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1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tags/tag16.xml" ContentType="application/vnd.openxmlformats-officedocument.presentationml.tags+xml"/>
  <Override PartName="/ppt/notesSlides/notesSlide22.xml" ContentType="application/vnd.openxmlformats-officedocument.presentationml.notesSlide+xml"/>
  <Override PartName="/ppt/tags/tag17.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25"/>
  </p:notesMasterIdLst>
  <p:handoutMasterIdLst>
    <p:handoutMasterId r:id="rId26"/>
  </p:handoutMasterIdLst>
  <p:sldIdLst>
    <p:sldId id="2146847253" r:id="rId2"/>
    <p:sldId id="2146847247" r:id="rId3"/>
    <p:sldId id="2146847254" r:id="rId4"/>
    <p:sldId id="326" r:id="rId5"/>
    <p:sldId id="2146847206" r:id="rId6"/>
    <p:sldId id="2146847207" r:id="rId7"/>
    <p:sldId id="2146847239" r:id="rId8"/>
    <p:sldId id="2146847249" r:id="rId9"/>
    <p:sldId id="2146847242" r:id="rId10"/>
    <p:sldId id="2146847230" r:id="rId11"/>
    <p:sldId id="2146847231" r:id="rId12"/>
    <p:sldId id="381" r:id="rId13"/>
    <p:sldId id="2146847210" r:id="rId14"/>
    <p:sldId id="2146847211" r:id="rId15"/>
    <p:sldId id="2146847232" r:id="rId16"/>
    <p:sldId id="2146847244" r:id="rId17"/>
    <p:sldId id="2146847216" r:id="rId18"/>
    <p:sldId id="2146847250" r:id="rId19"/>
    <p:sldId id="2146847251" r:id="rId20"/>
    <p:sldId id="318" r:id="rId21"/>
    <p:sldId id="2146847217" r:id="rId22"/>
    <p:sldId id="2146847246" r:id="rId23"/>
    <p:sldId id="310" r:id="rId2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4560" userDrawn="1">
          <p15:clr>
            <a:srgbClr val="A4A3A4"/>
          </p15:clr>
        </p15:guide>
        <p15:guide id="3" orient="horz" pos="744" userDrawn="1">
          <p15:clr>
            <a:srgbClr val="A4A3A4"/>
          </p15:clr>
        </p15:guide>
        <p15:guide id="4" orient="horz" pos="1056" userDrawn="1">
          <p15:clr>
            <a:srgbClr val="A4A3A4"/>
          </p15:clr>
        </p15:guide>
        <p15:guide id="5" pos="5208" userDrawn="1">
          <p15:clr>
            <a:srgbClr val="A4A3A4"/>
          </p15:clr>
        </p15:guide>
        <p15:guide id="6" pos="2064" userDrawn="1">
          <p15:clr>
            <a:srgbClr val="A4A3A4"/>
          </p15:clr>
        </p15:guide>
        <p15:guide id="7" orient="horz" pos="3168" userDrawn="1">
          <p15:clr>
            <a:srgbClr val="A4A3A4"/>
          </p15:clr>
        </p15:guide>
        <p15:guide id="8" pos="2760" userDrawn="1">
          <p15:clr>
            <a:srgbClr val="A4A3A4"/>
          </p15:clr>
        </p15:guide>
        <p15:guide id="9" pos="55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808080"/>
    <a:srgbClr val="00B5C8"/>
    <a:srgbClr val="D1E3E5"/>
    <a:srgbClr val="812F8B"/>
    <a:srgbClr val="F98009"/>
    <a:srgbClr val="07C00A"/>
    <a:srgbClr val="8E45D5"/>
    <a:srgbClr val="CD464B"/>
    <a:srgbClr val="E7F0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03" autoAdjust="0"/>
    <p:restoredTop sz="94484" autoAdjust="0"/>
  </p:normalViewPr>
  <p:slideViewPr>
    <p:cSldViewPr snapToGrid="0" showGuides="1">
      <p:cViewPr varScale="1">
        <p:scale>
          <a:sx n="97" d="100"/>
          <a:sy n="97" d="100"/>
        </p:scale>
        <p:origin x="1602" y="306"/>
      </p:cViewPr>
      <p:guideLst>
        <p:guide pos="4560"/>
        <p:guide orient="horz" pos="744"/>
        <p:guide orient="horz" pos="1056"/>
        <p:guide pos="5208"/>
        <p:guide pos="2064"/>
        <p:guide orient="horz" pos="3168"/>
        <p:guide pos="2760"/>
        <p:guide pos="552"/>
      </p:guideLst>
    </p:cSldViewPr>
  </p:slideViewPr>
  <p:outlineViewPr>
    <p:cViewPr>
      <p:scale>
        <a:sx n="33" d="100"/>
        <a:sy n="33" d="100"/>
      </p:scale>
      <p:origin x="0" y="-4170"/>
    </p:cViewPr>
  </p:outlineViewPr>
  <p:notesTextViewPr>
    <p:cViewPr>
      <p:scale>
        <a:sx n="3" d="2"/>
        <a:sy n="3" d="2"/>
      </p:scale>
      <p:origin x="0" y="0"/>
    </p:cViewPr>
  </p:notesTextViewPr>
  <p:sorterViewPr>
    <p:cViewPr>
      <p:scale>
        <a:sx n="200" d="100"/>
        <a:sy n="200" d="100"/>
      </p:scale>
      <p:origin x="0" y="0"/>
    </p:cViewPr>
  </p:sorterViewPr>
  <p:notesViewPr>
    <p:cSldViewPr snapToGrid="0" showGuides="1">
      <p:cViewPr varScale="1">
        <p:scale>
          <a:sx n="83" d="100"/>
          <a:sy n="83" d="100"/>
        </p:scale>
        <p:origin x="295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Sheet1!$B$1</c:f>
              <c:strCache>
                <c:ptCount val="1"/>
                <c:pt idx="0">
                  <c:v>Acquisitions</c:v>
                </c:pt>
              </c:strCache>
            </c:strRef>
          </c:tx>
          <c:spPr>
            <a:solidFill>
              <a:srgbClr val="00616E"/>
            </a:solidFill>
            <a:ln>
              <a:noFill/>
            </a:ln>
            <a:effectLst/>
          </c:spPr>
          <c:invertIfNegative val="0"/>
          <c:dLbls>
            <c:dLbl>
              <c:idx val="8"/>
              <c:tx>
                <c:rich>
                  <a:bodyPr/>
                  <a:lstStyle/>
                  <a:p>
                    <a:r>
                      <a:rPr lang="en-US" dirty="0"/>
                      <a:t>27.7%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DBA-4361-9BCC-42BB8861D397}"/>
                </c:ext>
              </c:extLst>
            </c:dLbl>
            <c:dLbl>
              <c:idx val="10"/>
              <c:tx>
                <c:rich>
                  <a:bodyPr/>
                  <a:lstStyle/>
                  <a:p>
                    <a:r>
                      <a:rPr lang="en-US" dirty="0"/>
                      <a:t>33.1%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DBA-4361-9BCC-42BB8861D39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2016</c:v>
                </c:pt>
                <c:pt idx="1">
                  <c:v>2017</c:v>
                </c:pt>
                <c:pt idx="2">
                  <c:v>2018</c:v>
                </c:pt>
                <c:pt idx="3">
                  <c:v>2019</c:v>
                </c:pt>
                <c:pt idx="4">
                  <c:v>2020</c:v>
                </c:pt>
                <c:pt idx="5">
                  <c:v>2021</c:v>
                </c:pt>
                <c:pt idx="6">
                  <c:v>2022</c:v>
                </c:pt>
                <c:pt idx="7">
                  <c:v>2023</c:v>
                </c:pt>
                <c:pt idx="8">
                  <c:v>YTD '24*</c:v>
                </c:pt>
                <c:pt idx="10">
                  <c:v>2016 - YTD '24*</c:v>
                </c:pt>
              </c:strCache>
            </c:strRef>
          </c:cat>
          <c:val>
            <c:numRef>
              <c:f>Sheet1!$B$2:$B$12</c:f>
              <c:numCache>
                <c:formatCode>0.0%</c:formatCode>
                <c:ptCount val="11"/>
                <c:pt idx="0">
                  <c:v>0.60299999999999998</c:v>
                </c:pt>
                <c:pt idx="1">
                  <c:v>0.42199999999999999</c:v>
                </c:pt>
                <c:pt idx="2">
                  <c:v>0.20599999999999999</c:v>
                </c:pt>
                <c:pt idx="3">
                  <c:v>0.81899999999999995</c:v>
                </c:pt>
                <c:pt idx="4">
                  <c:v>0.22</c:v>
                </c:pt>
                <c:pt idx="5">
                  <c:v>0.313</c:v>
                </c:pt>
                <c:pt idx="6">
                  <c:v>0.11799999999999999</c:v>
                </c:pt>
                <c:pt idx="7">
                  <c:v>0.28799999999999998</c:v>
                </c:pt>
                <c:pt idx="8">
                  <c:v>0.27700000000000002</c:v>
                </c:pt>
                <c:pt idx="10">
                  <c:v>0.33100000000000002</c:v>
                </c:pt>
              </c:numCache>
            </c:numRef>
          </c:val>
          <c:extLst>
            <c:ext xmlns:c16="http://schemas.microsoft.com/office/drawing/2014/chart" uri="{C3380CC4-5D6E-409C-BE32-E72D297353CC}">
              <c16:uniqueId val="{00000002-6DBA-4361-9BCC-42BB8861D397}"/>
            </c:ext>
          </c:extLst>
        </c:ser>
        <c:ser>
          <c:idx val="1"/>
          <c:order val="1"/>
          <c:tx>
            <c:strRef>
              <c:f>Sheet1!$C$1</c:f>
              <c:strCache>
                <c:ptCount val="1"/>
                <c:pt idx="0">
                  <c:v>Capex</c:v>
                </c:pt>
              </c:strCache>
            </c:strRef>
          </c:tx>
          <c:spPr>
            <a:solidFill>
              <a:srgbClr val="99C0C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2016</c:v>
                </c:pt>
                <c:pt idx="1">
                  <c:v>2017</c:v>
                </c:pt>
                <c:pt idx="2">
                  <c:v>2018</c:v>
                </c:pt>
                <c:pt idx="3">
                  <c:v>2019</c:v>
                </c:pt>
                <c:pt idx="4">
                  <c:v>2020</c:v>
                </c:pt>
                <c:pt idx="5">
                  <c:v>2021</c:v>
                </c:pt>
                <c:pt idx="6">
                  <c:v>2022</c:v>
                </c:pt>
                <c:pt idx="7">
                  <c:v>2023</c:v>
                </c:pt>
                <c:pt idx="8">
                  <c:v>YTD '24*</c:v>
                </c:pt>
                <c:pt idx="10">
                  <c:v>2016 - YTD '24*</c:v>
                </c:pt>
              </c:strCache>
            </c:strRef>
          </c:cat>
          <c:val>
            <c:numRef>
              <c:f>Sheet1!$C$2:$C$12</c:f>
              <c:numCache>
                <c:formatCode>0.0%</c:formatCode>
                <c:ptCount val="11"/>
                <c:pt idx="0">
                  <c:v>0.10299999999999999</c:v>
                </c:pt>
                <c:pt idx="1">
                  <c:v>0.13600000000000001</c:v>
                </c:pt>
                <c:pt idx="2">
                  <c:v>0.124</c:v>
                </c:pt>
                <c:pt idx="3">
                  <c:v>0.13200000000000001</c:v>
                </c:pt>
                <c:pt idx="4">
                  <c:v>0.21</c:v>
                </c:pt>
                <c:pt idx="5">
                  <c:v>9.6000000000000002E-2</c:v>
                </c:pt>
                <c:pt idx="6">
                  <c:v>5.8999999999999997E-2</c:v>
                </c:pt>
                <c:pt idx="7">
                  <c:v>0.23400000000000001</c:v>
                </c:pt>
                <c:pt idx="8">
                  <c:v>8.4000000000000005E-2</c:v>
                </c:pt>
                <c:pt idx="10">
                  <c:v>0.114</c:v>
                </c:pt>
              </c:numCache>
            </c:numRef>
          </c:val>
          <c:extLst>
            <c:ext xmlns:c16="http://schemas.microsoft.com/office/drawing/2014/chart" uri="{C3380CC4-5D6E-409C-BE32-E72D297353CC}">
              <c16:uniqueId val="{00000003-6DBA-4361-9BCC-42BB8861D397}"/>
            </c:ext>
          </c:extLst>
        </c:ser>
        <c:ser>
          <c:idx val="2"/>
          <c:order val="2"/>
          <c:tx>
            <c:strRef>
              <c:f>Sheet1!$D$1</c:f>
              <c:strCache>
                <c:ptCount val="1"/>
                <c:pt idx="0">
                  <c:v>Dividends</c:v>
                </c:pt>
              </c:strCache>
            </c:strRef>
          </c:tx>
          <c:spPr>
            <a:solidFill>
              <a:srgbClr val="7F7F7F"/>
            </a:solidFill>
            <a:ln>
              <a:noFill/>
            </a:ln>
            <a:effectLst/>
          </c:spPr>
          <c:invertIfNegative val="0"/>
          <c:dLbls>
            <c:dLbl>
              <c:idx val="1"/>
              <c:tx>
                <c:rich>
                  <a:bodyPr/>
                  <a:lstStyle/>
                  <a:p>
                    <a:r>
                      <a:rPr lang="en-US" dirty="0"/>
                      <a:t>7.5%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DBA-4361-9BCC-42BB8861D397}"/>
                </c:ext>
              </c:extLst>
            </c:dLbl>
            <c:dLbl>
              <c:idx val="5"/>
              <c:tx>
                <c:rich>
                  <a:bodyPr/>
                  <a:lstStyle/>
                  <a:p>
                    <a:r>
                      <a:rPr lang="en-US" dirty="0"/>
                      <a:t>7.4%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DBA-4361-9BCC-42BB8861D39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2016</c:v>
                </c:pt>
                <c:pt idx="1">
                  <c:v>2017</c:v>
                </c:pt>
                <c:pt idx="2">
                  <c:v>2018</c:v>
                </c:pt>
                <c:pt idx="3">
                  <c:v>2019</c:v>
                </c:pt>
                <c:pt idx="4">
                  <c:v>2020</c:v>
                </c:pt>
                <c:pt idx="5">
                  <c:v>2021</c:v>
                </c:pt>
                <c:pt idx="6">
                  <c:v>2022</c:v>
                </c:pt>
                <c:pt idx="7">
                  <c:v>2023</c:v>
                </c:pt>
                <c:pt idx="8">
                  <c:v>YTD '24*</c:v>
                </c:pt>
                <c:pt idx="10">
                  <c:v>2016 - YTD '24*</c:v>
                </c:pt>
              </c:strCache>
            </c:strRef>
          </c:cat>
          <c:val>
            <c:numRef>
              <c:f>Sheet1!$D$2:$D$12</c:f>
              <c:numCache>
                <c:formatCode>0.0%</c:formatCode>
                <c:ptCount val="11"/>
                <c:pt idx="0">
                  <c:v>0.05</c:v>
                </c:pt>
                <c:pt idx="1">
                  <c:v>7.4999999999999997E-2</c:v>
                </c:pt>
                <c:pt idx="2">
                  <c:v>5.2999999999999999E-2</c:v>
                </c:pt>
                <c:pt idx="3">
                  <c:v>4.9000000000000002E-2</c:v>
                </c:pt>
                <c:pt idx="4">
                  <c:v>7.6999999999999999E-2</c:v>
                </c:pt>
                <c:pt idx="5">
                  <c:v>7.3999999999999996E-2</c:v>
                </c:pt>
                <c:pt idx="6">
                  <c:v>3.3000000000000002E-2</c:v>
                </c:pt>
                <c:pt idx="7">
                  <c:v>9.7000000000000003E-2</c:v>
                </c:pt>
                <c:pt idx="8">
                  <c:v>4.5999999999999999E-2</c:v>
                </c:pt>
                <c:pt idx="10">
                  <c:v>5.6000000000000001E-2</c:v>
                </c:pt>
              </c:numCache>
            </c:numRef>
          </c:val>
          <c:extLst>
            <c:ext xmlns:c16="http://schemas.microsoft.com/office/drawing/2014/chart" uri="{C3380CC4-5D6E-409C-BE32-E72D297353CC}">
              <c16:uniqueId val="{00000006-6DBA-4361-9BCC-42BB8861D397}"/>
            </c:ext>
          </c:extLst>
        </c:ser>
        <c:ser>
          <c:idx val="3"/>
          <c:order val="3"/>
          <c:tx>
            <c:strRef>
              <c:f>Sheet1!$E$1</c:f>
              <c:strCache>
                <c:ptCount val="1"/>
                <c:pt idx="0">
                  <c:v>Share Repurchases</c:v>
                </c:pt>
              </c:strCache>
            </c:strRef>
          </c:tx>
          <c:spPr>
            <a:solidFill>
              <a:srgbClr val="BFBFBF"/>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7-6DBA-4361-9BCC-42BB8861D39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2016</c:v>
                </c:pt>
                <c:pt idx="1">
                  <c:v>2017</c:v>
                </c:pt>
                <c:pt idx="2">
                  <c:v>2018</c:v>
                </c:pt>
                <c:pt idx="3">
                  <c:v>2019</c:v>
                </c:pt>
                <c:pt idx="4">
                  <c:v>2020</c:v>
                </c:pt>
                <c:pt idx="5">
                  <c:v>2021</c:v>
                </c:pt>
                <c:pt idx="6">
                  <c:v>2022</c:v>
                </c:pt>
                <c:pt idx="7">
                  <c:v>2023</c:v>
                </c:pt>
                <c:pt idx="8">
                  <c:v>YTD '24*</c:v>
                </c:pt>
                <c:pt idx="10">
                  <c:v>2016 - YTD '24*</c:v>
                </c:pt>
              </c:strCache>
            </c:strRef>
          </c:cat>
          <c:val>
            <c:numRef>
              <c:f>Sheet1!$E$2:$E$12</c:f>
              <c:numCache>
                <c:formatCode>0.0%</c:formatCode>
                <c:ptCount val="11"/>
                <c:pt idx="0">
                  <c:v>0.24399999999999999</c:v>
                </c:pt>
                <c:pt idx="1">
                  <c:v>0.36699999999999999</c:v>
                </c:pt>
                <c:pt idx="2">
                  <c:v>0.61699999999999999</c:v>
                </c:pt>
                <c:pt idx="3">
                  <c:v>0</c:v>
                </c:pt>
                <c:pt idx="4">
                  <c:v>0.49299999999999999</c:v>
                </c:pt>
                <c:pt idx="5">
                  <c:v>0.51700000000000002</c:v>
                </c:pt>
                <c:pt idx="6">
                  <c:v>0.79</c:v>
                </c:pt>
                <c:pt idx="7">
                  <c:v>0.38100000000000001</c:v>
                </c:pt>
                <c:pt idx="8">
                  <c:v>0.59299999999999997</c:v>
                </c:pt>
                <c:pt idx="10">
                  <c:v>0.499</c:v>
                </c:pt>
              </c:numCache>
            </c:numRef>
          </c:val>
          <c:extLst>
            <c:ext xmlns:c16="http://schemas.microsoft.com/office/drawing/2014/chart" uri="{C3380CC4-5D6E-409C-BE32-E72D297353CC}">
              <c16:uniqueId val="{00000008-6DBA-4361-9BCC-42BB8861D397}"/>
            </c:ext>
          </c:extLst>
        </c:ser>
        <c:dLbls>
          <c:showLegendKey val="0"/>
          <c:showVal val="0"/>
          <c:showCatName val="0"/>
          <c:showSerName val="0"/>
          <c:showPercent val="0"/>
          <c:showBubbleSize val="0"/>
        </c:dLbls>
        <c:gapWidth val="55"/>
        <c:overlap val="100"/>
        <c:axId val="1315734800"/>
        <c:axId val="1315734384"/>
      </c:barChart>
      <c:catAx>
        <c:axId val="1315734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15734384"/>
        <c:crosses val="autoZero"/>
        <c:auto val="1"/>
        <c:lblAlgn val="ctr"/>
        <c:lblOffset val="100"/>
        <c:noMultiLvlLbl val="0"/>
      </c:catAx>
      <c:valAx>
        <c:axId val="131573438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31573480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A98E8C-D7F8-ED7B-6DCF-6E9DBAB5FE76}"/>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75272FE-FE7D-E309-5CC6-6AFBA9A05DB4}"/>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2D5744B-312F-49B0-9227-CB2B36FB67EA}" type="datetimeFigureOut">
              <a:rPr lang="en-US" smtClean="0"/>
              <a:t>11/26/2024</a:t>
            </a:fld>
            <a:endParaRPr lang="en-US" dirty="0"/>
          </a:p>
        </p:txBody>
      </p:sp>
      <p:sp>
        <p:nvSpPr>
          <p:cNvPr id="4" name="Footer Placeholder 3">
            <a:extLst>
              <a:ext uri="{FF2B5EF4-FFF2-40B4-BE49-F238E27FC236}">
                <a16:creationId xmlns:a16="http://schemas.microsoft.com/office/drawing/2014/main" id="{22D9736B-86FD-9883-2503-896C2C08D70C}"/>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FF9729D-08D1-872A-F087-8C8786424239}"/>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B0BE59C-0CEB-4ED2-8E88-57BCB72E7A6B}" type="slidenum">
              <a:rPr lang="en-US" smtClean="0"/>
              <a:t>‹#›</a:t>
            </a:fld>
            <a:endParaRPr lang="en-US" dirty="0"/>
          </a:p>
        </p:txBody>
      </p:sp>
    </p:spTree>
    <p:extLst>
      <p:ext uri="{BB962C8B-B14F-4D97-AF65-F5344CB8AC3E}">
        <p14:creationId xmlns:p14="http://schemas.microsoft.com/office/powerpoint/2010/main" val="19933752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6"/>
          </a:xfrm>
          <a:prstGeom prst="rect">
            <a:avLst/>
          </a:prstGeom>
        </p:spPr>
        <p:txBody>
          <a:bodyPr vert="horz" lIns="91440" tIns="45720" rIns="91440" bIns="45720" rtlCol="0"/>
          <a:lstStyle>
            <a:lvl1pPr algn="r">
              <a:defRPr sz="1200"/>
            </a:lvl1pPr>
          </a:lstStyle>
          <a:p>
            <a:fld id="{1147ADEA-8D0C-4241-B750-3D068BCEC047}" type="datetimeFigureOut">
              <a:rPr lang="en-US" smtClean="0"/>
              <a:t>11/26/2024</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6"/>
            <a:ext cx="5607050" cy="366077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3038475" cy="466726"/>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6"/>
            <a:ext cx="3038475" cy="466726"/>
          </a:xfrm>
          <a:prstGeom prst="rect">
            <a:avLst/>
          </a:prstGeom>
        </p:spPr>
        <p:txBody>
          <a:bodyPr vert="horz" lIns="91440" tIns="45720" rIns="91440" bIns="45720" rtlCol="0" anchor="b"/>
          <a:lstStyle>
            <a:lvl1pPr algn="r">
              <a:defRPr sz="1200"/>
            </a:lvl1pPr>
          </a:lstStyle>
          <a:p>
            <a:fld id="{2C016BA0-3420-4D41-AD9A-BE91738ACEBA}" type="slidenum">
              <a:rPr lang="en-US" smtClean="0"/>
              <a:t>‹#›</a:t>
            </a:fld>
            <a:endParaRPr lang="en-US" dirty="0"/>
          </a:p>
        </p:txBody>
      </p:sp>
    </p:spTree>
    <p:extLst>
      <p:ext uri="{BB962C8B-B14F-4D97-AF65-F5344CB8AC3E}">
        <p14:creationId xmlns:p14="http://schemas.microsoft.com/office/powerpoint/2010/main" val="2386088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F7EEC-F53D-3507-C31D-841DAE3A0E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D7B8E7-590B-2209-151E-03C66B6B36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1F1FA6-3234-74FB-216D-A1865AAE26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899684-91C6-CCB4-1D14-A610B6A18AB2}"/>
              </a:ext>
            </a:extLst>
          </p:cNvPr>
          <p:cNvSpPr>
            <a:spLocks noGrp="1"/>
          </p:cNvSpPr>
          <p:nvPr>
            <p:ph type="sldNum" sz="quarter" idx="5"/>
          </p:nvPr>
        </p:nvSpPr>
        <p:spPr/>
        <p:txBody>
          <a:bodyPr/>
          <a:lstStyle/>
          <a:p>
            <a:fld id="{2C016BA0-3420-4D41-AD9A-BE91738ACEBA}" type="slidenum">
              <a:rPr lang="en-US" smtClean="0"/>
              <a:t>1</a:t>
            </a:fld>
            <a:endParaRPr lang="en-US" dirty="0"/>
          </a:p>
        </p:txBody>
      </p:sp>
    </p:spTree>
    <p:extLst>
      <p:ext uri="{BB962C8B-B14F-4D97-AF65-F5344CB8AC3E}">
        <p14:creationId xmlns:p14="http://schemas.microsoft.com/office/powerpoint/2010/main" val="418980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016BA0-3420-4D41-AD9A-BE91738ACEBA}" type="slidenum">
              <a:rPr lang="en-US" smtClean="0"/>
              <a:t>2</a:t>
            </a:fld>
            <a:endParaRPr lang="en-US" dirty="0"/>
          </a:p>
        </p:txBody>
      </p:sp>
    </p:spTree>
    <p:extLst>
      <p:ext uri="{BB962C8B-B14F-4D97-AF65-F5344CB8AC3E}">
        <p14:creationId xmlns:p14="http://schemas.microsoft.com/office/powerpoint/2010/main" val="3225011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70001-0404-C628-AB8E-4F0D22D62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90F382-5327-969A-BA1B-D741E592A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0C1BB8-0437-9680-8F54-F5B6C251C8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1427D2-88B3-4E4C-57FC-478D3AC04BF0}"/>
              </a:ext>
            </a:extLst>
          </p:cNvPr>
          <p:cNvSpPr>
            <a:spLocks noGrp="1"/>
          </p:cNvSpPr>
          <p:nvPr>
            <p:ph type="sldNum" sz="quarter" idx="5"/>
          </p:nvPr>
        </p:nvSpPr>
        <p:spPr/>
        <p:txBody>
          <a:bodyPr/>
          <a:lstStyle/>
          <a:p>
            <a:fld id="{2C016BA0-3420-4D41-AD9A-BE91738ACEBA}" type="slidenum">
              <a:rPr lang="en-US" smtClean="0"/>
              <a:t>3</a:t>
            </a:fld>
            <a:endParaRPr lang="en-US" dirty="0"/>
          </a:p>
        </p:txBody>
      </p:sp>
    </p:spTree>
    <p:extLst>
      <p:ext uri="{BB962C8B-B14F-4D97-AF65-F5344CB8AC3E}">
        <p14:creationId xmlns:p14="http://schemas.microsoft.com/office/powerpoint/2010/main" val="3816727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74254">
              <a:defRPr/>
            </a:pPr>
            <a:fld id="{2C016BA0-3420-4D41-AD9A-BE91738ACEBA}" type="slidenum">
              <a:rPr lang="en-US">
                <a:solidFill>
                  <a:prstClr val="black"/>
                </a:solidFill>
                <a:latin typeface="Calibri" panose="020F0502020204030204"/>
              </a:rPr>
              <a:pPr defTabSz="474254">
                <a:defRPr/>
              </a:pPr>
              <a:t>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664525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16BA0-3420-4D41-AD9A-BE91738ACEBA}" type="slidenum">
              <a:rPr lang="en-US" smtClean="0"/>
              <a:t>5</a:t>
            </a:fld>
            <a:endParaRPr lang="en-US" dirty="0"/>
          </a:p>
        </p:txBody>
      </p:sp>
    </p:spTree>
    <p:extLst>
      <p:ext uri="{BB962C8B-B14F-4D97-AF65-F5344CB8AC3E}">
        <p14:creationId xmlns:p14="http://schemas.microsoft.com/office/powerpoint/2010/main" val="633194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16BA0-3420-4D41-AD9A-BE91738ACEBA}" type="slidenum">
              <a:rPr lang="en-US" smtClean="0"/>
              <a:t>6</a:t>
            </a:fld>
            <a:endParaRPr lang="en-US" dirty="0"/>
          </a:p>
        </p:txBody>
      </p:sp>
    </p:spTree>
    <p:extLst>
      <p:ext uri="{BB962C8B-B14F-4D97-AF65-F5344CB8AC3E}">
        <p14:creationId xmlns:p14="http://schemas.microsoft.com/office/powerpoint/2010/main" val="3617932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16BA0-3420-4D41-AD9A-BE91738ACEBA}" type="slidenum">
              <a:rPr lang="en-US" smtClean="0"/>
              <a:t>7</a:t>
            </a:fld>
            <a:endParaRPr lang="en-US" dirty="0"/>
          </a:p>
        </p:txBody>
      </p:sp>
    </p:spTree>
    <p:extLst>
      <p:ext uri="{BB962C8B-B14F-4D97-AF65-F5344CB8AC3E}">
        <p14:creationId xmlns:p14="http://schemas.microsoft.com/office/powerpoint/2010/main" val="2180069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57133">
              <a:defRPr/>
            </a:pPr>
            <a:fld id="{2C016BA0-3420-4D41-AD9A-BE91738ACEBA}" type="slidenum">
              <a:rPr lang="en-US">
                <a:solidFill>
                  <a:prstClr val="black"/>
                </a:solidFill>
                <a:latin typeface="Calibri" panose="020F0502020204030204"/>
              </a:rPr>
              <a:pPr defTabSz="457133">
                <a:defRPr/>
              </a:pPr>
              <a:t>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369109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15A1BE6-1077-4BDC-999B-FB175A896879}" type="slidenum">
              <a:rPr lang="en-US" smtClean="0">
                <a:solidFill>
                  <a:prstClr val="black"/>
                </a:solidFill>
              </a:rPr>
              <a:pPr/>
              <a:t>9</a:t>
            </a:fld>
            <a:endParaRPr lang="en-US" dirty="0">
              <a:solidFill>
                <a:prstClr val="black"/>
              </a:solidFill>
            </a:endParaRPr>
          </a:p>
        </p:txBody>
      </p:sp>
      <p:sp>
        <p:nvSpPr>
          <p:cNvPr id="3" name="Notes Placeholder 2"/>
          <p:cNvSpPr>
            <a:spLocks noGrp="1"/>
          </p:cNvSpPr>
          <p:nvPr>
            <p:ph type="body" idx="1"/>
          </p:nvPr>
        </p:nvSpPr>
        <p:spPr>
          <a:xfrm>
            <a:off x="672123" y="4332460"/>
            <a:ext cx="5374056" cy="3543657"/>
          </a:xfrm>
          <a:prstGeom prst="rect">
            <a:avLst/>
          </a:prstGeom>
        </p:spPr>
        <p:txBody>
          <a:bodyPr lIns="84957" tIns="42479" rIns="84957" bIns="42479"/>
          <a:lstStyle/>
          <a:p>
            <a:pPr>
              <a:lnSpc>
                <a:spcPct val="95000"/>
              </a:lnSpc>
              <a:spcAft>
                <a:spcPts val="1000"/>
              </a:spcAft>
            </a:pPr>
            <a:endParaRPr lang="en-US" dirty="0"/>
          </a:p>
        </p:txBody>
      </p:sp>
    </p:spTree>
    <p:extLst>
      <p:ext uri="{BB962C8B-B14F-4D97-AF65-F5344CB8AC3E}">
        <p14:creationId xmlns:p14="http://schemas.microsoft.com/office/powerpoint/2010/main" val="1148752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16BA0-3420-4D41-AD9A-BE91738ACEBA}" type="slidenum">
              <a:rPr lang="en-US" smtClean="0"/>
              <a:t>10</a:t>
            </a:fld>
            <a:endParaRPr lang="en-US" dirty="0"/>
          </a:p>
        </p:txBody>
      </p:sp>
    </p:spTree>
    <p:extLst>
      <p:ext uri="{BB962C8B-B14F-4D97-AF65-F5344CB8AC3E}">
        <p14:creationId xmlns:p14="http://schemas.microsoft.com/office/powerpoint/2010/main" val="3401837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15A1BE6-1077-4BDC-999B-FB175A896879}" type="slidenum">
              <a:rPr lang="en-US" smtClean="0">
                <a:solidFill>
                  <a:prstClr val="black"/>
                </a:solidFill>
              </a:rPr>
              <a:pPr/>
              <a:t>11</a:t>
            </a:fld>
            <a:endParaRPr lang="en-US" dirty="0">
              <a:solidFill>
                <a:prstClr val="black"/>
              </a:solidFill>
            </a:endParaRPr>
          </a:p>
        </p:txBody>
      </p:sp>
      <p:sp>
        <p:nvSpPr>
          <p:cNvPr id="3" name="Notes Placeholder 2"/>
          <p:cNvSpPr>
            <a:spLocks noGrp="1"/>
          </p:cNvSpPr>
          <p:nvPr>
            <p:ph type="body" idx="1"/>
          </p:nvPr>
        </p:nvSpPr>
        <p:spPr>
          <a:xfrm>
            <a:off x="672123" y="4332460"/>
            <a:ext cx="5374056" cy="3543657"/>
          </a:xfrm>
          <a:prstGeom prst="rect">
            <a:avLst/>
          </a:prstGeom>
        </p:spPr>
        <p:txBody>
          <a:bodyPr lIns="84957" tIns="42479" rIns="84957" bIns="42479"/>
          <a:lstStyle/>
          <a:p>
            <a:endParaRPr lang="en-US" dirty="0"/>
          </a:p>
        </p:txBody>
      </p:sp>
    </p:spTree>
    <p:extLst>
      <p:ext uri="{BB962C8B-B14F-4D97-AF65-F5344CB8AC3E}">
        <p14:creationId xmlns:p14="http://schemas.microsoft.com/office/powerpoint/2010/main" val="2896033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16BA0-3420-4D41-AD9A-BE91738ACEBA}" type="slidenum">
              <a:rPr lang="en-US" smtClean="0"/>
              <a:t>12</a:t>
            </a:fld>
            <a:endParaRPr lang="en-US" dirty="0"/>
          </a:p>
        </p:txBody>
      </p:sp>
    </p:spTree>
    <p:extLst>
      <p:ext uri="{BB962C8B-B14F-4D97-AF65-F5344CB8AC3E}">
        <p14:creationId xmlns:p14="http://schemas.microsoft.com/office/powerpoint/2010/main" val="11985530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900" b="0" i="0" dirty="0"/>
          </a:p>
        </p:txBody>
      </p:sp>
      <p:sp>
        <p:nvSpPr>
          <p:cNvPr id="4" name="Slide Number Placeholder 3"/>
          <p:cNvSpPr>
            <a:spLocks noGrp="1"/>
          </p:cNvSpPr>
          <p:nvPr>
            <p:ph type="sldNum" sz="quarter" idx="5"/>
          </p:nvPr>
        </p:nvSpPr>
        <p:spPr/>
        <p:txBody>
          <a:bodyPr/>
          <a:lstStyle/>
          <a:p>
            <a:fld id="{2C016BA0-3420-4D41-AD9A-BE91738ACEBA}" type="slidenum">
              <a:rPr lang="en-US" smtClean="0"/>
              <a:t>13</a:t>
            </a:fld>
            <a:endParaRPr lang="en-US" dirty="0"/>
          </a:p>
        </p:txBody>
      </p:sp>
    </p:spTree>
    <p:extLst>
      <p:ext uri="{BB962C8B-B14F-4D97-AF65-F5344CB8AC3E}">
        <p14:creationId xmlns:p14="http://schemas.microsoft.com/office/powerpoint/2010/main" val="4114460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16BA0-3420-4D41-AD9A-BE91738ACEBA}" type="slidenum">
              <a:rPr lang="en-US" smtClean="0"/>
              <a:t>14</a:t>
            </a:fld>
            <a:endParaRPr lang="en-US" dirty="0"/>
          </a:p>
        </p:txBody>
      </p:sp>
    </p:spTree>
    <p:extLst>
      <p:ext uri="{BB962C8B-B14F-4D97-AF65-F5344CB8AC3E}">
        <p14:creationId xmlns:p14="http://schemas.microsoft.com/office/powerpoint/2010/main" val="45674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16BA0-3420-4D41-AD9A-BE91738ACEBA}" type="slidenum">
              <a:rPr lang="en-US" smtClean="0"/>
              <a:t>15</a:t>
            </a:fld>
            <a:endParaRPr lang="en-US" dirty="0"/>
          </a:p>
        </p:txBody>
      </p:sp>
    </p:spTree>
    <p:extLst>
      <p:ext uri="{BB962C8B-B14F-4D97-AF65-F5344CB8AC3E}">
        <p14:creationId xmlns:p14="http://schemas.microsoft.com/office/powerpoint/2010/main" val="1254061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16BA0-3420-4D41-AD9A-BE91738ACEBA}" type="slidenum">
              <a:rPr lang="en-US" smtClean="0"/>
              <a:t>16</a:t>
            </a:fld>
            <a:endParaRPr lang="en-US" dirty="0"/>
          </a:p>
        </p:txBody>
      </p:sp>
    </p:spTree>
    <p:extLst>
      <p:ext uri="{BB962C8B-B14F-4D97-AF65-F5344CB8AC3E}">
        <p14:creationId xmlns:p14="http://schemas.microsoft.com/office/powerpoint/2010/main" val="870958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15A1BE6-1077-4BDC-999B-FB175A896879}" type="slidenum">
              <a:rPr lang="en-US" smtClean="0">
                <a:solidFill>
                  <a:prstClr val="black"/>
                </a:solidFill>
              </a:rPr>
              <a:pPr/>
              <a:t>17</a:t>
            </a:fld>
            <a:endParaRPr lang="en-US" dirty="0">
              <a:solidFill>
                <a:prstClr val="black"/>
              </a:solidFill>
            </a:endParaRPr>
          </a:p>
        </p:txBody>
      </p:sp>
      <p:sp>
        <p:nvSpPr>
          <p:cNvPr id="3" name="Notes Placeholder 2"/>
          <p:cNvSpPr>
            <a:spLocks noGrp="1"/>
          </p:cNvSpPr>
          <p:nvPr>
            <p:ph type="body" idx="1"/>
          </p:nvPr>
        </p:nvSpPr>
        <p:spPr>
          <a:xfrm>
            <a:off x="672123" y="4332460"/>
            <a:ext cx="5374056" cy="3543657"/>
          </a:xfrm>
          <a:prstGeom prst="rect">
            <a:avLst/>
          </a:prstGeom>
        </p:spPr>
        <p:txBody>
          <a:bodyPr lIns="84957" tIns="42479" rIns="84957" bIns="42479"/>
          <a:lstStyle/>
          <a:p>
            <a:endParaRPr lang="en-US" dirty="0"/>
          </a:p>
        </p:txBody>
      </p:sp>
    </p:spTree>
    <p:extLst>
      <p:ext uri="{BB962C8B-B14F-4D97-AF65-F5344CB8AC3E}">
        <p14:creationId xmlns:p14="http://schemas.microsoft.com/office/powerpoint/2010/main" val="941769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A9EA7-A8A5-FD0B-F862-700CB602B6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648A1-0681-C51E-19B8-82DAC02B48CA}"/>
              </a:ext>
            </a:extLst>
          </p:cNvPr>
          <p:cNvSpPr>
            <a:spLocks noGrp="1" noRot="1" noChangeAspect="1"/>
          </p:cNvSpPr>
          <p:nvPr>
            <p:ph type="sldImg"/>
          </p:nvPr>
        </p:nvSpPr>
        <p:spPr>
          <a:xfrm>
            <a:off x="1497013" y="1200150"/>
            <a:ext cx="4321175" cy="3240088"/>
          </a:xfrm>
        </p:spPr>
      </p:sp>
      <p:sp>
        <p:nvSpPr>
          <p:cNvPr id="3" name="Notes Placeholder 2">
            <a:extLst>
              <a:ext uri="{FF2B5EF4-FFF2-40B4-BE49-F238E27FC236}">
                <a16:creationId xmlns:a16="http://schemas.microsoft.com/office/drawing/2014/main" id="{74D347BE-2B69-0D63-F10D-089E3E7B9E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E3BA50-B7B8-9B67-C54E-21DF03370DF1}"/>
              </a:ext>
            </a:extLst>
          </p:cNvPr>
          <p:cNvSpPr>
            <a:spLocks noGrp="1"/>
          </p:cNvSpPr>
          <p:nvPr>
            <p:ph type="sldNum" sz="quarter" idx="5"/>
          </p:nvPr>
        </p:nvSpPr>
        <p:spPr/>
        <p:txBody>
          <a:bodyPr/>
          <a:lstStyle/>
          <a:p>
            <a:fld id="{2C016BA0-3420-4D41-AD9A-BE91738ACEBA}" type="slidenum">
              <a:rPr lang="en-US" smtClean="0"/>
              <a:t>18</a:t>
            </a:fld>
            <a:endParaRPr lang="en-US" dirty="0"/>
          </a:p>
        </p:txBody>
      </p:sp>
    </p:spTree>
    <p:extLst>
      <p:ext uri="{BB962C8B-B14F-4D97-AF65-F5344CB8AC3E}">
        <p14:creationId xmlns:p14="http://schemas.microsoft.com/office/powerpoint/2010/main" val="3769775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A9EA7-A8A5-FD0B-F862-700CB602B6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648A1-0681-C51E-19B8-82DAC02B48CA}"/>
              </a:ext>
            </a:extLst>
          </p:cNvPr>
          <p:cNvSpPr>
            <a:spLocks noGrp="1" noRot="1" noChangeAspect="1"/>
          </p:cNvSpPr>
          <p:nvPr>
            <p:ph type="sldImg"/>
          </p:nvPr>
        </p:nvSpPr>
        <p:spPr>
          <a:xfrm>
            <a:off x="1497013" y="1200150"/>
            <a:ext cx="4321175" cy="3240088"/>
          </a:xfrm>
        </p:spPr>
      </p:sp>
      <p:sp>
        <p:nvSpPr>
          <p:cNvPr id="3" name="Notes Placeholder 2">
            <a:extLst>
              <a:ext uri="{FF2B5EF4-FFF2-40B4-BE49-F238E27FC236}">
                <a16:creationId xmlns:a16="http://schemas.microsoft.com/office/drawing/2014/main" id="{74D347BE-2B69-0D63-F10D-089E3E7B9E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E3BA50-B7B8-9B67-C54E-21DF03370DF1}"/>
              </a:ext>
            </a:extLst>
          </p:cNvPr>
          <p:cNvSpPr>
            <a:spLocks noGrp="1"/>
          </p:cNvSpPr>
          <p:nvPr>
            <p:ph type="sldNum" sz="quarter" idx="5"/>
          </p:nvPr>
        </p:nvSpPr>
        <p:spPr/>
        <p:txBody>
          <a:bodyPr/>
          <a:lstStyle/>
          <a:p>
            <a:fld id="{2C016BA0-3420-4D41-AD9A-BE91738ACEBA}" type="slidenum">
              <a:rPr lang="en-US" smtClean="0"/>
              <a:t>19</a:t>
            </a:fld>
            <a:endParaRPr lang="en-US" dirty="0"/>
          </a:p>
        </p:txBody>
      </p:sp>
    </p:spTree>
    <p:extLst>
      <p:ext uri="{BB962C8B-B14F-4D97-AF65-F5344CB8AC3E}">
        <p14:creationId xmlns:p14="http://schemas.microsoft.com/office/powerpoint/2010/main" val="1837009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16BA0-3420-4D41-AD9A-BE91738ACEBA}" type="slidenum">
              <a:rPr lang="en-US" smtClean="0"/>
              <a:t>20</a:t>
            </a:fld>
            <a:endParaRPr lang="en-US" dirty="0"/>
          </a:p>
        </p:txBody>
      </p:sp>
    </p:spTree>
    <p:extLst>
      <p:ext uri="{BB962C8B-B14F-4D97-AF65-F5344CB8AC3E}">
        <p14:creationId xmlns:p14="http://schemas.microsoft.com/office/powerpoint/2010/main" val="6441958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15A1BE6-1077-4BDC-999B-FB175A896879}" type="slidenum">
              <a:rPr lang="en-US" smtClean="0">
                <a:solidFill>
                  <a:prstClr val="black"/>
                </a:solidFill>
              </a:rPr>
              <a:pPr/>
              <a:t>21</a:t>
            </a:fld>
            <a:endParaRPr lang="en-US" dirty="0">
              <a:solidFill>
                <a:prstClr val="black"/>
              </a:solidFill>
            </a:endParaRPr>
          </a:p>
        </p:txBody>
      </p:sp>
      <p:sp>
        <p:nvSpPr>
          <p:cNvPr id="3" name="Notes Placeholder 2"/>
          <p:cNvSpPr>
            <a:spLocks noGrp="1"/>
          </p:cNvSpPr>
          <p:nvPr>
            <p:ph type="body" idx="1"/>
          </p:nvPr>
        </p:nvSpPr>
        <p:spPr>
          <a:xfrm>
            <a:off x="672123" y="4332460"/>
            <a:ext cx="5374056" cy="3543657"/>
          </a:xfrm>
          <a:prstGeom prst="rect">
            <a:avLst/>
          </a:prstGeom>
        </p:spPr>
        <p:txBody>
          <a:bodyPr lIns="84957" tIns="42479" rIns="84957" bIns="42479"/>
          <a:lstStyle/>
          <a:p>
            <a:endParaRPr lang="en-US" dirty="0"/>
          </a:p>
        </p:txBody>
      </p:sp>
    </p:spTree>
    <p:extLst>
      <p:ext uri="{BB962C8B-B14F-4D97-AF65-F5344CB8AC3E}">
        <p14:creationId xmlns:p14="http://schemas.microsoft.com/office/powerpoint/2010/main" val="1970934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15A1BE6-1077-4BDC-999B-FB175A896879}" type="slidenum">
              <a:rPr lang="en-US" smtClean="0">
                <a:solidFill>
                  <a:prstClr val="black"/>
                </a:solidFill>
              </a:rPr>
              <a:pPr/>
              <a:t>22</a:t>
            </a:fld>
            <a:endParaRPr lang="en-US" dirty="0">
              <a:solidFill>
                <a:prstClr val="black"/>
              </a:solidFill>
            </a:endParaRPr>
          </a:p>
        </p:txBody>
      </p:sp>
      <p:sp>
        <p:nvSpPr>
          <p:cNvPr id="3" name="Notes Placeholder 2"/>
          <p:cNvSpPr>
            <a:spLocks noGrp="1"/>
          </p:cNvSpPr>
          <p:nvPr>
            <p:ph type="body" idx="1"/>
          </p:nvPr>
        </p:nvSpPr>
        <p:spPr>
          <a:xfrm>
            <a:off x="672123" y="4332460"/>
            <a:ext cx="5374056" cy="3543657"/>
          </a:xfrm>
          <a:prstGeom prst="rect">
            <a:avLst/>
          </a:prstGeom>
        </p:spPr>
        <p:txBody>
          <a:bodyPr lIns="84957" tIns="42479" rIns="84957" bIns="42479"/>
          <a:lstStyle/>
          <a:p>
            <a:endParaRPr lang="en-US" dirty="0"/>
          </a:p>
        </p:txBody>
      </p:sp>
    </p:spTree>
    <p:extLst>
      <p:ext uri="{BB962C8B-B14F-4D97-AF65-F5344CB8AC3E}">
        <p14:creationId xmlns:p14="http://schemas.microsoft.com/office/powerpoint/2010/main" val="27606006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16BA0-3420-4D41-AD9A-BE91738ACEBA}" type="slidenum">
              <a:rPr lang="en-US" smtClean="0"/>
              <a:t>23</a:t>
            </a:fld>
            <a:endParaRPr lang="en-US" dirty="0"/>
          </a:p>
        </p:txBody>
      </p:sp>
    </p:spTree>
    <p:extLst>
      <p:ext uri="{BB962C8B-B14F-4D97-AF65-F5344CB8AC3E}">
        <p14:creationId xmlns:p14="http://schemas.microsoft.com/office/powerpoint/2010/main" val="3255276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ln>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1">
            <a:extLst>
              <a:ext uri="{FF2B5EF4-FFF2-40B4-BE49-F238E27FC236}">
                <a16:creationId xmlns:a16="http://schemas.microsoft.com/office/drawing/2014/main" id="{93A40E3C-358E-466A-BD14-DE40CE12E2AB}"/>
              </a:ext>
            </a:extLst>
          </p:cNvPr>
          <p:cNvSpPr>
            <a:spLocks noGrp="1"/>
          </p:cNvSpPr>
          <p:nvPr>
            <p:ph type="title"/>
          </p:nvPr>
        </p:nvSpPr>
        <p:spPr>
          <a:xfrm>
            <a:off x="377798" y="727195"/>
            <a:ext cx="8065526" cy="365125"/>
          </a:xfrm>
          <a:prstGeom prst="rect">
            <a:avLst/>
          </a:prstGeom>
        </p:spPr>
        <p:txBody>
          <a:bodyPr vert="horz" lIns="91440" tIns="45720" rIns="91440" bIns="45720" rtlCol="0" anchor="b">
            <a:normAutofit/>
          </a:bodyPr>
          <a:lstStyle/>
          <a:p>
            <a:r>
              <a:rPr lang="en-US" dirty="0"/>
              <a:t>Click to edit master title style</a:t>
            </a:r>
          </a:p>
        </p:txBody>
      </p:sp>
    </p:spTree>
    <p:extLst>
      <p:ext uri="{BB962C8B-B14F-4D97-AF65-F5344CB8AC3E}">
        <p14:creationId xmlns:p14="http://schemas.microsoft.com/office/powerpoint/2010/main" val="260609626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4F93872B-7420-4CDD-BDA9-A0C9D6E913AC}"/>
              </a:ext>
            </a:extLst>
          </p:cNvPr>
          <p:cNvSpPr>
            <a:spLocks noGrp="1"/>
          </p:cNvSpPr>
          <p:nvPr>
            <p:ph type="title"/>
          </p:nvPr>
        </p:nvSpPr>
        <p:spPr>
          <a:xfrm>
            <a:off x="377798" y="727195"/>
            <a:ext cx="8065526" cy="365125"/>
          </a:xfrm>
          <a:prstGeom prst="rect">
            <a:avLst/>
          </a:prstGeom>
        </p:spPr>
        <p:txBody>
          <a:bodyPr vert="horz" lIns="91440" tIns="45720" rIns="91440" bIns="45720" rtlCol="0" anchor="b">
            <a:normAutofit/>
          </a:bodyPr>
          <a:lstStyle/>
          <a:p>
            <a:r>
              <a:rPr lang="en-US" dirty="0"/>
              <a:t>Click to edit master title style</a:t>
            </a:r>
          </a:p>
        </p:txBody>
      </p:sp>
    </p:spTree>
    <p:extLst>
      <p:ext uri="{BB962C8B-B14F-4D97-AF65-F5344CB8AC3E}">
        <p14:creationId xmlns:p14="http://schemas.microsoft.com/office/powerpoint/2010/main" val="352114288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B3643D0-1DFF-42A8-BDAD-64D5407ACF46}"/>
              </a:ext>
            </a:extLst>
          </p:cNvPr>
          <p:cNvSpPr txBox="1">
            <a:spLocks noChangeArrowheads="1"/>
          </p:cNvSpPr>
          <p:nvPr userDrawn="1"/>
        </p:nvSpPr>
        <p:spPr bwMode="auto">
          <a:xfrm>
            <a:off x="-152400" y="6515100"/>
            <a:ext cx="76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05" charset="0"/>
                <a:ea typeface="ヒラギノ角ゴ Pro W3" pitchFamily="-105" charset="-128"/>
              </a:defRPr>
            </a:lvl1pPr>
            <a:lvl2pPr marL="742950" indent="-285750">
              <a:defRPr sz="2400">
                <a:solidFill>
                  <a:schemeClr val="tx1"/>
                </a:solidFill>
                <a:latin typeface="Times" pitchFamily="-105" charset="0"/>
                <a:ea typeface="ヒラギノ角ゴ Pro W3" pitchFamily="-105" charset="-128"/>
              </a:defRPr>
            </a:lvl2pPr>
            <a:lvl3pPr marL="1143000" indent="-228600">
              <a:defRPr sz="2400">
                <a:solidFill>
                  <a:schemeClr val="tx1"/>
                </a:solidFill>
                <a:latin typeface="Times" pitchFamily="-105" charset="0"/>
                <a:ea typeface="ヒラギノ角ゴ Pro W3" pitchFamily="-105" charset="-128"/>
              </a:defRPr>
            </a:lvl3pPr>
            <a:lvl4pPr marL="1600200" indent="-228600">
              <a:defRPr sz="2400">
                <a:solidFill>
                  <a:schemeClr val="tx1"/>
                </a:solidFill>
                <a:latin typeface="Times" pitchFamily="-105" charset="0"/>
                <a:ea typeface="ヒラギノ角ゴ Pro W3" pitchFamily="-105" charset="-128"/>
              </a:defRPr>
            </a:lvl4pPr>
            <a:lvl5pPr marL="2057400" indent="-228600">
              <a:defRPr sz="2400">
                <a:solidFill>
                  <a:schemeClr val="tx1"/>
                </a:solidFill>
                <a:latin typeface="Times" pitchFamily="-105" charset="0"/>
                <a:ea typeface="ヒラギノ角ゴ Pro W3" pitchFamily="-105" charset="-128"/>
              </a:defRPr>
            </a:lvl5pPr>
            <a:lvl6pPr marL="2514600" indent="-228600" eaLnBrk="0" fontAlgn="base" hangingPunct="0">
              <a:spcBef>
                <a:spcPct val="0"/>
              </a:spcBef>
              <a:spcAft>
                <a:spcPct val="0"/>
              </a:spcAft>
              <a:defRPr sz="2400">
                <a:solidFill>
                  <a:schemeClr val="tx1"/>
                </a:solidFill>
                <a:latin typeface="Times" pitchFamily="-105" charset="0"/>
                <a:ea typeface="ヒラギノ角ゴ Pro W3" pitchFamily="-105" charset="-128"/>
              </a:defRPr>
            </a:lvl6pPr>
            <a:lvl7pPr marL="2971800" indent="-228600" eaLnBrk="0" fontAlgn="base" hangingPunct="0">
              <a:spcBef>
                <a:spcPct val="0"/>
              </a:spcBef>
              <a:spcAft>
                <a:spcPct val="0"/>
              </a:spcAft>
              <a:defRPr sz="2400">
                <a:solidFill>
                  <a:schemeClr val="tx1"/>
                </a:solidFill>
                <a:latin typeface="Times" pitchFamily="-105" charset="0"/>
                <a:ea typeface="ヒラギノ角ゴ Pro W3" pitchFamily="-105" charset="-128"/>
              </a:defRPr>
            </a:lvl7pPr>
            <a:lvl8pPr marL="3429000" indent="-228600" eaLnBrk="0" fontAlgn="base" hangingPunct="0">
              <a:spcBef>
                <a:spcPct val="0"/>
              </a:spcBef>
              <a:spcAft>
                <a:spcPct val="0"/>
              </a:spcAft>
              <a:defRPr sz="2400">
                <a:solidFill>
                  <a:schemeClr val="tx1"/>
                </a:solidFill>
                <a:latin typeface="Times" pitchFamily="-105" charset="0"/>
                <a:ea typeface="ヒラギノ角ゴ Pro W3" pitchFamily="-105" charset="-128"/>
              </a:defRPr>
            </a:lvl8pPr>
            <a:lvl9pPr marL="3886200" indent="-228600" eaLnBrk="0" fontAlgn="base" hangingPunct="0">
              <a:spcBef>
                <a:spcPct val="0"/>
              </a:spcBef>
              <a:spcAft>
                <a:spcPct val="0"/>
              </a:spcAft>
              <a:defRPr sz="2400">
                <a:solidFill>
                  <a:schemeClr val="tx1"/>
                </a:solidFill>
                <a:latin typeface="Times" pitchFamily="-105" charset="0"/>
                <a:ea typeface="ヒラギノ角ゴ Pro W3" pitchFamily="-105" charset="-128"/>
              </a:defRPr>
            </a:lvl9pPr>
          </a:lstStyle>
          <a:p>
            <a:pPr algn="ctr">
              <a:defRPr/>
            </a:pPr>
            <a:fld id="{A3A1A0BF-C94A-4F91-A8EA-F3F266416A22}" type="slidenum">
              <a:rPr lang="en-US" sz="1200" smtClean="0">
                <a:latin typeface="Arial Narrow" pitchFamily="34" charset="0"/>
              </a:rPr>
              <a:pPr algn="ctr">
                <a:defRPr/>
              </a:pPr>
              <a:t>‹#›</a:t>
            </a:fld>
            <a:endParaRPr lang="en-US" sz="1200" dirty="0">
              <a:latin typeface="Arial Narrow" pitchFamily="34" charset="0"/>
            </a:endParaRPr>
          </a:p>
        </p:txBody>
      </p:sp>
    </p:spTree>
    <p:extLst>
      <p:ext uri="{BB962C8B-B14F-4D97-AF65-F5344CB8AC3E}">
        <p14:creationId xmlns:p14="http://schemas.microsoft.com/office/powerpoint/2010/main" val="341989045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A733426-C92B-4861-9551-AFF6976188F6}"/>
              </a:ext>
            </a:extLst>
          </p:cNvPr>
          <p:cNvSpPr>
            <a:spLocks noGrp="1"/>
          </p:cNvSpPr>
          <p:nvPr>
            <p:ph type="body" sz="quarter" idx="11"/>
          </p:nvPr>
        </p:nvSpPr>
        <p:spPr>
          <a:xfrm>
            <a:off x="610337" y="1835429"/>
            <a:ext cx="4122174" cy="46399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Placeholder 1">
            <a:extLst>
              <a:ext uri="{FF2B5EF4-FFF2-40B4-BE49-F238E27FC236}">
                <a16:creationId xmlns:a16="http://schemas.microsoft.com/office/drawing/2014/main" id="{A52B5ED6-C650-4531-9FDA-3A561EF709EA}"/>
              </a:ext>
            </a:extLst>
          </p:cNvPr>
          <p:cNvSpPr>
            <a:spLocks noGrp="1"/>
          </p:cNvSpPr>
          <p:nvPr>
            <p:ph type="title"/>
          </p:nvPr>
        </p:nvSpPr>
        <p:spPr>
          <a:xfrm>
            <a:off x="377798" y="727195"/>
            <a:ext cx="8065526" cy="365125"/>
          </a:xfrm>
          <a:prstGeom prst="rect">
            <a:avLst/>
          </a:prstGeom>
        </p:spPr>
        <p:txBody>
          <a:bodyPr vert="horz" lIns="91440" tIns="45720" rIns="91440" bIns="45720" rtlCol="0" anchor="b">
            <a:normAutofit/>
          </a:bodyPr>
          <a:lstStyle/>
          <a:p>
            <a:r>
              <a:rPr lang="en-US" dirty="0"/>
              <a:t>Click to edit master title style</a:t>
            </a:r>
          </a:p>
        </p:txBody>
      </p:sp>
    </p:spTree>
    <p:extLst>
      <p:ext uri="{BB962C8B-B14F-4D97-AF65-F5344CB8AC3E}">
        <p14:creationId xmlns:p14="http://schemas.microsoft.com/office/powerpoint/2010/main" val="50909997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Section Header">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68D5E87-F181-4693-8CB3-992FA82E137E}"/>
              </a:ext>
            </a:extLst>
          </p:cNvPr>
          <p:cNvGrpSpPr/>
          <p:nvPr userDrawn="1"/>
        </p:nvGrpSpPr>
        <p:grpSpPr>
          <a:xfrm>
            <a:off x="1" y="1"/>
            <a:ext cx="9212093" cy="6955276"/>
            <a:chOff x="1" y="1"/>
            <a:chExt cx="9135767" cy="6857998"/>
          </a:xfrm>
        </p:grpSpPr>
        <p:pic>
          <p:nvPicPr>
            <p:cNvPr id="8" name="Picture 7">
              <a:extLst>
                <a:ext uri="{FF2B5EF4-FFF2-40B4-BE49-F238E27FC236}">
                  <a16:creationId xmlns:a16="http://schemas.microsoft.com/office/drawing/2014/main" id="{360F0523-71EA-4AC0-A588-77FD59EA37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9135766" cy="5116944"/>
            </a:xfrm>
            <a:prstGeom prst="rect">
              <a:avLst/>
            </a:prstGeom>
          </p:spPr>
        </p:pic>
        <p:pic>
          <p:nvPicPr>
            <p:cNvPr id="3" name="Picture 2">
              <a:extLst>
                <a:ext uri="{FF2B5EF4-FFF2-40B4-BE49-F238E27FC236}">
                  <a16:creationId xmlns:a16="http://schemas.microsoft.com/office/drawing/2014/main" id="{12733545-4F40-4ECF-B8BC-5E0659555B8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2293" r="31285"/>
            <a:stretch/>
          </p:blipFill>
          <p:spPr>
            <a:xfrm>
              <a:off x="1" y="1071418"/>
              <a:ext cx="9135766" cy="5786581"/>
            </a:xfrm>
            <a:prstGeom prst="rect">
              <a:avLst/>
            </a:prstGeom>
          </p:spPr>
        </p:pic>
      </p:grpSp>
    </p:spTree>
    <p:extLst>
      <p:ext uri="{BB962C8B-B14F-4D97-AF65-F5344CB8AC3E}">
        <p14:creationId xmlns:p14="http://schemas.microsoft.com/office/powerpoint/2010/main" val="291346739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85750" y="428625"/>
            <a:ext cx="8229600" cy="533400"/>
          </a:xfrm>
          <a:prstGeom prst="rect">
            <a:avLst/>
          </a:prstGeom>
        </p:spPr>
        <p:txBody>
          <a:bodyPr vert="horz"/>
          <a:lstStyle>
            <a:lvl1pPr algn="l">
              <a:defRPr sz="2400">
                <a:latin typeface="Arial Narrow Bold" pitchFamily="34" charset="0"/>
              </a:defRPr>
            </a:lvl1pPr>
          </a:lstStyle>
          <a:p>
            <a:r>
              <a:rPr lang="en-US"/>
              <a:t>Click to edit Master title style</a:t>
            </a:r>
          </a:p>
        </p:txBody>
      </p:sp>
    </p:spTree>
    <p:extLst>
      <p:ext uri="{BB962C8B-B14F-4D97-AF65-F5344CB8AC3E}">
        <p14:creationId xmlns:p14="http://schemas.microsoft.com/office/powerpoint/2010/main" val="1148566715"/>
      </p:ext>
    </p:extLst>
  </p:cSld>
  <p:clrMapOvr>
    <a:masterClrMapping/>
  </p:clrMapOvr>
  <p:transition>
    <p:zoom/>
  </p:transition>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7798" y="727195"/>
            <a:ext cx="8065526" cy="365125"/>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a:ln>
            <a:noFill/>
          </a:ln>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Rectangle 6">
            <a:extLst>
              <a:ext uri="{FF2B5EF4-FFF2-40B4-BE49-F238E27FC236}">
                <a16:creationId xmlns:a16="http://schemas.microsoft.com/office/drawing/2014/main" id="{4E979CDA-921C-43F7-A5AE-7EBD87A871DB}"/>
              </a:ext>
            </a:extLst>
          </p:cNvPr>
          <p:cNvSpPr/>
          <p:nvPr userDrawn="1"/>
        </p:nvSpPr>
        <p:spPr>
          <a:xfrm>
            <a:off x="4572000" y="-8087"/>
            <a:ext cx="4125000" cy="136525"/>
          </a:xfrm>
          <a:prstGeom prst="rect">
            <a:avLst/>
          </a:prstGeom>
          <a:solidFill>
            <a:srgbClr val="007C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 name="TextBox 9">
            <a:extLst>
              <a:ext uri="{FF2B5EF4-FFF2-40B4-BE49-F238E27FC236}">
                <a16:creationId xmlns:a16="http://schemas.microsoft.com/office/drawing/2014/main" id="{71AB2A96-BD35-458A-BC98-5E83EFF06B36}"/>
              </a:ext>
            </a:extLst>
          </p:cNvPr>
          <p:cNvSpPr txBox="1"/>
          <p:nvPr userDrawn="1"/>
        </p:nvSpPr>
        <p:spPr>
          <a:xfrm>
            <a:off x="4474896" y="104157"/>
            <a:ext cx="4329831" cy="230832"/>
          </a:xfrm>
          <a:prstGeom prst="rect">
            <a:avLst/>
          </a:prstGeom>
          <a:noFill/>
        </p:spPr>
        <p:txBody>
          <a:bodyPr wrap="square" rtlCol="0">
            <a:spAutoFit/>
          </a:bodyPr>
          <a:lstStyle/>
          <a:p>
            <a:r>
              <a:rPr lang="en-US" sz="900" b="1" dirty="0">
                <a:solidFill>
                  <a:srgbClr val="000000"/>
                </a:solidFill>
                <a:latin typeface="Verdana" panose="020B0604030504040204" pitchFamily="34" charset="0"/>
                <a:ea typeface="Verdana" panose="020B0604030504040204" pitchFamily="34" charset="0"/>
              </a:rPr>
              <a:t>EMCOR GROUP, INC.                                         </a:t>
            </a:r>
            <a:r>
              <a:rPr lang="en-US" sz="900" b="0" dirty="0">
                <a:solidFill>
                  <a:srgbClr val="000000"/>
                </a:solidFill>
                <a:latin typeface="Verdana" panose="020B0604030504040204" pitchFamily="34" charset="0"/>
                <a:ea typeface="Verdana" panose="020B0604030504040204" pitchFamily="34" charset="0"/>
              </a:rPr>
              <a:t>December 5, 2024</a:t>
            </a:r>
          </a:p>
        </p:txBody>
      </p:sp>
      <p:pic>
        <p:nvPicPr>
          <p:cNvPr id="11" name="Picture 10" descr="Logo&#10;&#10;Description automatically generated">
            <a:extLst>
              <a:ext uri="{FF2B5EF4-FFF2-40B4-BE49-F238E27FC236}">
                <a16:creationId xmlns:a16="http://schemas.microsoft.com/office/drawing/2014/main" id="{A1BDDD50-F173-475A-AC85-28096D13E1B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412304" y="6175889"/>
            <a:ext cx="1731696" cy="709073"/>
          </a:xfrm>
          <a:prstGeom prst="rect">
            <a:avLst/>
          </a:prstGeom>
        </p:spPr>
      </p:pic>
      <p:sp>
        <p:nvSpPr>
          <p:cNvPr id="12" name="TextBox 11">
            <a:extLst>
              <a:ext uri="{FF2B5EF4-FFF2-40B4-BE49-F238E27FC236}">
                <a16:creationId xmlns:a16="http://schemas.microsoft.com/office/drawing/2014/main" id="{0314D7B1-3AD5-46ED-87DC-50FB8B5C10CC}"/>
              </a:ext>
            </a:extLst>
          </p:cNvPr>
          <p:cNvSpPr txBox="1">
            <a:spLocks noChangeArrowheads="1"/>
          </p:cNvSpPr>
          <p:nvPr userDrawn="1"/>
        </p:nvSpPr>
        <p:spPr bwMode="auto">
          <a:xfrm>
            <a:off x="-152400" y="6515100"/>
            <a:ext cx="762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itchFamily="-105" charset="0"/>
                <a:ea typeface="ヒラギノ角ゴ Pro W3" pitchFamily="-105" charset="-128"/>
              </a:defRPr>
            </a:lvl1pPr>
            <a:lvl2pPr marL="742950" indent="-285750">
              <a:defRPr sz="2400">
                <a:solidFill>
                  <a:schemeClr val="tx1"/>
                </a:solidFill>
                <a:latin typeface="Times" pitchFamily="-105" charset="0"/>
                <a:ea typeface="ヒラギノ角ゴ Pro W3" pitchFamily="-105" charset="-128"/>
              </a:defRPr>
            </a:lvl2pPr>
            <a:lvl3pPr marL="1143000" indent="-228600">
              <a:defRPr sz="2400">
                <a:solidFill>
                  <a:schemeClr val="tx1"/>
                </a:solidFill>
                <a:latin typeface="Times" pitchFamily="-105" charset="0"/>
                <a:ea typeface="ヒラギノ角ゴ Pro W3" pitchFamily="-105" charset="-128"/>
              </a:defRPr>
            </a:lvl3pPr>
            <a:lvl4pPr marL="1600200" indent="-228600">
              <a:defRPr sz="2400">
                <a:solidFill>
                  <a:schemeClr val="tx1"/>
                </a:solidFill>
                <a:latin typeface="Times" pitchFamily="-105" charset="0"/>
                <a:ea typeface="ヒラギノ角ゴ Pro W3" pitchFamily="-105" charset="-128"/>
              </a:defRPr>
            </a:lvl4pPr>
            <a:lvl5pPr marL="2057400" indent="-228600">
              <a:defRPr sz="2400">
                <a:solidFill>
                  <a:schemeClr val="tx1"/>
                </a:solidFill>
                <a:latin typeface="Times" pitchFamily="-105" charset="0"/>
                <a:ea typeface="ヒラギノ角ゴ Pro W3" pitchFamily="-105" charset="-128"/>
              </a:defRPr>
            </a:lvl5pPr>
            <a:lvl6pPr marL="2514600" indent="-228600" eaLnBrk="0" fontAlgn="base" hangingPunct="0">
              <a:spcBef>
                <a:spcPct val="0"/>
              </a:spcBef>
              <a:spcAft>
                <a:spcPct val="0"/>
              </a:spcAft>
              <a:defRPr sz="2400">
                <a:solidFill>
                  <a:schemeClr val="tx1"/>
                </a:solidFill>
                <a:latin typeface="Times" pitchFamily="-105" charset="0"/>
                <a:ea typeface="ヒラギノ角ゴ Pro W3" pitchFamily="-105" charset="-128"/>
              </a:defRPr>
            </a:lvl6pPr>
            <a:lvl7pPr marL="2971800" indent="-228600" eaLnBrk="0" fontAlgn="base" hangingPunct="0">
              <a:spcBef>
                <a:spcPct val="0"/>
              </a:spcBef>
              <a:spcAft>
                <a:spcPct val="0"/>
              </a:spcAft>
              <a:defRPr sz="2400">
                <a:solidFill>
                  <a:schemeClr val="tx1"/>
                </a:solidFill>
                <a:latin typeface="Times" pitchFamily="-105" charset="0"/>
                <a:ea typeface="ヒラギノ角ゴ Pro W3" pitchFamily="-105" charset="-128"/>
              </a:defRPr>
            </a:lvl7pPr>
            <a:lvl8pPr marL="3429000" indent="-228600" eaLnBrk="0" fontAlgn="base" hangingPunct="0">
              <a:spcBef>
                <a:spcPct val="0"/>
              </a:spcBef>
              <a:spcAft>
                <a:spcPct val="0"/>
              </a:spcAft>
              <a:defRPr sz="2400">
                <a:solidFill>
                  <a:schemeClr val="tx1"/>
                </a:solidFill>
                <a:latin typeface="Times" pitchFamily="-105" charset="0"/>
                <a:ea typeface="ヒラギノ角ゴ Pro W3" pitchFamily="-105" charset="-128"/>
              </a:defRPr>
            </a:lvl8pPr>
            <a:lvl9pPr marL="3886200" indent="-228600" eaLnBrk="0" fontAlgn="base" hangingPunct="0">
              <a:spcBef>
                <a:spcPct val="0"/>
              </a:spcBef>
              <a:spcAft>
                <a:spcPct val="0"/>
              </a:spcAft>
              <a:defRPr sz="2400">
                <a:solidFill>
                  <a:schemeClr val="tx1"/>
                </a:solidFill>
                <a:latin typeface="Times" pitchFamily="-105" charset="0"/>
                <a:ea typeface="ヒラギノ角ゴ Pro W3" pitchFamily="-105" charset="-128"/>
              </a:defRPr>
            </a:lvl9pPr>
          </a:lstStyle>
          <a:p>
            <a:pPr algn="ctr">
              <a:defRPr/>
            </a:pPr>
            <a:fld id="{A3A1A0BF-C94A-4F91-A8EA-F3F266416A22}" type="slidenum">
              <a:rPr lang="en-US" sz="1200" smtClean="0">
                <a:solidFill>
                  <a:srgbClr val="000000"/>
                </a:solidFill>
                <a:latin typeface="Arial Narrow" pitchFamily="34" charset="0"/>
              </a:rPr>
              <a:pPr algn="ctr">
                <a:defRPr/>
              </a:pPr>
              <a:t>‹#›</a:t>
            </a:fld>
            <a:endParaRPr lang="en-US" sz="1200" dirty="0">
              <a:solidFill>
                <a:srgbClr val="000000"/>
              </a:solidFill>
              <a:latin typeface="Arial Narrow" pitchFamily="34" charset="0"/>
            </a:endParaRPr>
          </a:p>
        </p:txBody>
      </p:sp>
      <p:sp>
        <p:nvSpPr>
          <p:cNvPr id="14" name="Rectangle 13">
            <a:extLst>
              <a:ext uri="{FF2B5EF4-FFF2-40B4-BE49-F238E27FC236}">
                <a16:creationId xmlns:a16="http://schemas.microsoft.com/office/drawing/2014/main" id="{74043DDB-761E-4FB8-9C3F-4ED66F44FD5E}"/>
              </a:ext>
            </a:extLst>
          </p:cNvPr>
          <p:cNvSpPr/>
          <p:nvPr userDrawn="1"/>
        </p:nvSpPr>
        <p:spPr bwMode="auto">
          <a:xfrm rot="10800000">
            <a:off x="463942" y="1034910"/>
            <a:ext cx="8229600" cy="82296"/>
          </a:xfrm>
          <a:prstGeom prst="rect">
            <a:avLst/>
          </a:prstGeom>
          <a:gradFill flip="none" rotWithShape="1">
            <a:gsLst>
              <a:gs pos="10000">
                <a:srgbClr val="00616E"/>
              </a:gs>
              <a:gs pos="93000">
                <a:srgbClr val="FFCC00"/>
              </a:gs>
            </a:gsLst>
            <a:path path="circle">
              <a:fillToRect l="100000" t="100000"/>
            </a:path>
            <a:tileRect r="-100000" b="-10000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05" charset="0"/>
            </a:endParaRPr>
          </a:p>
        </p:txBody>
      </p:sp>
    </p:spTree>
    <p:extLst>
      <p:ext uri="{BB962C8B-B14F-4D97-AF65-F5344CB8AC3E}">
        <p14:creationId xmlns:p14="http://schemas.microsoft.com/office/powerpoint/2010/main" val="3066713370"/>
      </p:ext>
    </p:extLst>
  </p:cSld>
  <p:clrMap bg1="lt1" tx1="dk1" bg2="lt2" tx2="dk2" accent1="accent1" accent2="accent2" accent3="accent3" accent4="accent4" accent5="accent5" accent6="accent6" hlink="hlink" folHlink="folHlink"/>
  <p:sldLayoutIdLst>
    <p:sldLayoutId id="2147483655" r:id="rId1"/>
    <p:sldLayoutId id="2147483659" r:id="rId2"/>
    <p:sldLayoutId id="2147483660" r:id="rId3"/>
    <p:sldLayoutId id="2147483666" r:id="rId4"/>
    <p:sldLayoutId id="2147483667" r:id="rId5"/>
    <p:sldLayoutId id="2147483675" r:id="rId6"/>
  </p:sldLayoutIdLst>
  <p:txStyles>
    <p:titleStyle>
      <a:lvl1pPr algn="l" defTabSz="914400" rtl="0" eaLnBrk="1" latinLnBrk="0" hangingPunct="1">
        <a:lnSpc>
          <a:spcPct val="90000"/>
        </a:lnSpc>
        <a:spcBef>
          <a:spcPct val="0"/>
        </a:spcBef>
        <a:buNone/>
        <a:defRPr sz="2000" b="1" kern="1200" cap="small" baseline="0">
          <a:solidFill>
            <a:schemeClr val="tx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urldefense.proofpoint.com/v2/url?u=http-3A__www.sec.gov&amp;d=DwMGaQ&amp;c=GKdB6-XpYq_0W-WluyVHtw&amp;r=KzXk1V-WaNirOuehHJEb1lgdQEdjy6yTeCbbFmrxJj0&amp;m=J2V3i5xedGpYErT98-jaEE84ZVgZ0iXqXb9CYSi2HBg&amp;s=rM-el8JHoO42NSoxDxfhGnZ8_xckOuMZrbMFJ5aK_0Y&amp;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www.emcorgroup.com/"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18" Type="http://schemas.openxmlformats.org/officeDocument/2006/relationships/image" Target="../media/image19.png"/><Relationship Id="rId3" Type="http://schemas.openxmlformats.org/officeDocument/2006/relationships/notesSlide" Target="../notesSlides/notesSlide6.xml"/><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svg"/><Relationship Id="rId2" Type="http://schemas.openxmlformats.org/officeDocument/2006/relationships/slideLayout" Target="../slideLayouts/slideLayout4.xml"/><Relationship Id="rId16" Type="http://schemas.openxmlformats.org/officeDocument/2006/relationships/image" Target="../media/image17.png"/><Relationship Id="rId1" Type="http://schemas.openxmlformats.org/officeDocument/2006/relationships/tags" Target="../tags/tag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5" Type="http://schemas.openxmlformats.org/officeDocument/2006/relationships/image" Target="../media/image16.svg"/><Relationship Id="rId10" Type="http://schemas.openxmlformats.org/officeDocument/2006/relationships/image" Target="../media/image11.png"/><Relationship Id="rId19" Type="http://schemas.openxmlformats.org/officeDocument/2006/relationships/image" Target="../media/image20.sv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18" Type="http://schemas.openxmlformats.org/officeDocument/2006/relationships/image" Target="../media/image35.png"/><Relationship Id="rId3" Type="http://schemas.openxmlformats.org/officeDocument/2006/relationships/notesSlide" Target="../notesSlides/notesSlide7.xml"/><Relationship Id="rId21" Type="http://schemas.openxmlformats.org/officeDocument/2006/relationships/image" Target="../media/image38.svg"/><Relationship Id="rId7" Type="http://schemas.openxmlformats.org/officeDocument/2006/relationships/image" Target="../media/image24.svg"/><Relationship Id="rId12" Type="http://schemas.openxmlformats.org/officeDocument/2006/relationships/image" Target="../media/image29.png"/><Relationship Id="rId17" Type="http://schemas.openxmlformats.org/officeDocument/2006/relationships/image" Target="../media/image34.svg"/><Relationship Id="rId25" Type="http://schemas.openxmlformats.org/officeDocument/2006/relationships/image" Target="../media/image42.svg"/><Relationship Id="rId2" Type="http://schemas.openxmlformats.org/officeDocument/2006/relationships/slideLayout" Target="../slideLayouts/slideLayout2.xml"/><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tags" Target="../tags/tag3.xml"/><Relationship Id="rId6" Type="http://schemas.openxmlformats.org/officeDocument/2006/relationships/image" Target="../media/image23.png"/><Relationship Id="rId11" Type="http://schemas.openxmlformats.org/officeDocument/2006/relationships/image" Target="../media/image28.svg"/><Relationship Id="rId24" Type="http://schemas.openxmlformats.org/officeDocument/2006/relationships/image" Target="../media/image41.png"/><Relationship Id="rId5" Type="http://schemas.openxmlformats.org/officeDocument/2006/relationships/image" Target="../media/image22.svg"/><Relationship Id="rId15" Type="http://schemas.openxmlformats.org/officeDocument/2006/relationships/image" Target="../media/image32.svg"/><Relationship Id="rId23" Type="http://schemas.openxmlformats.org/officeDocument/2006/relationships/image" Target="../media/image40.svg"/><Relationship Id="rId10" Type="http://schemas.openxmlformats.org/officeDocument/2006/relationships/image" Target="../media/image27.png"/><Relationship Id="rId19" Type="http://schemas.openxmlformats.org/officeDocument/2006/relationships/image" Target="../media/image36.svg"/><Relationship Id="rId4" Type="http://schemas.openxmlformats.org/officeDocument/2006/relationships/image" Target="../media/image21.png"/><Relationship Id="rId9" Type="http://schemas.openxmlformats.org/officeDocument/2006/relationships/image" Target="../media/image26.svg"/><Relationship Id="rId14" Type="http://schemas.openxmlformats.org/officeDocument/2006/relationships/image" Target="../media/image31.png"/><Relationship Id="rId22"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44.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3.emf"/><Relationship Id="rId5" Type="http://schemas.openxmlformats.org/officeDocument/2006/relationships/notesSlide" Target="../notesSlides/notesSlide9.xml"/><Relationship Id="rId4"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6.emf"/><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oleObject" Target="file:///\\zeus\shared\INVESTOR%20RELATIONS\Corporate%20Overview\RPOs%20by%20Market%20Sector%20-%203rd%20Qtr%2024%20(10-22-24).xlsx!RPO%20Charts%20Over%20Time!%5bRPOs%20by%20Market%20Sector%20-%203rd%20Qtr%2024%20(10-22-24).xlsx%5dRPO%20Charts%20Over%20Time%20Chart%201%20(1)" TargetMode="External"/><Relationship Id="rId5" Type="http://schemas.openxmlformats.org/officeDocument/2006/relationships/image" Target="../media/image45.emf"/><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8.emf"/><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47.emf"/><Relationship Id="rId5" Type="http://schemas.openxmlformats.org/officeDocument/2006/relationships/oleObject" Target="file:///\\zeus\shared\INVESTOR%20RELATIONS\Corporate%20Overview\RPOs%20by%20Market%20Sector%20-%203rd%20Qtr%2024%20(10-22-24).xlsx!RPO%20Charts%20Over%20Time!%5bRPOs%20by%20Market%20Sector%20-%203rd%20Qtr%2024%20(10-22-24).xlsx%5dRPO%20Charts%20Over%20Time%20Chart%207" TargetMode="Externa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18" Type="http://schemas.openxmlformats.org/officeDocument/2006/relationships/image" Target="../media/image63.jpg"/><Relationship Id="rId26" Type="http://schemas.openxmlformats.org/officeDocument/2006/relationships/image" Target="../media/image71.png"/><Relationship Id="rId3" Type="http://schemas.openxmlformats.org/officeDocument/2006/relationships/notesSlide" Target="../notesSlides/notesSlide12.xml"/><Relationship Id="rId21" Type="http://schemas.openxmlformats.org/officeDocument/2006/relationships/image" Target="../media/image66.png"/><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2.png"/><Relationship Id="rId25" Type="http://schemas.openxmlformats.org/officeDocument/2006/relationships/image" Target="../media/image70.png"/><Relationship Id="rId2" Type="http://schemas.openxmlformats.org/officeDocument/2006/relationships/slideLayout" Target="../slideLayouts/slideLayout4.xml"/><Relationship Id="rId16" Type="http://schemas.openxmlformats.org/officeDocument/2006/relationships/image" Target="../media/image61.png"/><Relationship Id="rId20" Type="http://schemas.openxmlformats.org/officeDocument/2006/relationships/image" Target="../media/image65.png"/><Relationship Id="rId1" Type="http://schemas.openxmlformats.org/officeDocument/2006/relationships/tags" Target="../tags/tag11.xml"/><Relationship Id="rId6" Type="http://schemas.openxmlformats.org/officeDocument/2006/relationships/image" Target="../media/image51.png"/><Relationship Id="rId11" Type="http://schemas.openxmlformats.org/officeDocument/2006/relationships/image" Target="../media/image56.png"/><Relationship Id="rId24" Type="http://schemas.openxmlformats.org/officeDocument/2006/relationships/image" Target="../media/image69.png"/><Relationship Id="rId5" Type="http://schemas.openxmlformats.org/officeDocument/2006/relationships/image" Target="../media/image50.png"/><Relationship Id="rId15" Type="http://schemas.openxmlformats.org/officeDocument/2006/relationships/image" Target="../media/image60.png"/><Relationship Id="rId23" Type="http://schemas.openxmlformats.org/officeDocument/2006/relationships/image" Target="../media/image68.png"/><Relationship Id="rId10" Type="http://schemas.openxmlformats.org/officeDocument/2006/relationships/image" Target="../media/image55.png"/><Relationship Id="rId19" Type="http://schemas.openxmlformats.org/officeDocument/2006/relationships/image" Target="../media/image64.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 Id="rId22" Type="http://schemas.openxmlformats.org/officeDocument/2006/relationships/image" Target="../media/image67.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73.emf"/><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3" Type="http://schemas.openxmlformats.org/officeDocument/2006/relationships/oleObject" Target="file:///\\zeus\shared\INVESTOR%20RELATIONS\3Q24%20Earnings\Presentation\income%20statement.xlsx!Three%20Month!R1C1:R22C9"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74.emf"/></Relationships>
</file>

<file path=ppt/slides/_rels/slide19.xml.rels><?xml version="1.0" encoding="UTF-8" standalone="yes"?>
<Relationships xmlns="http://schemas.openxmlformats.org/package/2006/relationships"><Relationship Id="rId3" Type="http://schemas.openxmlformats.org/officeDocument/2006/relationships/oleObject" Target="file:///\\zeus\shared\INVESTOR%20RELATIONS\3Q24%20Earnings\Presentation\income%20statement%209%20months.xlsx!Six%20Month!R1C1:R22C9"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75.emf"/></Relationships>
</file>

<file path=ppt/slides/_rels/slide20.xml.rels><?xml version="1.0" encoding="UTF-8" standalone="yes"?>
<Relationships xmlns="http://schemas.openxmlformats.org/package/2006/relationships"><Relationship Id="rId3" Type="http://schemas.openxmlformats.org/officeDocument/2006/relationships/oleObject" Target="file:///\\zeus\shared\INVESTOR%20RELATIONS\3Q24%20Earnings\Presentation\balance%20sheet.xlsx!BalanceSheet!R1C1:R20C5"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76.e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78.emf"/><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oleObject" Target="file:///\\zeus\shared\INVESTOR%20RELATIONS\3Q24%20Earnings\Financials\Segment%20Info.xlsx!Sept24%20QTD!R14C2:R26C10" TargetMode="External"/><Relationship Id="rId5" Type="http://schemas.openxmlformats.org/officeDocument/2006/relationships/image" Target="../media/image77.emf"/><Relationship Id="rId4" Type="http://schemas.openxmlformats.org/officeDocument/2006/relationships/oleObject" Target="file:///\\zeus\shared\INVESTOR%20RELATIONS\3Q24%20Earnings\Financials\Segment%20Info.xlsx!Sept24%20QTD!R2C2:R12C10"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80.emf"/><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oleObject" Target="file:///\\zeus\shared\INVESTOR%20RELATIONS\2Q24%20Earnings\Segment%20Info.xlsx!Dec23%20YTD!R14C2:R26C10" TargetMode="External"/><Relationship Id="rId5" Type="http://schemas.openxmlformats.org/officeDocument/2006/relationships/image" Target="../media/image79.emf"/><Relationship Id="rId4" Type="http://schemas.openxmlformats.org/officeDocument/2006/relationships/oleObject" Target="file:///\\zeus\shared\INVESTOR%20RELATIONS\2Q24%20Earnings\Segment%20Info.xlsx!Dec23%20YTD!R2C2:R12C10"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E3B80-C272-AB53-CE22-88CC20FA8C34}"/>
            </a:ext>
          </a:extLst>
        </p:cNvPr>
        <p:cNvGrpSpPr/>
        <p:nvPr/>
      </p:nvGrpSpPr>
      <p:grpSpPr>
        <a:xfrm>
          <a:off x="0" y="0"/>
          <a:ext cx="0" cy="0"/>
          <a:chOff x="0" y="0"/>
          <a:chExt cx="0" cy="0"/>
        </a:xfrm>
      </p:grpSpPr>
      <p:pic>
        <p:nvPicPr>
          <p:cNvPr id="3" name="Picture 2" descr="A collage of images of various machines&#10;&#10;Description automatically generated">
            <a:extLst>
              <a:ext uri="{FF2B5EF4-FFF2-40B4-BE49-F238E27FC236}">
                <a16:creationId xmlns:a16="http://schemas.microsoft.com/office/drawing/2014/main" id="{716EA8AA-1838-241B-CE94-5CF89F291F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65818"/>
          </a:xfrm>
          <a:prstGeom prst="rect">
            <a:avLst/>
          </a:prstGeom>
        </p:spPr>
      </p:pic>
      <p:sp>
        <p:nvSpPr>
          <p:cNvPr id="4" name="TextBox 3">
            <a:extLst>
              <a:ext uri="{FF2B5EF4-FFF2-40B4-BE49-F238E27FC236}">
                <a16:creationId xmlns:a16="http://schemas.microsoft.com/office/drawing/2014/main" id="{F2D1FEE3-0239-44AA-3620-58C271924F72}"/>
              </a:ext>
            </a:extLst>
          </p:cNvPr>
          <p:cNvSpPr txBox="1"/>
          <p:nvPr/>
        </p:nvSpPr>
        <p:spPr>
          <a:xfrm>
            <a:off x="5633884" y="72851"/>
            <a:ext cx="3510116" cy="784830"/>
          </a:xfrm>
          <a:prstGeom prst="rect">
            <a:avLst/>
          </a:prstGeom>
          <a:noFill/>
        </p:spPr>
        <p:txBody>
          <a:bodyPr wrap="square" rtlCol="0">
            <a:spAutoFit/>
          </a:bodyPr>
          <a:lstStyle/>
          <a:p>
            <a:r>
              <a:rPr lang="en-US" sz="1400" b="1" dirty="0">
                <a:solidFill>
                  <a:schemeClr val="bg1"/>
                </a:solidFill>
                <a:latin typeface="Verdana" panose="020B0604030504040204" pitchFamily="34" charset="0"/>
                <a:ea typeface="Verdana" panose="020B0604030504040204" pitchFamily="34" charset="0"/>
                <a:cs typeface="Calibri" panose="020F0502020204030204" pitchFamily="34" charset="0"/>
              </a:rPr>
              <a:t>UBS GLOBAL INDUSTRIALS &amp; TRANSPORTATION CONFERENCE</a:t>
            </a:r>
          </a:p>
          <a:p>
            <a:endParaRPr lang="en-US" sz="300" b="1" dirty="0">
              <a:solidFill>
                <a:srgbClr val="00B5C8"/>
              </a:solidFill>
              <a:latin typeface="Verdana" panose="020B0604030504040204" pitchFamily="34" charset="0"/>
              <a:ea typeface="Verdana" panose="020B0604030504040204" pitchFamily="34" charset="0"/>
              <a:cs typeface="Calibri" panose="020F0502020204030204" pitchFamily="34" charset="0"/>
            </a:endParaRPr>
          </a:p>
          <a:p>
            <a:r>
              <a:rPr lang="en-US" sz="1400" b="1" dirty="0">
                <a:solidFill>
                  <a:srgbClr val="00B5C8"/>
                </a:solidFill>
                <a:latin typeface="Verdana" panose="020B0604030504040204" pitchFamily="34" charset="0"/>
                <a:ea typeface="Verdana" panose="020B0604030504040204" pitchFamily="34" charset="0"/>
                <a:cs typeface="Calibri" panose="020F0502020204030204" pitchFamily="34" charset="0"/>
              </a:rPr>
              <a:t>December 5, 2024</a:t>
            </a:r>
          </a:p>
        </p:txBody>
      </p:sp>
    </p:spTree>
    <p:extLst>
      <p:ext uri="{BB962C8B-B14F-4D97-AF65-F5344CB8AC3E}">
        <p14:creationId xmlns:p14="http://schemas.microsoft.com/office/powerpoint/2010/main" val="831203598"/>
      </p:ext>
    </p:extLst>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ME Intro Sizzle FINAL">
            <a:hlinkClick r:id="" action="ppaction://media"/>
            <a:extLst>
              <a:ext uri="{FF2B5EF4-FFF2-40B4-BE49-F238E27FC236}">
                <a16:creationId xmlns:a16="http://schemas.microsoft.com/office/drawing/2014/main" id="{51EAC5E9-9F1F-FEC0-4F95-97496FC09DB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57250"/>
            <a:ext cx="9144000" cy="5143500"/>
          </a:xfrm>
          <a:prstGeom prst="rect">
            <a:avLst/>
          </a:prstGeom>
        </p:spPr>
      </p:pic>
    </p:spTree>
    <p:extLst>
      <p:ext uri="{BB962C8B-B14F-4D97-AF65-F5344CB8AC3E}">
        <p14:creationId xmlns:p14="http://schemas.microsoft.com/office/powerpoint/2010/main" val="252078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77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FECBF-30BB-E626-58B9-07E8489572B9}"/>
            </a:ext>
          </a:extLst>
        </p:cNvPr>
        <p:cNvGrpSpPr/>
        <p:nvPr/>
      </p:nvGrpSpPr>
      <p:grpSpPr>
        <a:xfrm>
          <a:off x="0" y="0"/>
          <a:ext cx="0" cy="0"/>
          <a:chOff x="0" y="0"/>
          <a:chExt cx="0" cy="0"/>
        </a:xfrm>
      </p:grpSpPr>
      <p:pic>
        <p:nvPicPr>
          <p:cNvPr id="3" name="Picture 2" descr="A collage of images of various machines&#10;&#10;Description automatically generated">
            <a:extLst>
              <a:ext uri="{FF2B5EF4-FFF2-40B4-BE49-F238E27FC236}">
                <a16:creationId xmlns:a16="http://schemas.microsoft.com/office/drawing/2014/main" id="{E69A83A5-DBC8-0077-299D-B116B7E143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065818"/>
          </a:xfrm>
          <a:prstGeom prst="rect">
            <a:avLst/>
          </a:prstGeom>
        </p:spPr>
      </p:pic>
      <p:sp>
        <p:nvSpPr>
          <p:cNvPr id="4" name="TextBox 3">
            <a:extLst>
              <a:ext uri="{FF2B5EF4-FFF2-40B4-BE49-F238E27FC236}">
                <a16:creationId xmlns:a16="http://schemas.microsoft.com/office/drawing/2014/main" id="{65739638-D741-F837-D0F6-37EC03249DF2}"/>
              </a:ext>
            </a:extLst>
          </p:cNvPr>
          <p:cNvSpPr txBox="1"/>
          <p:nvPr/>
        </p:nvSpPr>
        <p:spPr>
          <a:xfrm>
            <a:off x="5633884" y="72851"/>
            <a:ext cx="3510116" cy="784830"/>
          </a:xfrm>
          <a:prstGeom prst="rect">
            <a:avLst/>
          </a:prstGeom>
          <a:noFill/>
        </p:spPr>
        <p:txBody>
          <a:bodyPr wrap="square" rtlCol="0">
            <a:spAutoFit/>
          </a:bodyPr>
          <a:lstStyle/>
          <a:p>
            <a:r>
              <a:rPr lang="en-US" sz="1400" b="1" dirty="0">
                <a:solidFill>
                  <a:schemeClr val="bg1"/>
                </a:solidFill>
                <a:latin typeface="Verdana" panose="020B0604030504040204" pitchFamily="34" charset="0"/>
                <a:ea typeface="Verdana" panose="020B0604030504040204" pitchFamily="34" charset="0"/>
                <a:cs typeface="Calibri" panose="020F0502020204030204" pitchFamily="34" charset="0"/>
              </a:rPr>
              <a:t>UBS GLOBAL INDUSTRIALS &amp; TRANSPORTATION CONFERENCE</a:t>
            </a:r>
          </a:p>
          <a:p>
            <a:endParaRPr lang="en-US" sz="300" b="1" dirty="0">
              <a:solidFill>
                <a:srgbClr val="00B5C8"/>
              </a:solidFill>
              <a:latin typeface="Verdana" panose="020B0604030504040204" pitchFamily="34" charset="0"/>
              <a:ea typeface="Verdana" panose="020B0604030504040204" pitchFamily="34" charset="0"/>
              <a:cs typeface="Calibri" panose="020F0502020204030204" pitchFamily="34" charset="0"/>
            </a:endParaRPr>
          </a:p>
          <a:p>
            <a:r>
              <a:rPr lang="en-US" sz="1400" b="1" dirty="0">
                <a:solidFill>
                  <a:srgbClr val="00B5C8"/>
                </a:solidFill>
                <a:latin typeface="Verdana" panose="020B0604030504040204" pitchFamily="34" charset="0"/>
                <a:ea typeface="Verdana" panose="020B0604030504040204" pitchFamily="34" charset="0"/>
                <a:cs typeface="Calibri" panose="020F0502020204030204" pitchFamily="34" charset="0"/>
              </a:rPr>
              <a:t>December 5, 2024</a:t>
            </a:r>
          </a:p>
        </p:txBody>
      </p:sp>
    </p:spTree>
    <p:extLst>
      <p:ext uri="{BB962C8B-B14F-4D97-AF65-F5344CB8AC3E}">
        <p14:creationId xmlns:p14="http://schemas.microsoft.com/office/powerpoint/2010/main" val="1635676254"/>
      </p:ext>
    </p:extLst>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41C7CCC8-B064-DF94-0566-44F63A3A41CD}"/>
              </a:ext>
            </a:extLst>
          </p:cNvPr>
          <p:cNvSpPr>
            <a:spLocks noChangeArrowheads="1"/>
          </p:cNvSpPr>
          <p:nvPr/>
        </p:nvSpPr>
        <p:spPr bwMode="auto">
          <a:xfrm>
            <a:off x="6781800" y="5831573"/>
            <a:ext cx="2362200" cy="1020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0C484B28-4AA2-4164-A503-AB094155E442}"/>
              </a:ext>
            </a:extLst>
          </p:cNvPr>
          <p:cNvSpPr>
            <a:spLocks noGrp="1"/>
          </p:cNvSpPr>
          <p:nvPr>
            <p:ph type="title"/>
          </p:nvPr>
        </p:nvSpPr>
        <p:spPr>
          <a:xfrm>
            <a:off x="362973" y="388190"/>
            <a:ext cx="8259602" cy="704809"/>
          </a:xfrm>
        </p:spPr>
        <p:txBody>
          <a:bodyPr>
            <a:normAutofit/>
          </a:bodyPr>
          <a:lstStyle/>
          <a:p>
            <a:r>
              <a:rPr lang="en-US" sz="1800" dirty="0">
                <a:solidFill>
                  <a:srgbClr val="000000"/>
                </a:solidFill>
              </a:rPr>
              <a:t>FORWARD-LOOKING STATEMENTS AND NON-GAAP FINANCIAL DISCLOSURES</a:t>
            </a:r>
          </a:p>
        </p:txBody>
      </p:sp>
      <p:sp>
        <p:nvSpPr>
          <p:cNvPr id="3" name="Text Placeholder 2">
            <a:extLst>
              <a:ext uri="{FF2B5EF4-FFF2-40B4-BE49-F238E27FC236}">
                <a16:creationId xmlns:a16="http://schemas.microsoft.com/office/drawing/2014/main" id="{4FB7E61E-5541-F59D-34DD-5831632C09DE}"/>
              </a:ext>
            </a:extLst>
          </p:cNvPr>
          <p:cNvSpPr txBox="1">
            <a:spLocks/>
          </p:cNvSpPr>
          <p:nvPr/>
        </p:nvSpPr>
        <p:spPr>
          <a:xfrm>
            <a:off x="436309" y="1213162"/>
            <a:ext cx="8278450" cy="5325203"/>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Verdana" panose="020B0604030504040204" pitchFamily="34" charset="0"/>
              <a:buNone/>
            </a:pPr>
            <a:r>
              <a:rPr lang="en-US" sz="1100" b="1" i="1" dirty="0"/>
              <a:t>Forward-Looking Statements</a:t>
            </a:r>
          </a:p>
          <a:p>
            <a:pPr marL="0" indent="0" algn="just">
              <a:buNone/>
            </a:pPr>
            <a:r>
              <a:rPr lang="en-US" sz="1100" i="1" dirty="0">
                <a:solidFill>
                  <a:srgbClr val="000000"/>
                </a:solidFill>
                <a:cs typeface="Times New Roman" panose="02020603050405020304" pitchFamily="18" charset="0"/>
              </a:rPr>
              <a:t>This presentation and related materials contain forward-looking statements. </a:t>
            </a:r>
            <a:r>
              <a:rPr lang="en-US" sz="1100" i="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Such statements speak only as of the date on the cover of this slide deck, and EMCOR assumes no obligation to update any such forward-looking statements, unless required by law. These </a:t>
            </a:r>
            <a:r>
              <a:rPr lang="en-US" sz="1100" i="1" dirty="0">
                <a:solidFill>
                  <a:srgbClr val="000000"/>
                </a:solidFill>
                <a:cs typeface="Times New Roman" panose="02020603050405020304" pitchFamily="18" charset="0"/>
              </a:rPr>
              <a:t>forward-looking statements include statements regarding anticipated future operating and financial performance; the nature and impact of our remaining performance obligations and timing of future projects; our ability to support organic growth and balanced capital allocation; market opportunities; market growth prospects; customer trends; efficiency and sustainability trends; our sustainability goals; and project mix. These forward-looking statements involve risks and uncertainties that could cause actual results to differ materially from those anticipated (whether </a:t>
            </a:r>
            <a:r>
              <a:rPr lang="en-US" sz="1100" i="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expressly or implied) by the forward-looking statements. Accordingly, these statements do not guarantee future performance or events. Applicable risks and uncertainties include, but are not limited to, adverse effects of general economic conditions; domestic and international political developments; changes in the specific markets for EMCOR’s services; adverse business conditions, including labor market tightness and/or disruption, productivity challenges, the impact of claims and litigation, the nature and extent of supply chain disruptions impacting availability and pricing of materials, global conflicts, and inflationary trends more generally, including fluctuations in energy costs; the impact of legislation and/or government regulations; changes in interest rates; the availability of adequate levels of surety bonding; increased competition; and unfavorable developments in the mix of our business. Certain of the risk factors associated with EMCOR’s business are also discussed in Part I, Item 1A “Risk Factors,” of the Company’s 2023 Form 10-K, and in other reports filed from time to time with the Securities and Exchange Commission and available at </a:t>
            </a:r>
            <a:r>
              <a:rPr lang="en-US" sz="1100" i="1" kern="1200" dirty="0">
                <a:solidFill>
                  <a:srgbClr val="0563C1"/>
                </a:solidFill>
                <a:effectLst/>
                <a:latin typeface="Verdana" panose="020B0604030504040204" pitchFamily="34" charset="0"/>
                <a:ea typeface="Verdana" panose="020B0604030504040204" pitchFamily="34" charset="0"/>
                <a:cs typeface="Times New Roman" panose="02020603050405020304" pitchFamily="18" charset="0"/>
                <a:hlinkClick r:id="rId3"/>
              </a:rPr>
              <a:t>www.sec.gov</a:t>
            </a:r>
            <a:r>
              <a:rPr lang="en-US" sz="1100" i="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and </a:t>
            </a:r>
            <a:r>
              <a:rPr lang="en-US" sz="1100" i="1" kern="1200" dirty="0">
                <a:solidFill>
                  <a:srgbClr val="0563C1"/>
                </a:solidFill>
                <a:effectLst/>
                <a:latin typeface="Verdana" panose="020B0604030504040204" pitchFamily="34" charset="0"/>
                <a:ea typeface="Verdana" panose="020B0604030504040204" pitchFamily="34" charset="0"/>
                <a:cs typeface="Times New Roman" panose="02020603050405020304" pitchFamily="18" charset="0"/>
                <a:hlinkClick r:id="rId4"/>
              </a:rPr>
              <a:t>www.emcorgroup.com</a:t>
            </a:r>
            <a:r>
              <a:rPr lang="en-US" sz="1100" i="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Such risk factors should be taken into account in evaluating our business, including any forward-looking statements.</a:t>
            </a:r>
          </a:p>
          <a:p>
            <a:pPr marL="0" indent="0" algn="just">
              <a:buFont typeface="Verdana" panose="020B0604030504040204" pitchFamily="34" charset="0"/>
              <a:buNone/>
            </a:pPr>
            <a:r>
              <a:rPr lang="en-US" sz="1100" b="1" i="1" dirty="0"/>
              <a:t>Non-GAAP Measures </a:t>
            </a:r>
          </a:p>
          <a:p>
            <a:pPr marL="0" indent="0" algn="just">
              <a:buNone/>
            </a:pPr>
            <a:r>
              <a:rPr lang="en-US" sz="1100" i="1" dirty="0">
                <a:solidFill>
                  <a:srgbClr val="000000"/>
                </a:solidFill>
                <a:cs typeface="Times New Roman" panose="02020603050405020304" pitchFamily="18" charset="0"/>
              </a:rPr>
              <a:t>Information conveyed with this presentation also includes certain </a:t>
            </a:r>
            <a:r>
              <a:rPr lang="en-US" sz="1100" i="1" kern="1200" dirty="0">
                <a:solidFill>
                  <a:srgbClr val="000000"/>
                </a:solidFill>
                <a:effectLst/>
                <a:latin typeface="Verdana" panose="020B0604030504040204" pitchFamily="34" charset="0"/>
                <a:ea typeface="Verdana" panose="020B0604030504040204" pitchFamily="34" charset="0"/>
                <a:cs typeface="Arial" panose="020B0604020202020204" pitchFamily="34" charset="0"/>
              </a:rPr>
              <a:t>financial measures that were not prepared in accordance with U.S. generally accepted accounting principles (GAAP). </a:t>
            </a:r>
            <a:r>
              <a:rPr lang="en-US" sz="1100" i="1" kern="12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The Company uses these non-GAAP measures as key performance indicators for the purpose of evaluating performance internally. We also believe that these non-GAAP measures provide investors with useful information with respect to our ongoing operations. </a:t>
            </a:r>
            <a:r>
              <a:rPr lang="en-US" sz="1100" i="1" kern="1200" dirty="0">
                <a:solidFill>
                  <a:srgbClr val="000000"/>
                </a:solidFill>
                <a:effectLst/>
                <a:latin typeface="Verdana" panose="020B0604030504040204" pitchFamily="34" charset="0"/>
                <a:ea typeface="Verdana" panose="020B0604030504040204" pitchFamily="34" charset="0"/>
                <a:cs typeface="Arial" panose="020B0604020202020204" pitchFamily="34" charset="0"/>
              </a:rPr>
              <a:t>Any non-GAAP financial measures presented are not, and should not be viewed as, substitutes for financial measures required by GAAP, have no standardized meaning prescribed by GAAP, and may not be comparable to the calculation of similar measures of other companies.  </a:t>
            </a:r>
            <a:endParaRPr lang="en-US" sz="1100" b="1" i="1" dirty="0"/>
          </a:p>
          <a:p>
            <a:pPr marL="0" indent="0" algn="just">
              <a:buFont typeface="Verdana" panose="020B0604030504040204" pitchFamily="34" charset="0"/>
              <a:buNone/>
            </a:pPr>
            <a:endParaRPr lang="en-US" sz="1100" i="1" dirty="0">
              <a:solidFill>
                <a:srgbClr val="000000"/>
              </a:solidFill>
              <a:cs typeface="Times New Roman" panose="02020603050405020304" pitchFamily="18" charset="0"/>
            </a:endParaRPr>
          </a:p>
          <a:p>
            <a:pPr marL="0" indent="0" algn="just">
              <a:lnSpc>
                <a:spcPct val="100000"/>
              </a:lnSpc>
              <a:spcBef>
                <a:spcPts val="0"/>
              </a:spcBef>
              <a:buFont typeface="Verdana" panose="020B0604030504040204" pitchFamily="34" charset="0"/>
              <a:buNone/>
            </a:pPr>
            <a:endParaRPr lang="en-US" sz="1100" b="1" i="1" dirty="0">
              <a:solidFill>
                <a:srgbClr val="000000"/>
              </a:solidFill>
              <a:cs typeface="Times New Roman" panose="02020603050405020304" pitchFamily="18" charset="0"/>
            </a:endParaRPr>
          </a:p>
          <a:p>
            <a:pPr marL="0" indent="0" algn="just">
              <a:lnSpc>
                <a:spcPct val="100000"/>
              </a:lnSpc>
              <a:spcBef>
                <a:spcPts val="0"/>
              </a:spcBef>
              <a:buFont typeface="Verdana" panose="020B0604030504040204" pitchFamily="34" charset="0"/>
              <a:buNone/>
            </a:pPr>
            <a:endParaRPr lang="en-US" sz="1100" b="1" i="1" dirty="0"/>
          </a:p>
        </p:txBody>
      </p:sp>
    </p:spTree>
    <p:extLst>
      <p:ext uri="{BB962C8B-B14F-4D97-AF65-F5344CB8AC3E}">
        <p14:creationId xmlns:p14="http://schemas.microsoft.com/office/powerpoint/2010/main" val="3749076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6">
            <a:extLst>
              <a:ext uri="{FF2B5EF4-FFF2-40B4-BE49-F238E27FC236}">
                <a16:creationId xmlns:a16="http://schemas.microsoft.com/office/drawing/2014/main" id="{69F7DA42-7B73-2760-1AD5-6ACA101500E0}"/>
              </a:ext>
            </a:extLst>
          </p:cNvPr>
          <p:cNvSpPr>
            <a:spLocks noGrp="1"/>
          </p:cNvSpPr>
          <p:nvPr>
            <p:ph type="title"/>
          </p:nvPr>
        </p:nvSpPr>
        <p:spPr>
          <a:xfrm>
            <a:off x="362972" y="490892"/>
            <a:ext cx="8259602" cy="593485"/>
          </a:xfrm>
        </p:spPr>
        <p:txBody>
          <a:bodyPr>
            <a:normAutofit/>
          </a:bodyPr>
          <a:lstStyle/>
          <a:p>
            <a:r>
              <a:rPr lang="en-US" sz="1800" cap="all" dirty="0">
                <a:solidFill>
                  <a:srgbClr val="000000"/>
                </a:solidFill>
              </a:rPr>
              <a:t>KEY takeaways</a:t>
            </a:r>
          </a:p>
        </p:txBody>
      </p:sp>
      <p:sp>
        <p:nvSpPr>
          <p:cNvPr id="6" name="Pentagon 39">
            <a:extLst>
              <a:ext uri="{FF2B5EF4-FFF2-40B4-BE49-F238E27FC236}">
                <a16:creationId xmlns:a16="http://schemas.microsoft.com/office/drawing/2014/main" id="{6504D7B9-7D88-B373-30AD-BF9D9D92B3FB}"/>
              </a:ext>
            </a:extLst>
          </p:cNvPr>
          <p:cNvSpPr/>
          <p:nvPr/>
        </p:nvSpPr>
        <p:spPr bwMode="auto">
          <a:xfrm>
            <a:off x="609600" y="1277143"/>
            <a:ext cx="8012974" cy="548640"/>
          </a:xfrm>
          <a:prstGeom prst="roundRect">
            <a:avLst/>
          </a:prstGeom>
          <a:solidFill>
            <a:schemeClr val="bg1">
              <a:lumMod val="95000"/>
            </a:schemeClr>
          </a:solidFill>
          <a:ln w="19050" cap="flat" cmpd="sng" algn="ctr">
            <a:solidFill>
              <a:srgbClr val="007474"/>
            </a:solidFill>
            <a:prstDash val="solid"/>
            <a:round/>
            <a:headEnd type="none" w="med" len="med"/>
            <a:tailEnd type="none" w="med" len="med"/>
          </a:ln>
          <a:effectLst/>
        </p:spPr>
        <p:txBody>
          <a:bodyPr vert="horz" wrap="square" lIns="90000" tIns="90000" rIns="18288" bIns="90000" numCol="1" rtlCol="0" anchor="ctr" anchorCtr="0" compatLnSpc="1">
            <a:prstTxWarp prst="textNoShape">
              <a:avLst/>
            </a:prstTxWarp>
            <a:noAutofit/>
          </a:bodyPr>
          <a:lstStyle/>
          <a:p>
            <a:pPr marL="228600">
              <a:tabLst>
                <a:tab pos="511094" algn="l"/>
              </a:tabLst>
            </a:pPr>
            <a:r>
              <a:rPr lang="en-US" sz="1080" dirty="0">
                <a:solidFill>
                  <a:srgbClr val="007474"/>
                </a:solidFill>
                <a:latin typeface="Verdana" panose="020B0604030504040204" pitchFamily="34" charset="0"/>
                <a:ea typeface="Verdana" panose="020B0604030504040204" pitchFamily="34" charset="0"/>
              </a:rPr>
              <a:t>EMCOR installs, services, operates, maintains, and protects </a:t>
            </a:r>
            <a:r>
              <a:rPr lang="en-US" sz="1080" b="1" i="1" dirty="0">
                <a:solidFill>
                  <a:srgbClr val="007474"/>
                </a:solidFill>
                <a:latin typeface="Verdana" panose="020B0604030504040204" pitchFamily="34" charset="0"/>
                <a:ea typeface="Verdana" panose="020B0604030504040204" pitchFamily="34" charset="0"/>
              </a:rPr>
              <a:t>complex and dynamic systems and critical infrastructure for facilities in multiple growth sectors of the economy</a:t>
            </a:r>
          </a:p>
        </p:txBody>
      </p:sp>
      <p:sp>
        <p:nvSpPr>
          <p:cNvPr id="62" name="Pentagon 39">
            <a:extLst>
              <a:ext uri="{FF2B5EF4-FFF2-40B4-BE49-F238E27FC236}">
                <a16:creationId xmlns:a16="http://schemas.microsoft.com/office/drawing/2014/main" id="{F645071F-733F-262D-652E-EBE567FA2818}"/>
              </a:ext>
            </a:extLst>
          </p:cNvPr>
          <p:cNvSpPr/>
          <p:nvPr/>
        </p:nvSpPr>
        <p:spPr bwMode="auto">
          <a:xfrm>
            <a:off x="609600" y="2153130"/>
            <a:ext cx="8012974" cy="548640"/>
          </a:xfrm>
          <a:prstGeom prst="roundRect">
            <a:avLst/>
          </a:prstGeom>
          <a:solidFill>
            <a:schemeClr val="bg1">
              <a:lumMod val="95000"/>
            </a:schemeClr>
          </a:solidFill>
          <a:ln w="19050" cap="flat" cmpd="sng" algn="ctr">
            <a:solidFill>
              <a:srgbClr val="007474"/>
            </a:solidFill>
            <a:prstDash val="solid"/>
            <a:round/>
            <a:headEnd type="none" w="med" len="med"/>
            <a:tailEnd type="none" w="med" len="med"/>
          </a:ln>
          <a:effectLst/>
        </p:spPr>
        <p:txBody>
          <a:bodyPr vert="horz" wrap="square" lIns="90000" tIns="90000" rIns="18288" bIns="90000" numCol="1" rtlCol="0" anchor="ctr" anchorCtr="0" compatLnSpc="1">
            <a:prstTxWarp prst="textNoShape">
              <a:avLst/>
            </a:prstTxWarp>
            <a:noAutofit/>
          </a:bodyPr>
          <a:lstStyle/>
          <a:p>
            <a:pPr marL="228600">
              <a:tabLst>
                <a:tab pos="511094" algn="l"/>
              </a:tabLst>
            </a:pPr>
            <a:r>
              <a:rPr lang="en-US" sz="1080" dirty="0">
                <a:solidFill>
                  <a:srgbClr val="007474"/>
                </a:solidFill>
                <a:latin typeface="Verdana" panose="020B0604030504040204" pitchFamily="34" charset="0"/>
                <a:ea typeface="Verdana" panose="020B0604030504040204" pitchFamily="34" charset="0"/>
              </a:rPr>
              <a:t>Expertise in </a:t>
            </a:r>
            <a:r>
              <a:rPr lang="en-US" sz="1080" b="1" i="1" dirty="0">
                <a:solidFill>
                  <a:srgbClr val="007474"/>
                </a:solidFill>
                <a:latin typeface="Verdana" panose="020B0604030504040204" pitchFamily="34" charset="0"/>
                <a:ea typeface="Verdana" panose="020B0604030504040204" pitchFamily="34" charset="0"/>
              </a:rPr>
              <a:t>managing skilled trade labor performing complex installations and service  </a:t>
            </a:r>
            <a:r>
              <a:rPr lang="en-US" sz="1080" dirty="0">
                <a:solidFill>
                  <a:srgbClr val="007474"/>
                </a:solidFill>
                <a:latin typeface="Verdana" panose="020B0604030504040204" pitchFamily="34" charset="0"/>
                <a:ea typeface="Verdana" panose="020B0604030504040204" pitchFamily="34" charset="0"/>
              </a:rPr>
              <a:t>across mechanical, electrical, air conditioning, heating, fire protection, lighting, security, and power generation systems</a:t>
            </a:r>
          </a:p>
        </p:txBody>
      </p:sp>
      <p:sp>
        <p:nvSpPr>
          <p:cNvPr id="72" name="Freeform 42">
            <a:extLst>
              <a:ext uri="{FF2B5EF4-FFF2-40B4-BE49-F238E27FC236}">
                <a16:creationId xmlns:a16="http://schemas.microsoft.com/office/drawing/2014/main" id="{F45D1C35-D3E8-C5FF-6747-178E37741655}"/>
              </a:ext>
            </a:extLst>
          </p:cNvPr>
          <p:cNvSpPr>
            <a:spLocks/>
          </p:cNvSpPr>
          <p:nvPr/>
        </p:nvSpPr>
        <p:spPr>
          <a:xfrm>
            <a:off x="406614" y="1343645"/>
            <a:ext cx="415636" cy="415636"/>
          </a:xfrm>
          <a:custGeom>
            <a:avLst/>
            <a:gdLst>
              <a:gd name="connsiteX0" fmla="*/ 0 w 765348"/>
              <a:gd name="connsiteY0" fmla="*/ 382674 h 765348"/>
              <a:gd name="connsiteX1" fmla="*/ 382674 w 765348"/>
              <a:gd name="connsiteY1" fmla="*/ 0 h 765348"/>
              <a:gd name="connsiteX2" fmla="*/ 765348 w 765348"/>
              <a:gd name="connsiteY2" fmla="*/ 382674 h 765348"/>
              <a:gd name="connsiteX3" fmla="*/ 382674 w 765348"/>
              <a:gd name="connsiteY3" fmla="*/ 765348 h 765348"/>
              <a:gd name="connsiteX4" fmla="*/ 0 w 765348"/>
              <a:gd name="connsiteY4" fmla="*/ 382674 h 765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348" h="765348">
                <a:moveTo>
                  <a:pt x="0" y="382674"/>
                </a:moveTo>
                <a:cubicBezTo>
                  <a:pt x="0" y="171329"/>
                  <a:pt x="171329" y="0"/>
                  <a:pt x="382674" y="0"/>
                </a:cubicBezTo>
                <a:cubicBezTo>
                  <a:pt x="594019" y="0"/>
                  <a:pt x="765348" y="171329"/>
                  <a:pt x="765348" y="382674"/>
                </a:cubicBezTo>
                <a:cubicBezTo>
                  <a:pt x="765348" y="594019"/>
                  <a:pt x="594019" y="765348"/>
                  <a:pt x="382674" y="765348"/>
                </a:cubicBezTo>
                <a:cubicBezTo>
                  <a:pt x="171329" y="765348"/>
                  <a:pt x="0" y="594019"/>
                  <a:pt x="0" y="382674"/>
                </a:cubicBezTo>
                <a:close/>
              </a:path>
            </a:pathLst>
          </a:custGeom>
          <a:solidFill>
            <a:srgbClr val="007474"/>
          </a:solidFill>
          <a:ln w="28575">
            <a:solidFill>
              <a:srgbClr val="007474"/>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112" tIns="41112" rIns="41112" bIns="41112" numCol="1" spcCol="1270" anchor="ctr" anchorCtr="1">
            <a:noAutofit/>
          </a:bodyPr>
          <a:lstStyle/>
          <a:p>
            <a:pPr algn="ctr" defTabSz="1279162">
              <a:lnSpc>
                <a:spcPct val="90000"/>
              </a:lnSpc>
              <a:spcAft>
                <a:spcPct val="35000"/>
              </a:spcAft>
            </a:pPr>
            <a:r>
              <a:rPr lang="en-US" sz="1600" b="1" dirty="0">
                <a:solidFill>
                  <a:schemeClr val="bg1"/>
                </a:solidFill>
                <a:latin typeface="Verdana" panose="020B0604030504040204" pitchFamily="34" charset="0"/>
                <a:ea typeface="Verdana" panose="020B0604030504040204" pitchFamily="34" charset="0"/>
              </a:rPr>
              <a:t>1</a:t>
            </a:r>
          </a:p>
        </p:txBody>
      </p:sp>
      <p:sp>
        <p:nvSpPr>
          <p:cNvPr id="73" name="Freeform 42">
            <a:extLst>
              <a:ext uri="{FF2B5EF4-FFF2-40B4-BE49-F238E27FC236}">
                <a16:creationId xmlns:a16="http://schemas.microsoft.com/office/drawing/2014/main" id="{BB580ACF-8778-C256-83A7-3C518F219750}"/>
              </a:ext>
            </a:extLst>
          </p:cNvPr>
          <p:cNvSpPr>
            <a:spLocks/>
          </p:cNvSpPr>
          <p:nvPr/>
        </p:nvSpPr>
        <p:spPr>
          <a:xfrm>
            <a:off x="406614" y="2219632"/>
            <a:ext cx="415636" cy="415636"/>
          </a:xfrm>
          <a:custGeom>
            <a:avLst/>
            <a:gdLst>
              <a:gd name="connsiteX0" fmla="*/ 0 w 765348"/>
              <a:gd name="connsiteY0" fmla="*/ 382674 h 765348"/>
              <a:gd name="connsiteX1" fmla="*/ 382674 w 765348"/>
              <a:gd name="connsiteY1" fmla="*/ 0 h 765348"/>
              <a:gd name="connsiteX2" fmla="*/ 765348 w 765348"/>
              <a:gd name="connsiteY2" fmla="*/ 382674 h 765348"/>
              <a:gd name="connsiteX3" fmla="*/ 382674 w 765348"/>
              <a:gd name="connsiteY3" fmla="*/ 765348 h 765348"/>
              <a:gd name="connsiteX4" fmla="*/ 0 w 765348"/>
              <a:gd name="connsiteY4" fmla="*/ 382674 h 765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348" h="765348">
                <a:moveTo>
                  <a:pt x="0" y="382674"/>
                </a:moveTo>
                <a:cubicBezTo>
                  <a:pt x="0" y="171329"/>
                  <a:pt x="171329" y="0"/>
                  <a:pt x="382674" y="0"/>
                </a:cubicBezTo>
                <a:cubicBezTo>
                  <a:pt x="594019" y="0"/>
                  <a:pt x="765348" y="171329"/>
                  <a:pt x="765348" y="382674"/>
                </a:cubicBezTo>
                <a:cubicBezTo>
                  <a:pt x="765348" y="594019"/>
                  <a:pt x="594019" y="765348"/>
                  <a:pt x="382674" y="765348"/>
                </a:cubicBezTo>
                <a:cubicBezTo>
                  <a:pt x="171329" y="765348"/>
                  <a:pt x="0" y="594019"/>
                  <a:pt x="0" y="382674"/>
                </a:cubicBezTo>
                <a:close/>
              </a:path>
            </a:pathLst>
          </a:custGeom>
          <a:solidFill>
            <a:srgbClr val="007474"/>
          </a:solidFill>
          <a:ln w="28575">
            <a:solidFill>
              <a:srgbClr val="007474"/>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112" tIns="41112" rIns="41112" bIns="41112" numCol="1" spcCol="1270" anchor="ctr" anchorCtr="1">
            <a:noAutofit/>
          </a:bodyPr>
          <a:lstStyle/>
          <a:p>
            <a:pPr algn="ctr" defTabSz="1279162">
              <a:lnSpc>
                <a:spcPct val="90000"/>
              </a:lnSpc>
              <a:spcAft>
                <a:spcPct val="35000"/>
              </a:spcAft>
            </a:pPr>
            <a:r>
              <a:rPr lang="en-US" sz="1600" b="1" dirty="0">
                <a:solidFill>
                  <a:schemeClr val="bg1"/>
                </a:solidFill>
                <a:latin typeface="Verdana" panose="020B0604030504040204" pitchFamily="34" charset="0"/>
                <a:ea typeface="Verdana" panose="020B0604030504040204" pitchFamily="34" charset="0"/>
              </a:rPr>
              <a:t>2</a:t>
            </a:r>
          </a:p>
        </p:txBody>
      </p:sp>
      <p:sp>
        <p:nvSpPr>
          <p:cNvPr id="76" name="Pentagon 39">
            <a:extLst>
              <a:ext uri="{FF2B5EF4-FFF2-40B4-BE49-F238E27FC236}">
                <a16:creationId xmlns:a16="http://schemas.microsoft.com/office/drawing/2014/main" id="{2411AEC6-D4A7-D139-9857-06CC0FEC7D0C}"/>
              </a:ext>
            </a:extLst>
          </p:cNvPr>
          <p:cNvSpPr/>
          <p:nvPr/>
        </p:nvSpPr>
        <p:spPr bwMode="auto">
          <a:xfrm>
            <a:off x="609600" y="3029117"/>
            <a:ext cx="8012974" cy="548640"/>
          </a:xfrm>
          <a:prstGeom prst="roundRect">
            <a:avLst/>
          </a:prstGeom>
          <a:solidFill>
            <a:schemeClr val="bg1">
              <a:lumMod val="95000"/>
            </a:schemeClr>
          </a:solidFill>
          <a:ln w="19050" cap="flat" cmpd="sng" algn="ctr">
            <a:solidFill>
              <a:srgbClr val="007474"/>
            </a:solidFill>
            <a:prstDash val="solid"/>
            <a:round/>
            <a:headEnd type="none" w="med" len="med"/>
            <a:tailEnd type="none" w="med" len="med"/>
          </a:ln>
          <a:effectLst/>
        </p:spPr>
        <p:txBody>
          <a:bodyPr vert="horz" wrap="square" lIns="90000" tIns="90000" rIns="0" bIns="90000" numCol="1" rtlCol="0" anchor="ctr" anchorCtr="0" compatLnSpc="1">
            <a:prstTxWarp prst="textNoShape">
              <a:avLst/>
            </a:prstTxWarp>
            <a:noAutofit/>
          </a:bodyPr>
          <a:lstStyle/>
          <a:p>
            <a:pPr marL="228600">
              <a:tabLst>
                <a:tab pos="511094" algn="l"/>
              </a:tabLst>
            </a:pPr>
            <a:r>
              <a:rPr lang="en-US" sz="1080" dirty="0">
                <a:solidFill>
                  <a:srgbClr val="007474"/>
                </a:solidFill>
                <a:latin typeface="Verdana" panose="020B0604030504040204" pitchFamily="34" charset="0"/>
                <a:ea typeface="Verdana" panose="020B0604030504040204" pitchFamily="34" charset="0"/>
              </a:rPr>
              <a:t>Operates at the </a:t>
            </a:r>
            <a:r>
              <a:rPr lang="en-US" sz="1080" b="1" i="1" dirty="0">
                <a:solidFill>
                  <a:srgbClr val="007474"/>
                </a:solidFill>
                <a:latin typeface="Verdana" panose="020B0604030504040204" pitchFamily="34" charset="0"/>
                <a:ea typeface="Verdana" panose="020B0604030504040204" pitchFamily="34" charset="0"/>
              </a:rPr>
              <a:t>intersection of long-term megatrends and sectors benefiting from private investment and government incentives</a:t>
            </a:r>
            <a:r>
              <a:rPr lang="en-US" sz="1080" i="1" dirty="0">
                <a:solidFill>
                  <a:srgbClr val="007474"/>
                </a:solidFill>
                <a:latin typeface="Verdana" panose="020B0604030504040204" pitchFamily="34" charset="0"/>
                <a:ea typeface="Verdana" panose="020B0604030504040204" pitchFamily="34" charset="0"/>
              </a:rPr>
              <a:t>, </a:t>
            </a:r>
            <a:r>
              <a:rPr lang="en-US" sz="1080" dirty="0">
                <a:solidFill>
                  <a:srgbClr val="007474"/>
                </a:solidFill>
                <a:latin typeface="Verdana" panose="020B0604030504040204" pitchFamily="34" charset="0"/>
                <a:ea typeface="Verdana" panose="020B0604030504040204" pitchFamily="34" charset="0"/>
              </a:rPr>
              <a:t>including</a:t>
            </a:r>
            <a:r>
              <a:rPr lang="en-US" sz="1080" b="1" dirty="0">
                <a:solidFill>
                  <a:srgbClr val="007474"/>
                </a:solidFill>
                <a:latin typeface="Verdana" panose="020B0604030504040204" pitchFamily="34" charset="0"/>
                <a:ea typeface="Verdana" panose="020B0604030504040204" pitchFamily="34" charset="0"/>
              </a:rPr>
              <a:t> </a:t>
            </a:r>
            <a:r>
              <a:rPr lang="en-US" sz="1080" dirty="0">
                <a:solidFill>
                  <a:srgbClr val="007474"/>
                </a:solidFill>
                <a:latin typeface="Verdana" panose="020B0604030504040204" pitchFamily="34" charset="0"/>
                <a:ea typeface="Verdana" panose="020B0604030504040204" pitchFamily="34" charset="0"/>
              </a:rPr>
              <a:t>energy transition and expansion; sustainability and efficiency; and reshoring and nearshoring</a:t>
            </a:r>
          </a:p>
        </p:txBody>
      </p:sp>
      <p:sp>
        <p:nvSpPr>
          <p:cNvPr id="77" name="Freeform 42">
            <a:extLst>
              <a:ext uri="{FF2B5EF4-FFF2-40B4-BE49-F238E27FC236}">
                <a16:creationId xmlns:a16="http://schemas.microsoft.com/office/drawing/2014/main" id="{F2FAF67F-71CE-7D0B-7E5E-463CF91FEC04}"/>
              </a:ext>
            </a:extLst>
          </p:cNvPr>
          <p:cNvSpPr>
            <a:spLocks/>
          </p:cNvSpPr>
          <p:nvPr/>
        </p:nvSpPr>
        <p:spPr>
          <a:xfrm>
            <a:off x="406614" y="3095619"/>
            <a:ext cx="415636" cy="415636"/>
          </a:xfrm>
          <a:custGeom>
            <a:avLst/>
            <a:gdLst>
              <a:gd name="connsiteX0" fmla="*/ 0 w 765348"/>
              <a:gd name="connsiteY0" fmla="*/ 382674 h 765348"/>
              <a:gd name="connsiteX1" fmla="*/ 382674 w 765348"/>
              <a:gd name="connsiteY1" fmla="*/ 0 h 765348"/>
              <a:gd name="connsiteX2" fmla="*/ 765348 w 765348"/>
              <a:gd name="connsiteY2" fmla="*/ 382674 h 765348"/>
              <a:gd name="connsiteX3" fmla="*/ 382674 w 765348"/>
              <a:gd name="connsiteY3" fmla="*/ 765348 h 765348"/>
              <a:gd name="connsiteX4" fmla="*/ 0 w 765348"/>
              <a:gd name="connsiteY4" fmla="*/ 382674 h 765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348" h="765348">
                <a:moveTo>
                  <a:pt x="0" y="382674"/>
                </a:moveTo>
                <a:cubicBezTo>
                  <a:pt x="0" y="171329"/>
                  <a:pt x="171329" y="0"/>
                  <a:pt x="382674" y="0"/>
                </a:cubicBezTo>
                <a:cubicBezTo>
                  <a:pt x="594019" y="0"/>
                  <a:pt x="765348" y="171329"/>
                  <a:pt x="765348" y="382674"/>
                </a:cubicBezTo>
                <a:cubicBezTo>
                  <a:pt x="765348" y="594019"/>
                  <a:pt x="594019" y="765348"/>
                  <a:pt x="382674" y="765348"/>
                </a:cubicBezTo>
                <a:cubicBezTo>
                  <a:pt x="171329" y="765348"/>
                  <a:pt x="0" y="594019"/>
                  <a:pt x="0" y="382674"/>
                </a:cubicBezTo>
                <a:close/>
              </a:path>
            </a:pathLst>
          </a:custGeom>
          <a:solidFill>
            <a:srgbClr val="007474"/>
          </a:solidFill>
          <a:ln w="28575">
            <a:solidFill>
              <a:srgbClr val="007474"/>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112" tIns="41112" rIns="41112" bIns="41112" numCol="1" spcCol="1270" anchor="ctr" anchorCtr="1">
            <a:noAutofit/>
          </a:bodyPr>
          <a:lstStyle/>
          <a:p>
            <a:pPr algn="ctr" defTabSz="1279162">
              <a:lnSpc>
                <a:spcPct val="90000"/>
              </a:lnSpc>
              <a:spcAft>
                <a:spcPct val="35000"/>
              </a:spcAft>
            </a:pPr>
            <a:r>
              <a:rPr lang="en-US" sz="1600" b="1" dirty="0">
                <a:solidFill>
                  <a:schemeClr val="bg1"/>
                </a:solidFill>
                <a:latin typeface="Verdana" panose="020B0604030504040204" pitchFamily="34" charset="0"/>
                <a:ea typeface="Verdana" panose="020B0604030504040204" pitchFamily="34" charset="0"/>
              </a:rPr>
              <a:t>3</a:t>
            </a:r>
          </a:p>
        </p:txBody>
      </p:sp>
      <p:sp>
        <p:nvSpPr>
          <p:cNvPr id="82" name="Pentagon 39">
            <a:extLst>
              <a:ext uri="{FF2B5EF4-FFF2-40B4-BE49-F238E27FC236}">
                <a16:creationId xmlns:a16="http://schemas.microsoft.com/office/drawing/2014/main" id="{8A69488A-6F05-C1DE-42C2-C7640717F762}"/>
              </a:ext>
            </a:extLst>
          </p:cNvPr>
          <p:cNvSpPr/>
          <p:nvPr/>
        </p:nvSpPr>
        <p:spPr bwMode="auto">
          <a:xfrm>
            <a:off x="609600" y="3905104"/>
            <a:ext cx="8012974" cy="548640"/>
          </a:xfrm>
          <a:prstGeom prst="roundRect">
            <a:avLst/>
          </a:prstGeom>
          <a:solidFill>
            <a:schemeClr val="bg1">
              <a:lumMod val="95000"/>
            </a:schemeClr>
          </a:solidFill>
          <a:ln w="19050" cap="flat" cmpd="sng" algn="ctr">
            <a:solidFill>
              <a:srgbClr val="007474"/>
            </a:solidFill>
            <a:prstDash val="solid"/>
            <a:round/>
            <a:headEnd type="none" w="med" len="med"/>
            <a:tailEnd type="none" w="med" len="med"/>
          </a:ln>
          <a:effectLst/>
        </p:spPr>
        <p:txBody>
          <a:bodyPr vert="horz" wrap="square" lIns="90000" tIns="90000" rIns="18288" bIns="90000" numCol="1" rtlCol="0" anchor="ctr" anchorCtr="0" compatLnSpc="1">
            <a:prstTxWarp prst="textNoShape">
              <a:avLst/>
            </a:prstTxWarp>
            <a:noAutofit/>
          </a:bodyPr>
          <a:lstStyle/>
          <a:p>
            <a:pPr marL="228600">
              <a:tabLst>
                <a:tab pos="511094" algn="l"/>
              </a:tabLst>
            </a:pPr>
            <a:r>
              <a:rPr lang="en-US" sz="1080" b="1" i="1" dirty="0">
                <a:solidFill>
                  <a:srgbClr val="007474"/>
                </a:solidFill>
                <a:latin typeface="Verdana" panose="020B0604030504040204" pitchFamily="34" charset="0"/>
                <a:ea typeface="Verdana" panose="020B0604030504040204" pitchFamily="34" charset="0"/>
              </a:rPr>
              <a:t>Resilient and flexible business model </a:t>
            </a:r>
            <a:r>
              <a:rPr lang="en-US" sz="1080" dirty="0">
                <a:solidFill>
                  <a:srgbClr val="007474"/>
                </a:solidFill>
                <a:latin typeface="Verdana" panose="020B0604030504040204" pitchFamily="34" charset="0"/>
                <a:ea typeface="Verdana" panose="020B0604030504040204" pitchFamily="34" charset="0"/>
              </a:rPr>
              <a:t>with demonstrated ability to pivot to diverse, high-growth sectors such as data centers, semiconductors, healthcare, life sciences, and EV value chain</a:t>
            </a:r>
          </a:p>
        </p:txBody>
      </p:sp>
      <p:sp>
        <p:nvSpPr>
          <p:cNvPr id="83" name="Freeform 42">
            <a:extLst>
              <a:ext uri="{FF2B5EF4-FFF2-40B4-BE49-F238E27FC236}">
                <a16:creationId xmlns:a16="http://schemas.microsoft.com/office/drawing/2014/main" id="{11DF7CD7-6FB2-D590-99AF-D9F852F77D9D}"/>
              </a:ext>
            </a:extLst>
          </p:cNvPr>
          <p:cNvSpPr>
            <a:spLocks/>
          </p:cNvSpPr>
          <p:nvPr/>
        </p:nvSpPr>
        <p:spPr>
          <a:xfrm>
            <a:off x="406614" y="3971606"/>
            <a:ext cx="415636" cy="415636"/>
          </a:xfrm>
          <a:custGeom>
            <a:avLst/>
            <a:gdLst>
              <a:gd name="connsiteX0" fmla="*/ 0 w 765348"/>
              <a:gd name="connsiteY0" fmla="*/ 382674 h 765348"/>
              <a:gd name="connsiteX1" fmla="*/ 382674 w 765348"/>
              <a:gd name="connsiteY1" fmla="*/ 0 h 765348"/>
              <a:gd name="connsiteX2" fmla="*/ 765348 w 765348"/>
              <a:gd name="connsiteY2" fmla="*/ 382674 h 765348"/>
              <a:gd name="connsiteX3" fmla="*/ 382674 w 765348"/>
              <a:gd name="connsiteY3" fmla="*/ 765348 h 765348"/>
              <a:gd name="connsiteX4" fmla="*/ 0 w 765348"/>
              <a:gd name="connsiteY4" fmla="*/ 382674 h 765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348" h="765348">
                <a:moveTo>
                  <a:pt x="0" y="382674"/>
                </a:moveTo>
                <a:cubicBezTo>
                  <a:pt x="0" y="171329"/>
                  <a:pt x="171329" y="0"/>
                  <a:pt x="382674" y="0"/>
                </a:cubicBezTo>
                <a:cubicBezTo>
                  <a:pt x="594019" y="0"/>
                  <a:pt x="765348" y="171329"/>
                  <a:pt x="765348" y="382674"/>
                </a:cubicBezTo>
                <a:cubicBezTo>
                  <a:pt x="765348" y="594019"/>
                  <a:pt x="594019" y="765348"/>
                  <a:pt x="382674" y="765348"/>
                </a:cubicBezTo>
                <a:cubicBezTo>
                  <a:pt x="171329" y="765348"/>
                  <a:pt x="0" y="594019"/>
                  <a:pt x="0" y="382674"/>
                </a:cubicBezTo>
                <a:close/>
              </a:path>
            </a:pathLst>
          </a:custGeom>
          <a:solidFill>
            <a:srgbClr val="007474"/>
          </a:solidFill>
          <a:ln w="28575">
            <a:solidFill>
              <a:srgbClr val="007474"/>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112" tIns="41112" rIns="41112" bIns="41112" numCol="1" spcCol="1270" anchor="ctr" anchorCtr="1">
            <a:noAutofit/>
          </a:bodyPr>
          <a:lstStyle/>
          <a:p>
            <a:pPr algn="ctr" defTabSz="1279162">
              <a:lnSpc>
                <a:spcPct val="90000"/>
              </a:lnSpc>
              <a:spcAft>
                <a:spcPct val="35000"/>
              </a:spcAft>
            </a:pPr>
            <a:r>
              <a:rPr lang="en-US" sz="1600" b="1" dirty="0">
                <a:solidFill>
                  <a:schemeClr val="bg1"/>
                </a:solidFill>
                <a:latin typeface="Verdana" panose="020B0604030504040204" pitchFamily="34" charset="0"/>
                <a:ea typeface="Verdana" panose="020B0604030504040204" pitchFamily="34" charset="0"/>
              </a:rPr>
              <a:t>4</a:t>
            </a:r>
          </a:p>
        </p:txBody>
      </p:sp>
      <p:sp>
        <p:nvSpPr>
          <p:cNvPr id="84" name="Pentagon 39">
            <a:extLst>
              <a:ext uri="{FF2B5EF4-FFF2-40B4-BE49-F238E27FC236}">
                <a16:creationId xmlns:a16="http://schemas.microsoft.com/office/drawing/2014/main" id="{ADE2E822-4743-3C14-187D-F0E9C4C904F7}"/>
              </a:ext>
            </a:extLst>
          </p:cNvPr>
          <p:cNvSpPr/>
          <p:nvPr/>
        </p:nvSpPr>
        <p:spPr bwMode="auto">
          <a:xfrm>
            <a:off x="609600" y="4781091"/>
            <a:ext cx="8012974" cy="548640"/>
          </a:xfrm>
          <a:prstGeom prst="roundRect">
            <a:avLst/>
          </a:prstGeom>
          <a:solidFill>
            <a:schemeClr val="bg1">
              <a:lumMod val="95000"/>
            </a:schemeClr>
          </a:solidFill>
          <a:ln w="19050" cap="flat" cmpd="sng" algn="ctr">
            <a:solidFill>
              <a:srgbClr val="007474"/>
            </a:solidFill>
            <a:prstDash val="solid"/>
            <a:round/>
            <a:headEnd type="none" w="med" len="med"/>
            <a:tailEnd type="none" w="med" len="med"/>
          </a:ln>
          <a:effectLst/>
        </p:spPr>
        <p:txBody>
          <a:bodyPr vert="horz" wrap="square" lIns="90000" tIns="90000" rIns="18288" bIns="90000" numCol="1" rtlCol="0" anchor="ctr" anchorCtr="0" compatLnSpc="1">
            <a:prstTxWarp prst="textNoShape">
              <a:avLst/>
            </a:prstTxWarp>
            <a:noAutofit/>
          </a:bodyPr>
          <a:lstStyle/>
          <a:p>
            <a:pPr marL="228600">
              <a:tabLst>
                <a:tab pos="511094" algn="l"/>
              </a:tabLst>
            </a:pPr>
            <a:r>
              <a:rPr lang="en-US" sz="1080" b="1" i="1" dirty="0">
                <a:solidFill>
                  <a:srgbClr val="007474"/>
                </a:solidFill>
                <a:latin typeface="Verdana" panose="020B0604030504040204" pitchFamily="34" charset="0"/>
                <a:ea typeface="Verdana" panose="020B0604030504040204" pitchFamily="34" charset="0"/>
              </a:rPr>
              <a:t>Mission First, People Always </a:t>
            </a:r>
            <a:r>
              <a:rPr lang="en-US" sz="1080" dirty="0">
                <a:solidFill>
                  <a:srgbClr val="007474"/>
                </a:solidFill>
                <a:latin typeface="Verdana" panose="020B0604030504040204" pitchFamily="34" charset="0"/>
                <a:ea typeface="Verdana" panose="020B0604030504040204" pitchFamily="34" charset="0"/>
              </a:rPr>
              <a:t>commitment drives our ability to attract, invest in, and retain talent, while prioritizing the health and safety of our workforce</a:t>
            </a:r>
          </a:p>
        </p:txBody>
      </p:sp>
      <p:sp>
        <p:nvSpPr>
          <p:cNvPr id="85" name="Freeform 42">
            <a:extLst>
              <a:ext uri="{FF2B5EF4-FFF2-40B4-BE49-F238E27FC236}">
                <a16:creationId xmlns:a16="http://schemas.microsoft.com/office/drawing/2014/main" id="{CC67732F-F264-3585-A17A-6C1E8CF12484}"/>
              </a:ext>
            </a:extLst>
          </p:cNvPr>
          <p:cNvSpPr>
            <a:spLocks/>
          </p:cNvSpPr>
          <p:nvPr/>
        </p:nvSpPr>
        <p:spPr>
          <a:xfrm>
            <a:off x="406614" y="4847593"/>
            <a:ext cx="415636" cy="415636"/>
          </a:xfrm>
          <a:custGeom>
            <a:avLst/>
            <a:gdLst>
              <a:gd name="connsiteX0" fmla="*/ 0 w 765348"/>
              <a:gd name="connsiteY0" fmla="*/ 382674 h 765348"/>
              <a:gd name="connsiteX1" fmla="*/ 382674 w 765348"/>
              <a:gd name="connsiteY1" fmla="*/ 0 h 765348"/>
              <a:gd name="connsiteX2" fmla="*/ 765348 w 765348"/>
              <a:gd name="connsiteY2" fmla="*/ 382674 h 765348"/>
              <a:gd name="connsiteX3" fmla="*/ 382674 w 765348"/>
              <a:gd name="connsiteY3" fmla="*/ 765348 h 765348"/>
              <a:gd name="connsiteX4" fmla="*/ 0 w 765348"/>
              <a:gd name="connsiteY4" fmla="*/ 382674 h 765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348" h="765348">
                <a:moveTo>
                  <a:pt x="0" y="382674"/>
                </a:moveTo>
                <a:cubicBezTo>
                  <a:pt x="0" y="171329"/>
                  <a:pt x="171329" y="0"/>
                  <a:pt x="382674" y="0"/>
                </a:cubicBezTo>
                <a:cubicBezTo>
                  <a:pt x="594019" y="0"/>
                  <a:pt x="765348" y="171329"/>
                  <a:pt x="765348" y="382674"/>
                </a:cubicBezTo>
                <a:cubicBezTo>
                  <a:pt x="765348" y="594019"/>
                  <a:pt x="594019" y="765348"/>
                  <a:pt x="382674" y="765348"/>
                </a:cubicBezTo>
                <a:cubicBezTo>
                  <a:pt x="171329" y="765348"/>
                  <a:pt x="0" y="594019"/>
                  <a:pt x="0" y="382674"/>
                </a:cubicBezTo>
                <a:close/>
              </a:path>
            </a:pathLst>
          </a:custGeom>
          <a:solidFill>
            <a:srgbClr val="007474"/>
          </a:solidFill>
          <a:ln w="28575">
            <a:solidFill>
              <a:srgbClr val="007474"/>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112" tIns="41112" rIns="41112" bIns="41112" numCol="1" spcCol="1270" anchor="ctr" anchorCtr="1">
            <a:noAutofit/>
          </a:bodyPr>
          <a:lstStyle/>
          <a:p>
            <a:pPr algn="ctr" defTabSz="1279162">
              <a:lnSpc>
                <a:spcPct val="90000"/>
              </a:lnSpc>
              <a:spcAft>
                <a:spcPct val="35000"/>
              </a:spcAft>
            </a:pPr>
            <a:r>
              <a:rPr lang="en-US" sz="1600" b="1" dirty="0">
                <a:solidFill>
                  <a:schemeClr val="bg1"/>
                </a:solidFill>
                <a:latin typeface="Verdana" panose="020B0604030504040204" pitchFamily="34" charset="0"/>
                <a:ea typeface="Verdana" panose="020B0604030504040204" pitchFamily="34" charset="0"/>
              </a:rPr>
              <a:t>5</a:t>
            </a:r>
          </a:p>
        </p:txBody>
      </p:sp>
      <p:sp>
        <p:nvSpPr>
          <p:cNvPr id="86" name="Pentagon 39">
            <a:extLst>
              <a:ext uri="{FF2B5EF4-FFF2-40B4-BE49-F238E27FC236}">
                <a16:creationId xmlns:a16="http://schemas.microsoft.com/office/drawing/2014/main" id="{C8D26B83-4BF2-52A6-C706-91732167AE81}"/>
              </a:ext>
            </a:extLst>
          </p:cNvPr>
          <p:cNvSpPr/>
          <p:nvPr/>
        </p:nvSpPr>
        <p:spPr bwMode="auto">
          <a:xfrm>
            <a:off x="609600" y="5657079"/>
            <a:ext cx="8012974" cy="548640"/>
          </a:xfrm>
          <a:prstGeom prst="roundRect">
            <a:avLst/>
          </a:prstGeom>
          <a:solidFill>
            <a:schemeClr val="bg1">
              <a:lumMod val="95000"/>
            </a:schemeClr>
          </a:solidFill>
          <a:ln w="19050" cap="flat" cmpd="sng" algn="ctr">
            <a:solidFill>
              <a:srgbClr val="007474"/>
            </a:solidFill>
            <a:prstDash val="solid"/>
            <a:round/>
            <a:headEnd type="none" w="med" len="med"/>
            <a:tailEnd type="none" w="med" len="med"/>
          </a:ln>
          <a:effectLst/>
        </p:spPr>
        <p:txBody>
          <a:bodyPr vert="horz" wrap="square" lIns="90000" tIns="90000" rIns="18288" bIns="90000" numCol="1" rtlCol="0" anchor="ctr" anchorCtr="0" compatLnSpc="1">
            <a:prstTxWarp prst="textNoShape">
              <a:avLst/>
            </a:prstTxWarp>
            <a:noAutofit/>
          </a:bodyPr>
          <a:lstStyle/>
          <a:p>
            <a:pPr marL="228600">
              <a:tabLst>
                <a:tab pos="511094" algn="l"/>
              </a:tabLst>
            </a:pPr>
            <a:r>
              <a:rPr lang="en-US" sz="1080" dirty="0">
                <a:solidFill>
                  <a:srgbClr val="007474"/>
                </a:solidFill>
                <a:latin typeface="Verdana" panose="020B0604030504040204" pitchFamily="34" charset="0"/>
                <a:ea typeface="Verdana" panose="020B0604030504040204" pitchFamily="34" charset="0"/>
              </a:rPr>
              <a:t>Track record of disciplined execution has resulted in </a:t>
            </a:r>
            <a:r>
              <a:rPr lang="en-US" sz="1080" b="1" i="1" dirty="0">
                <a:solidFill>
                  <a:srgbClr val="007474"/>
                </a:solidFill>
                <a:latin typeface="Verdana" panose="020B0604030504040204" pitchFamily="34" charset="0"/>
                <a:ea typeface="Verdana" panose="020B0604030504040204" pitchFamily="34" charset="0"/>
              </a:rPr>
              <a:t>strong operating cash flow generation and a liquid balance sheet </a:t>
            </a:r>
            <a:r>
              <a:rPr lang="en-US" sz="1080" dirty="0">
                <a:solidFill>
                  <a:srgbClr val="007474"/>
                </a:solidFill>
                <a:latin typeface="Verdana" panose="020B0604030504040204" pitchFamily="34" charset="0"/>
                <a:ea typeface="Verdana" panose="020B0604030504040204" pitchFamily="34" charset="0"/>
              </a:rPr>
              <a:t>that supports a balanced capital allocation strategy and makes us a valued business partner on large, complex projects</a:t>
            </a:r>
          </a:p>
        </p:txBody>
      </p:sp>
      <p:sp>
        <p:nvSpPr>
          <p:cNvPr id="87" name="Freeform 42">
            <a:extLst>
              <a:ext uri="{FF2B5EF4-FFF2-40B4-BE49-F238E27FC236}">
                <a16:creationId xmlns:a16="http://schemas.microsoft.com/office/drawing/2014/main" id="{DC2C31CF-D3B6-ED66-7365-1B1290CF7EEA}"/>
              </a:ext>
            </a:extLst>
          </p:cNvPr>
          <p:cNvSpPr>
            <a:spLocks/>
          </p:cNvSpPr>
          <p:nvPr/>
        </p:nvSpPr>
        <p:spPr>
          <a:xfrm>
            <a:off x="406614" y="5723581"/>
            <a:ext cx="415636" cy="415636"/>
          </a:xfrm>
          <a:custGeom>
            <a:avLst/>
            <a:gdLst>
              <a:gd name="connsiteX0" fmla="*/ 0 w 765348"/>
              <a:gd name="connsiteY0" fmla="*/ 382674 h 765348"/>
              <a:gd name="connsiteX1" fmla="*/ 382674 w 765348"/>
              <a:gd name="connsiteY1" fmla="*/ 0 h 765348"/>
              <a:gd name="connsiteX2" fmla="*/ 765348 w 765348"/>
              <a:gd name="connsiteY2" fmla="*/ 382674 h 765348"/>
              <a:gd name="connsiteX3" fmla="*/ 382674 w 765348"/>
              <a:gd name="connsiteY3" fmla="*/ 765348 h 765348"/>
              <a:gd name="connsiteX4" fmla="*/ 0 w 765348"/>
              <a:gd name="connsiteY4" fmla="*/ 382674 h 765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348" h="765348">
                <a:moveTo>
                  <a:pt x="0" y="382674"/>
                </a:moveTo>
                <a:cubicBezTo>
                  <a:pt x="0" y="171329"/>
                  <a:pt x="171329" y="0"/>
                  <a:pt x="382674" y="0"/>
                </a:cubicBezTo>
                <a:cubicBezTo>
                  <a:pt x="594019" y="0"/>
                  <a:pt x="765348" y="171329"/>
                  <a:pt x="765348" y="382674"/>
                </a:cubicBezTo>
                <a:cubicBezTo>
                  <a:pt x="765348" y="594019"/>
                  <a:pt x="594019" y="765348"/>
                  <a:pt x="382674" y="765348"/>
                </a:cubicBezTo>
                <a:cubicBezTo>
                  <a:pt x="171329" y="765348"/>
                  <a:pt x="0" y="594019"/>
                  <a:pt x="0" y="382674"/>
                </a:cubicBezTo>
                <a:close/>
              </a:path>
            </a:pathLst>
          </a:custGeom>
          <a:solidFill>
            <a:srgbClr val="007474"/>
          </a:solidFill>
          <a:ln w="28575">
            <a:solidFill>
              <a:srgbClr val="007474"/>
            </a:solid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112" tIns="41112" rIns="41112" bIns="41112" numCol="1" spcCol="1270" anchor="ctr" anchorCtr="1">
            <a:noAutofit/>
          </a:bodyPr>
          <a:lstStyle/>
          <a:p>
            <a:pPr algn="ctr" defTabSz="1279162">
              <a:lnSpc>
                <a:spcPct val="90000"/>
              </a:lnSpc>
              <a:spcAft>
                <a:spcPct val="35000"/>
              </a:spcAft>
            </a:pPr>
            <a:r>
              <a:rPr lang="en-US" sz="1600" b="1" dirty="0">
                <a:solidFill>
                  <a:schemeClr val="bg1"/>
                </a:solidFill>
                <a:latin typeface="Verdana" panose="020B0604030504040204" pitchFamily="34" charset="0"/>
                <a:ea typeface="Verdana" panose="020B0604030504040204" pitchFamily="34" charset="0"/>
              </a:rPr>
              <a:t>6</a:t>
            </a:r>
          </a:p>
        </p:txBody>
      </p:sp>
    </p:spTree>
    <p:custDataLst>
      <p:tags r:id="rId1"/>
    </p:custDataLst>
    <p:extLst>
      <p:ext uri="{BB962C8B-B14F-4D97-AF65-F5344CB8AC3E}">
        <p14:creationId xmlns:p14="http://schemas.microsoft.com/office/powerpoint/2010/main" val="1034583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Placeholder 2">
            <a:extLst>
              <a:ext uri="{FF2B5EF4-FFF2-40B4-BE49-F238E27FC236}">
                <a16:creationId xmlns:a16="http://schemas.microsoft.com/office/drawing/2014/main" id="{C389C81D-E474-ABA9-15D2-B24427C748A2}"/>
              </a:ext>
            </a:extLst>
          </p:cNvPr>
          <p:cNvSpPr txBox="1">
            <a:spLocks/>
          </p:cNvSpPr>
          <p:nvPr/>
        </p:nvSpPr>
        <p:spPr>
          <a:xfrm>
            <a:off x="470008" y="1172385"/>
            <a:ext cx="5080187" cy="5237331"/>
          </a:xfrm>
          <a:prstGeom prst="rect">
            <a:avLst/>
          </a:prstGeom>
          <a:ln>
            <a:noFill/>
          </a:ln>
        </p:spPr>
        <p:txBody>
          <a:bodyPr vert="horz" wrap="square" lIns="91440" tIns="45720" rIns="0" bIns="45720" rtlCol="0">
            <a:sp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95000"/>
              </a:lnSpc>
              <a:spcBef>
                <a:spcPts val="600"/>
              </a:spcBef>
              <a:spcAft>
                <a:spcPts val="600"/>
              </a:spcAft>
            </a:pPr>
            <a:r>
              <a:rPr lang="en-US" sz="1200" dirty="0">
                <a:solidFill>
                  <a:srgbClr val="000000"/>
                </a:solidFill>
              </a:rPr>
              <a:t>A Fortune 500</a:t>
            </a:r>
            <a:r>
              <a:rPr lang="en-US" sz="1200" b="0" i="0" dirty="0">
                <a:solidFill>
                  <a:srgbClr val="404040"/>
                </a:solidFill>
                <a:effectLst/>
                <a:latin typeface="big-caslon-fb"/>
              </a:rPr>
              <a:t>® </a:t>
            </a:r>
            <a:r>
              <a:rPr lang="en-US" sz="1200" dirty="0">
                <a:solidFill>
                  <a:srgbClr val="000000"/>
                </a:solidFill>
              </a:rPr>
              <a:t>company, EMCOR Group, Inc. (NYSE: EME) is a leader in mechanical and electrical construction, industrial and energy infrastructure, and building services</a:t>
            </a:r>
          </a:p>
          <a:p>
            <a:pPr algn="just">
              <a:lnSpc>
                <a:spcPct val="95000"/>
              </a:lnSpc>
              <a:spcBef>
                <a:spcPts val="600"/>
              </a:spcBef>
              <a:spcAft>
                <a:spcPts val="600"/>
              </a:spcAft>
            </a:pPr>
            <a:r>
              <a:rPr lang="en-US" sz="1200" dirty="0">
                <a:solidFill>
                  <a:srgbClr val="000000"/>
                </a:solidFill>
              </a:rPr>
              <a:t>Service offerings specialize in the planning, installation, operation, maintenance, and protection of sophisticated and dynamic systems and critical infrastructure in facilities, including:</a:t>
            </a:r>
          </a:p>
          <a:p>
            <a:pPr marL="0" indent="0" algn="just">
              <a:lnSpc>
                <a:spcPct val="95000"/>
              </a:lnSpc>
              <a:spcBef>
                <a:spcPts val="4000"/>
              </a:spcBef>
              <a:spcAft>
                <a:spcPts val="4000"/>
              </a:spcAft>
              <a:buNone/>
            </a:pPr>
            <a:endParaRPr lang="en-US" sz="1200" dirty="0">
              <a:solidFill>
                <a:srgbClr val="000000"/>
              </a:solidFill>
            </a:endParaRPr>
          </a:p>
          <a:p>
            <a:pPr marL="0" indent="0" algn="just">
              <a:lnSpc>
                <a:spcPct val="95000"/>
              </a:lnSpc>
              <a:spcBef>
                <a:spcPts val="4000"/>
              </a:spcBef>
              <a:spcAft>
                <a:spcPts val="4000"/>
              </a:spcAft>
              <a:buNone/>
            </a:pPr>
            <a:endParaRPr lang="en-US" sz="1200" dirty="0">
              <a:solidFill>
                <a:srgbClr val="000000"/>
              </a:solidFill>
            </a:endParaRPr>
          </a:p>
          <a:p>
            <a:pPr algn="just">
              <a:lnSpc>
                <a:spcPct val="95000"/>
              </a:lnSpc>
              <a:spcBef>
                <a:spcPts val="600"/>
              </a:spcBef>
              <a:spcAft>
                <a:spcPts val="600"/>
              </a:spcAft>
            </a:pPr>
            <a:r>
              <a:rPr lang="en-US" sz="1200" dirty="0">
                <a:solidFill>
                  <a:srgbClr val="000000"/>
                </a:solidFill>
              </a:rPr>
              <a:t>EMCOR companies serve a diverse range of non-residential sectors across many parts of the economy</a:t>
            </a:r>
          </a:p>
          <a:p>
            <a:pPr algn="just">
              <a:lnSpc>
                <a:spcPct val="95000"/>
              </a:lnSpc>
              <a:spcBef>
                <a:spcPts val="600"/>
              </a:spcBef>
              <a:spcAft>
                <a:spcPts val="600"/>
              </a:spcAft>
            </a:pPr>
            <a:r>
              <a:rPr lang="en-US" sz="1200" dirty="0">
                <a:solidFill>
                  <a:srgbClr val="000000"/>
                </a:solidFill>
              </a:rPr>
              <a:t>Benefitting from multiple trends across data centers and connectivity; energy transition and expansion; efficiency and sustainability; and reshoring and nearshoring, many benefitting from government incentives</a:t>
            </a:r>
          </a:p>
        </p:txBody>
      </p:sp>
      <p:sp>
        <p:nvSpPr>
          <p:cNvPr id="6" name="Rectangle 5">
            <a:extLst>
              <a:ext uri="{FF2B5EF4-FFF2-40B4-BE49-F238E27FC236}">
                <a16:creationId xmlns:a16="http://schemas.microsoft.com/office/drawing/2014/main" id="{B9C2129D-6219-E47A-42ED-9BA6F46C6473}"/>
              </a:ext>
            </a:extLst>
          </p:cNvPr>
          <p:cNvSpPr/>
          <p:nvPr/>
        </p:nvSpPr>
        <p:spPr>
          <a:xfrm>
            <a:off x="6072147" y="4620797"/>
            <a:ext cx="2186218" cy="616951"/>
          </a:xfrm>
          <a:prstGeom prst="rect">
            <a:avLst/>
          </a:prstGeom>
          <a:solidFill>
            <a:srgbClr val="D1E3E5"/>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sz="1400" b="1" dirty="0">
                <a:solidFill>
                  <a:schemeClr val="tx1"/>
                </a:solidFill>
                <a:latin typeface="Verdana" panose="020B0604030504040204" pitchFamily="34" charset="0"/>
                <a:ea typeface="Verdana" panose="020B0604030504040204" pitchFamily="34" charset="0"/>
              </a:rPr>
              <a:t>103%</a:t>
            </a:r>
          </a:p>
          <a:p>
            <a:pPr algn="ctr"/>
            <a:r>
              <a:rPr lang="en-US" sz="1050" dirty="0">
                <a:solidFill>
                  <a:schemeClr val="tx1"/>
                </a:solidFill>
                <a:latin typeface="Verdana" panose="020B0604030504040204" pitchFamily="34" charset="0"/>
                <a:ea typeface="Verdana" panose="020B0604030504040204" pitchFamily="34" charset="0"/>
              </a:rPr>
              <a:t>Operating Cash </a:t>
            </a:r>
          </a:p>
          <a:p>
            <a:pPr algn="ctr"/>
            <a:r>
              <a:rPr lang="en-US" sz="1050" dirty="0">
                <a:solidFill>
                  <a:schemeClr val="tx1"/>
                </a:solidFill>
                <a:latin typeface="Verdana" panose="020B0604030504040204" pitchFamily="34" charset="0"/>
                <a:ea typeface="Verdana" panose="020B0604030504040204" pitchFamily="34" charset="0"/>
              </a:rPr>
              <a:t>Flow Conversion</a:t>
            </a:r>
            <a:r>
              <a:rPr lang="en-US" sz="1050" baseline="30000" dirty="0">
                <a:solidFill>
                  <a:schemeClr val="tx1"/>
                </a:solidFill>
                <a:latin typeface="Arial" panose="020B0604020202020204" pitchFamily="34" charset="0"/>
                <a:ea typeface="Verdana" panose="020B0604030504040204" pitchFamily="34" charset="0"/>
                <a:cs typeface="Arial" panose="020B0604020202020204" pitchFamily="34" charset="0"/>
              </a:rPr>
              <a:t>2,3</a:t>
            </a:r>
            <a:endParaRPr lang="en-US" sz="1050" baseline="30000" dirty="0">
              <a:solidFill>
                <a:schemeClr val="tx1"/>
              </a:solidFill>
              <a:latin typeface="Verdana" panose="020B0604030504040204" pitchFamily="34" charset="0"/>
              <a:ea typeface="Verdana" panose="020B0604030504040204" pitchFamily="34" charset="0"/>
            </a:endParaRPr>
          </a:p>
        </p:txBody>
      </p:sp>
      <p:sp>
        <p:nvSpPr>
          <p:cNvPr id="4" name="Rectangle 3">
            <a:extLst>
              <a:ext uri="{FF2B5EF4-FFF2-40B4-BE49-F238E27FC236}">
                <a16:creationId xmlns:a16="http://schemas.microsoft.com/office/drawing/2014/main" id="{CF50FC44-FB51-A8EA-F2F6-F7BE91174547}"/>
              </a:ext>
            </a:extLst>
          </p:cNvPr>
          <p:cNvSpPr/>
          <p:nvPr/>
        </p:nvSpPr>
        <p:spPr>
          <a:xfrm>
            <a:off x="6072147" y="2668681"/>
            <a:ext cx="2186218" cy="616951"/>
          </a:xfrm>
          <a:prstGeom prst="rect">
            <a:avLst/>
          </a:prstGeom>
          <a:solidFill>
            <a:srgbClr val="D1E3E5"/>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Verdana" panose="020B0604030504040204" pitchFamily="34" charset="0"/>
                <a:ea typeface="Verdana" panose="020B0604030504040204" pitchFamily="34" charset="0"/>
              </a:rPr>
              <a:t>$9.8B</a:t>
            </a:r>
          </a:p>
          <a:p>
            <a:pPr algn="ctr"/>
            <a:r>
              <a:rPr lang="en-US" sz="1050" dirty="0">
                <a:solidFill>
                  <a:schemeClr val="tx1"/>
                </a:solidFill>
                <a:latin typeface="Verdana" panose="020B0604030504040204" pitchFamily="34" charset="0"/>
                <a:ea typeface="Verdana" panose="020B0604030504040204" pitchFamily="34" charset="0"/>
              </a:rPr>
              <a:t>RPOs</a:t>
            </a:r>
            <a:r>
              <a:rPr lang="en-US" sz="1050" baseline="30000" dirty="0">
                <a:solidFill>
                  <a:schemeClr val="tx1"/>
                </a:solidFill>
                <a:latin typeface="Verdana" panose="020B0604030504040204" pitchFamily="34" charset="0"/>
                <a:ea typeface="Verdana" panose="020B0604030504040204" pitchFamily="34" charset="0"/>
              </a:rPr>
              <a:t>1</a:t>
            </a:r>
          </a:p>
        </p:txBody>
      </p:sp>
      <p:sp>
        <p:nvSpPr>
          <p:cNvPr id="5" name="Rectangle 4">
            <a:extLst>
              <a:ext uri="{FF2B5EF4-FFF2-40B4-BE49-F238E27FC236}">
                <a16:creationId xmlns:a16="http://schemas.microsoft.com/office/drawing/2014/main" id="{94B38F04-D03A-66F5-C5AB-F531B2EDAE34}"/>
              </a:ext>
            </a:extLst>
          </p:cNvPr>
          <p:cNvSpPr/>
          <p:nvPr/>
        </p:nvSpPr>
        <p:spPr>
          <a:xfrm>
            <a:off x="6072147" y="3644739"/>
            <a:ext cx="2186218" cy="616951"/>
          </a:xfrm>
          <a:prstGeom prst="rect">
            <a:avLst/>
          </a:prstGeom>
          <a:solidFill>
            <a:srgbClr val="D1E3E5"/>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Verdana" panose="020B0604030504040204" pitchFamily="34" charset="0"/>
                <a:ea typeface="Verdana" panose="020B0604030504040204" pitchFamily="34" charset="0"/>
              </a:rPr>
              <a:t>~40,000</a:t>
            </a:r>
            <a:r>
              <a:rPr lang="en-US" sz="1050" baseline="30000" dirty="0">
                <a:solidFill>
                  <a:schemeClr val="tx1"/>
                </a:solidFill>
                <a:latin typeface="Verdana" panose="020B0604030504040204" pitchFamily="34" charset="0"/>
                <a:ea typeface="Verdana" panose="020B0604030504040204" pitchFamily="34" charset="0"/>
                <a:cs typeface="Arial" panose="020B0604020202020204" pitchFamily="34" charset="0"/>
              </a:rPr>
              <a:t>1</a:t>
            </a:r>
            <a:endParaRPr lang="en-US" sz="1050" b="1" dirty="0">
              <a:solidFill>
                <a:schemeClr val="tx1"/>
              </a:solidFill>
              <a:latin typeface="Verdana" panose="020B0604030504040204" pitchFamily="34" charset="0"/>
              <a:ea typeface="Verdana" panose="020B0604030504040204" pitchFamily="34" charset="0"/>
            </a:endParaRPr>
          </a:p>
          <a:p>
            <a:pPr algn="ctr"/>
            <a:r>
              <a:rPr lang="en-US" sz="1050" dirty="0">
                <a:solidFill>
                  <a:schemeClr val="tx1"/>
                </a:solidFill>
                <a:latin typeface="Verdana" panose="020B0604030504040204" pitchFamily="34" charset="0"/>
                <a:ea typeface="Verdana" panose="020B0604030504040204" pitchFamily="34" charset="0"/>
              </a:rPr>
              <a:t>Employees</a:t>
            </a:r>
          </a:p>
        </p:txBody>
      </p:sp>
      <p:sp>
        <p:nvSpPr>
          <p:cNvPr id="31" name="Text Placeholder 2">
            <a:extLst>
              <a:ext uri="{FF2B5EF4-FFF2-40B4-BE49-F238E27FC236}">
                <a16:creationId xmlns:a16="http://schemas.microsoft.com/office/drawing/2014/main" id="{8A316A99-E247-8144-40CE-9A35377A9C31}"/>
              </a:ext>
            </a:extLst>
          </p:cNvPr>
          <p:cNvSpPr txBox="1">
            <a:spLocks/>
          </p:cNvSpPr>
          <p:nvPr/>
        </p:nvSpPr>
        <p:spPr>
          <a:xfrm>
            <a:off x="3175044" y="3965322"/>
            <a:ext cx="1920240" cy="892552"/>
          </a:xfrm>
          <a:prstGeom prst="rect">
            <a:avLst/>
          </a:prstGeom>
          <a:ln>
            <a:noFill/>
          </a:ln>
        </p:spPr>
        <p:txBody>
          <a:bodyPr vert="horz" lIns="91440" tIns="45720" rIns="91440" bIns="45720" numCol="1" rtlCol="0">
            <a:sp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spcBef>
                <a:spcPts val="1800"/>
              </a:spcBef>
              <a:spcAft>
                <a:spcPts val="1800"/>
              </a:spcAft>
              <a:buNone/>
            </a:pPr>
            <a:r>
              <a:rPr lang="en-US" sz="1100" dirty="0">
                <a:solidFill>
                  <a:srgbClr val="000000"/>
                </a:solidFill>
              </a:rPr>
              <a:t>Security</a:t>
            </a:r>
          </a:p>
          <a:p>
            <a:pPr marL="457200" lvl="1" indent="0">
              <a:lnSpc>
                <a:spcPct val="100000"/>
              </a:lnSpc>
              <a:spcBef>
                <a:spcPts val="1800"/>
              </a:spcBef>
              <a:spcAft>
                <a:spcPts val="1800"/>
              </a:spcAft>
              <a:buNone/>
            </a:pPr>
            <a:r>
              <a:rPr lang="en-US" sz="1100" dirty="0">
                <a:solidFill>
                  <a:srgbClr val="000000"/>
                </a:solidFill>
              </a:rPr>
              <a:t>Power Generation</a:t>
            </a:r>
          </a:p>
        </p:txBody>
      </p:sp>
      <p:sp>
        <p:nvSpPr>
          <p:cNvPr id="7" name="Title 6">
            <a:extLst>
              <a:ext uri="{FF2B5EF4-FFF2-40B4-BE49-F238E27FC236}">
                <a16:creationId xmlns:a16="http://schemas.microsoft.com/office/drawing/2014/main" id="{251E5547-802D-4D8C-B53F-48383B85C95B}"/>
              </a:ext>
            </a:extLst>
          </p:cNvPr>
          <p:cNvSpPr>
            <a:spLocks noGrp="1"/>
          </p:cNvSpPr>
          <p:nvPr>
            <p:ph type="title"/>
          </p:nvPr>
        </p:nvSpPr>
        <p:spPr>
          <a:xfrm>
            <a:off x="362972" y="490892"/>
            <a:ext cx="8259602" cy="593485"/>
          </a:xfrm>
        </p:spPr>
        <p:txBody>
          <a:bodyPr>
            <a:normAutofit/>
          </a:bodyPr>
          <a:lstStyle/>
          <a:p>
            <a:r>
              <a:rPr lang="en-US" sz="1800" cap="all" dirty="0">
                <a:solidFill>
                  <a:srgbClr val="000000"/>
                </a:solidFill>
              </a:rPr>
              <a:t>Emcor AT A GLANCE</a:t>
            </a:r>
          </a:p>
        </p:txBody>
      </p:sp>
      <p:grpSp>
        <p:nvGrpSpPr>
          <p:cNvPr id="23" name="Group 22">
            <a:extLst>
              <a:ext uri="{FF2B5EF4-FFF2-40B4-BE49-F238E27FC236}">
                <a16:creationId xmlns:a16="http://schemas.microsoft.com/office/drawing/2014/main" id="{5D387F35-0532-D63F-5362-70779EBE80D0}"/>
              </a:ext>
            </a:extLst>
          </p:cNvPr>
          <p:cNvGrpSpPr/>
          <p:nvPr/>
        </p:nvGrpSpPr>
        <p:grpSpPr>
          <a:xfrm>
            <a:off x="3185677" y="2699699"/>
            <a:ext cx="1920240" cy="995623"/>
            <a:chOff x="1115407" y="2642808"/>
            <a:chExt cx="1920240" cy="995623"/>
          </a:xfrm>
        </p:grpSpPr>
        <p:sp>
          <p:nvSpPr>
            <p:cNvPr id="84" name="Text Placeholder 2">
              <a:extLst>
                <a:ext uri="{FF2B5EF4-FFF2-40B4-BE49-F238E27FC236}">
                  <a16:creationId xmlns:a16="http://schemas.microsoft.com/office/drawing/2014/main" id="{49698C03-E9B0-1D41-5551-FEF8866B68FB}"/>
                </a:ext>
              </a:extLst>
            </p:cNvPr>
            <p:cNvSpPr txBox="1">
              <a:spLocks/>
            </p:cNvSpPr>
            <p:nvPr/>
          </p:nvSpPr>
          <p:spPr>
            <a:xfrm>
              <a:off x="1115407" y="2679004"/>
              <a:ext cx="1920240" cy="892552"/>
            </a:xfrm>
            <a:prstGeom prst="rect">
              <a:avLst/>
            </a:prstGeom>
            <a:ln>
              <a:noFill/>
            </a:ln>
          </p:spPr>
          <p:txBody>
            <a:bodyPr vert="horz" lIns="91440" tIns="45720" rIns="91440" bIns="45720" numCol="1" rtlCol="0">
              <a:sp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spcBef>
                  <a:spcPts val="1800"/>
                </a:spcBef>
                <a:spcAft>
                  <a:spcPts val="1800"/>
                </a:spcAft>
                <a:buNone/>
              </a:pPr>
              <a:r>
                <a:rPr lang="en-US" sz="1100" dirty="0">
                  <a:solidFill>
                    <a:srgbClr val="000000"/>
                  </a:solidFill>
                </a:rPr>
                <a:t>Electrical</a:t>
              </a:r>
            </a:p>
            <a:p>
              <a:pPr marL="457200" lvl="1" indent="0">
                <a:lnSpc>
                  <a:spcPct val="100000"/>
                </a:lnSpc>
                <a:spcBef>
                  <a:spcPts val="1800"/>
                </a:spcBef>
                <a:spcAft>
                  <a:spcPts val="1800"/>
                </a:spcAft>
                <a:buNone/>
              </a:pPr>
              <a:r>
                <a:rPr lang="en-US" sz="1100" dirty="0">
                  <a:solidFill>
                    <a:srgbClr val="000000"/>
                  </a:solidFill>
                </a:rPr>
                <a:t>Lighting</a:t>
              </a:r>
            </a:p>
          </p:txBody>
        </p:sp>
        <p:pic>
          <p:nvPicPr>
            <p:cNvPr id="2" name="Graphic 1">
              <a:extLst>
                <a:ext uri="{FF2B5EF4-FFF2-40B4-BE49-F238E27FC236}">
                  <a16:creationId xmlns:a16="http://schemas.microsoft.com/office/drawing/2014/main" id="{0E6BC4DD-808A-458E-406B-C1C31E6B449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0947" y="2642808"/>
              <a:ext cx="347472" cy="347472"/>
            </a:xfrm>
            <a:prstGeom prst="rect">
              <a:avLst/>
            </a:prstGeom>
          </p:spPr>
        </p:pic>
        <p:pic>
          <p:nvPicPr>
            <p:cNvPr id="10" name="Graphic 9">
              <a:extLst>
                <a:ext uri="{FF2B5EF4-FFF2-40B4-BE49-F238E27FC236}">
                  <a16:creationId xmlns:a16="http://schemas.microsoft.com/office/drawing/2014/main" id="{DEB71C26-B098-306E-4E17-9552EF2FED3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32659" y="3254383"/>
              <a:ext cx="384048" cy="384048"/>
            </a:xfrm>
            <a:prstGeom prst="rect">
              <a:avLst/>
            </a:prstGeom>
          </p:spPr>
        </p:pic>
      </p:grpSp>
      <p:grpSp>
        <p:nvGrpSpPr>
          <p:cNvPr id="21" name="Group 20">
            <a:extLst>
              <a:ext uri="{FF2B5EF4-FFF2-40B4-BE49-F238E27FC236}">
                <a16:creationId xmlns:a16="http://schemas.microsoft.com/office/drawing/2014/main" id="{1D05299F-3B8B-0B41-44A0-0D141F778262}"/>
              </a:ext>
            </a:extLst>
          </p:cNvPr>
          <p:cNvGrpSpPr/>
          <p:nvPr/>
        </p:nvGrpSpPr>
        <p:grpSpPr>
          <a:xfrm>
            <a:off x="970553" y="2699905"/>
            <a:ext cx="1920240" cy="1013911"/>
            <a:chOff x="1017130" y="3881410"/>
            <a:chExt cx="1920240" cy="1013911"/>
          </a:xfrm>
        </p:grpSpPr>
        <p:sp>
          <p:nvSpPr>
            <p:cNvPr id="32" name="Text Placeholder 2">
              <a:extLst>
                <a:ext uri="{FF2B5EF4-FFF2-40B4-BE49-F238E27FC236}">
                  <a16:creationId xmlns:a16="http://schemas.microsoft.com/office/drawing/2014/main" id="{EAC9D688-7EE4-2036-38CE-146925C7587A}"/>
                </a:ext>
              </a:extLst>
            </p:cNvPr>
            <p:cNvSpPr txBox="1">
              <a:spLocks/>
            </p:cNvSpPr>
            <p:nvPr/>
          </p:nvSpPr>
          <p:spPr>
            <a:xfrm>
              <a:off x="1017130" y="3935894"/>
              <a:ext cx="1920240" cy="892552"/>
            </a:xfrm>
            <a:prstGeom prst="rect">
              <a:avLst/>
            </a:prstGeom>
            <a:ln>
              <a:noFill/>
            </a:ln>
          </p:spPr>
          <p:txBody>
            <a:bodyPr vert="horz" lIns="91440" tIns="45720" rIns="91440" bIns="45720" numCol="1" rtlCol="0">
              <a:sp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spcBef>
                  <a:spcPts val="1800"/>
                </a:spcBef>
                <a:spcAft>
                  <a:spcPts val="1800"/>
                </a:spcAft>
                <a:buNone/>
              </a:pPr>
              <a:r>
                <a:rPr lang="en-US" sz="1100" dirty="0">
                  <a:solidFill>
                    <a:srgbClr val="000000"/>
                  </a:solidFill>
                </a:rPr>
                <a:t>Mechanical</a:t>
              </a:r>
            </a:p>
            <a:p>
              <a:pPr marL="457200" lvl="1" indent="0">
                <a:lnSpc>
                  <a:spcPct val="100000"/>
                </a:lnSpc>
                <a:spcBef>
                  <a:spcPts val="1800"/>
                </a:spcBef>
                <a:spcAft>
                  <a:spcPts val="1800"/>
                </a:spcAft>
                <a:buNone/>
              </a:pPr>
              <a:r>
                <a:rPr lang="en-US" sz="1100" dirty="0">
                  <a:solidFill>
                    <a:srgbClr val="000000"/>
                  </a:solidFill>
                </a:rPr>
                <a:t>Air Conditioning</a:t>
              </a:r>
            </a:p>
          </p:txBody>
        </p:sp>
        <p:pic>
          <p:nvPicPr>
            <p:cNvPr id="9" name="Graphic 8">
              <a:extLst>
                <a:ext uri="{FF2B5EF4-FFF2-40B4-BE49-F238E27FC236}">
                  <a16:creationId xmlns:a16="http://schemas.microsoft.com/office/drawing/2014/main" id="{B6D1377D-0173-8C00-280C-CEA4D2E628F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15407" y="4511273"/>
              <a:ext cx="384048" cy="384048"/>
            </a:xfrm>
            <a:prstGeom prst="rect">
              <a:avLst/>
            </a:prstGeom>
          </p:spPr>
        </p:pic>
        <p:pic>
          <p:nvPicPr>
            <p:cNvPr id="11" name="Graphic 10">
              <a:extLst>
                <a:ext uri="{FF2B5EF4-FFF2-40B4-BE49-F238E27FC236}">
                  <a16:creationId xmlns:a16="http://schemas.microsoft.com/office/drawing/2014/main" id="{725B6EE4-B42A-3CEC-2B89-3718F127C87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15407" y="3881410"/>
              <a:ext cx="384048" cy="384048"/>
            </a:xfrm>
            <a:prstGeom prst="rect">
              <a:avLst/>
            </a:prstGeom>
          </p:spPr>
        </p:pic>
      </p:grpSp>
      <p:pic>
        <p:nvPicPr>
          <p:cNvPr id="18" name="Graphic 17">
            <a:extLst>
              <a:ext uri="{FF2B5EF4-FFF2-40B4-BE49-F238E27FC236}">
                <a16:creationId xmlns:a16="http://schemas.microsoft.com/office/drawing/2014/main" id="{EC8BE315-C46C-5595-318A-B81CF08FDF8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60277" y="4558989"/>
            <a:ext cx="347472" cy="347472"/>
          </a:xfrm>
          <a:prstGeom prst="rect">
            <a:avLst/>
          </a:prstGeom>
        </p:spPr>
      </p:pic>
      <p:grpSp>
        <p:nvGrpSpPr>
          <p:cNvPr id="24" name="Group 23">
            <a:extLst>
              <a:ext uri="{FF2B5EF4-FFF2-40B4-BE49-F238E27FC236}">
                <a16:creationId xmlns:a16="http://schemas.microsoft.com/office/drawing/2014/main" id="{B90DE8F9-DAF7-28A5-FFF0-9BB72CE31A08}"/>
              </a:ext>
            </a:extLst>
          </p:cNvPr>
          <p:cNvGrpSpPr/>
          <p:nvPr/>
        </p:nvGrpSpPr>
        <p:grpSpPr>
          <a:xfrm>
            <a:off x="1017130" y="3938507"/>
            <a:ext cx="1920240" cy="1013911"/>
            <a:chOff x="3185677" y="2642602"/>
            <a:chExt cx="1920240" cy="1013911"/>
          </a:xfrm>
        </p:grpSpPr>
        <p:sp>
          <p:nvSpPr>
            <p:cNvPr id="83" name="Text Placeholder 2">
              <a:extLst>
                <a:ext uri="{FF2B5EF4-FFF2-40B4-BE49-F238E27FC236}">
                  <a16:creationId xmlns:a16="http://schemas.microsoft.com/office/drawing/2014/main" id="{8091F356-7645-420B-ED14-B518006ECD33}"/>
                </a:ext>
              </a:extLst>
            </p:cNvPr>
            <p:cNvSpPr txBox="1">
              <a:spLocks/>
            </p:cNvSpPr>
            <p:nvPr/>
          </p:nvSpPr>
          <p:spPr>
            <a:xfrm>
              <a:off x="3185677" y="2697086"/>
              <a:ext cx="1920240" cy="892552"/>
            </a:xfrm>
            <a:prstGeom prst="rect">
              <a:avLst/>
            </a:prstGeom>
            <a:ln>
              <a:noFill/>
            </a:ln>
          </p:spPr>
          <p:txBody>
            <a:bodyPr vert="horz" lIns="91440" tIns="45720" rIns="91440" bIns="45720" numCol="1" rtlCol="0">
              <a:sp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spcBef>
                  <a:spcPts val="1800"/>
                </a:spcBef>
                <a:spcAft>
                  <a:spcPts val="1800"/>
                </a:spcAft>
                <a:buNone/>
              </a:pPr>
              <a:r>
                <a:rPr lang="en-US" sz="1100" dirty="0">
                  <a:solidFill>
                    <a:srgbClr val="000000"/>
                  </a:solidFill>
                </a:rPr>
                <a:t>Heating</a:t>
              </a:r>
            </a:p>
            <a:p>
              <a:pPr marL="457200" lvl="1" indent="0">
                <a:lnSpc>
                  <a:spcPct val="100000"/>
                </a:lnSpc>
                <a:spcBef>
                  <a:spcPts val="1800"/>
                </a:spcBef>
                <a:spcAft>
                  <a:spcPts val="1800"/>
                </a:spcAft>
                <a:buNone/>
              </a:pPr>
              <a:r>
                <a:rPr lang="en-US" sz="1100" dirty="0">
                  <a:solidFill>
                    <a:srgbClr val="000000"/>
                  </a:solidFill>
                </a:rPr>
                <a:t>Fire Protection</a:t>
              </a:r>
            </a:p>
          </p:txBody>
        </p:sp>
        <p:pic>
          <p:nvPicPr>
            <p:cNvPr id="17" name="Graphic 16">
              <a:extLst>
                <a:ext uri="{FF2B5EF4-FFF2-40B4-BE49-F238E27FC236}">
                  <a16:creationId xmlns:a16="http://schemas.microsoft.com/office/drawing/2014/main" id="{4B2B7ED4-AC74-BB2E-1461-57A7C05119A4}"/>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259426" y="2642602"/>
              <a:ext cx="384048" cy="384048"/>
            </a:xfrm>
            <a:prstGeom prst="rect">
              <a:avLst/>
            </a:prstGeom>
          </p:spPr>
        </p:pic>
        <p:pic>
          <p:nvPicPr>
            <p:cNvPr id="19" name="Graphic 18">
              <a:extLst>
                <a:ext uri="{FF2B5EF4-FFF2-40B4-BE49-F238E27FC236}">
                  <a16:creationId xmlns:a16="http://schemas.microsoft.com/office/drawing/2014/main" id="{0C84FA5B-C01D-3FE0-CD49-4C0394B590E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259426" y="3272465"/>
              <a:ext cx="384048" cy="384048"/>
            </a:xfrm>
            <a:prstGeom prst="rect">
              <a:avLst/>
            </a:prstGeom>
          </p:spPr>
        </p:pic>
      </p:grpSp>
      <p:pic>
        <p:nvPicPr>
          <p:cNvPr id="20" name="Graphic 19">
            <a:extLst>
              <a:ext uri="{FF2B5EF4-FFF2-40B4-BE49-F238E27FC236}">
                <a16:creationId xmlns:a16="http://schemas.microsoft.com/office/drawing/2014/main" id="{72386405-1C71-3652-9644-3B8717642123}"/>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260277" y="3929126"/>
            <a:ext cx="347472" cy="347472"/>
          </a:xfrm>
          <a:prstGeom prst="rect">
            <a:avLst/>
          </a:prstGeom>
        </p:spPr>
      </p:pic>
      <p:sp>
        <p:nvSpPr>
          <p:cNvPr id="12" name="TextBox 11">
            <a:extLst>
              <a:ext uri="{FF2B5EF4-FFF2-40B4-BE49-F238E27FC236}">
                <a16:creationId xmlns:a16="http://schemas.microsoft.com/office/drawing/2014/main" id="{7385177C-73FF-5B8C-7973-C676BC3E34B8}"/>
              </a:ext>
            </a:extLst>
          </p:cNvPr>
          <p:cNvSpPr txBox="1"/>
          <p:nvPr/>
        </p:nvSpPr>
        <p:spPr>
          <a:xfrm>
            <a:off x="361951" y="6406677"/>
            <a:ext cx="7334880" cy="461665"/>
          </a:xfrm>
          <a:prstGeom prst="rect">
            <a:avLst/>
          </a:prstGeom>
          <a:noFill/>
        </p:spPr>
        <p:txBody>
          <a:bodyPr wrap="square" rtlCol="0">
            <a:spAutoFit/>
          </a:bodyPr>
          <a:lstStyle/>
          <a:p>
            <a:pPr marL="168275" indent="-168275">
              <a:buFont typeface="+mj-lt"/>
              <a:buAutoNum type="arabicPeriod"/>
            </a:pPr>
            <a:r>
              <a:rPr lang="en-US" sz="800" dirty="0">
                <a:solidFill>
                  <a:srgbClr val="000000"/>
                </a:solidFill>
                <a:latin typeface="Verdana" panose="020B0604030504040204" pitchFamily="34" charset="0"/>
                <a:ea typeface="Verdana" panose="020B0604030504040204" pitchFamily="34" charset="0"/>
              </a:rPr>
              <a:t>As of 9/30/24</a:t>
            </a:r>
          </a:p>
          <a:p>
            <a:pPr marL="168275" indent="-168275">
              <a:buFont typeface="+mj-lt"/>
              <a:buAutoNum type="arabicPeriod"/>
            </a:pPr>
            <a:r>
              <a:rPr lang="en-US" sz="800" dirty="0">
                <a:solidFill>
                  <a:srgbClr val="000000"/>
                </a:solidFill>
                <a:latin typeface="Verdana" panose="020B0604030504040204" pitchFamily="34" charset="0"/>
                <a:ea typeface="Verdana" panose="020B0604030504040204" pitchFamily="34" charset="0"/>
              </a:rPr>
              <a:t>Operating cash flow conversion defined as operating cash flow / operating income</a:t>
            </a:r>
          </a:p>
          <a:p>
            <a:pPr marL="168275" indent="-168275">
              <a:buFont typeface="+mj-lt"/>
              <a:buAutoNum type="arabicPeriod"/>
            </a:pPr>
            <a:r>
              <a:rPr lang="en-US" sz="800" dirty="0">
                <a:solidFill>
                  <a:srgbClr val="000000"/>
                </a:solidFill>
                <a:latin typeface="Verdana" panose="020B0604030504040204" pitchFamily="34" charset="0"/>
                <a:ea typeface="Verdana" panose="020B0604030504040204" pitchFamily="34" charset="0"/>
              </a:rPr>
              <a:t>For the twelve-month period ended 12/31/23</a:t>
            </a:r>
          </a:p>
        </p:txBody>
      </p:sp>
      <p:cxnSp>
        <p:nvCxnSpPr>
          <p:cNvPr id="22" name="Straight Connector 21">
            <a:extLst>
              <a:ext uri="{FF2B5EF4-FFF2-40B4-BE49-F238E27FC236}">
                <a16:creationId xmlns:a16="http://schemas.microsoft.com/office/drawing/2014/main" id="{DA026CF2-80B6-F949-6623-F4BB41B55FD1}"/>
              </a:ext>
            </a:extLst>
          </p:cNvPr>
          <p:cNvCxnSpPr>
            <a:cxnSpLocks/>
          </p:cNvCxnSpPr>
          <p:nvPr/>
        </p:nvCxnSpPr>
        <p:spPr>
          <a:xfrm>
            <a:off x="470008" y="6387295"/>
            <a:ext cx="7026797" cy="0"/>
          </a:xfrm>
          <a:prstGeom prst="line">
            <a:avLst/>
          </a:prstGeom>
          <a:ln>
            <a:solidFill>
              <a:srgbClr val="007C8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6A9BA0-5511-139A-47C3-1191E4EB1DAD}"/>
              </a:ext>
            </a:extLst>
          </p:cNvPr>
          <p:cNvSpPr/>
          <p:nvPr/>
        </p:nvSpPr>
        <p:spPr>
          <a:xfrm>
            <a:off x="6072147" y="5596855"/>
            <a:ext cx="2186218" cy="616951"/>
          </a:xfrm>
          <a:prstGeom prst="rect">
            <a:avLst/>
          </a:prstGeom>
          <a:solidFill>
            <a:srgbClr val="D1E3E5"/>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Verdana" panose="020B0604030504040204" pitchFamily="34" charset="0"/>
                <a:ea typeface="Verdana" panose="020B0604030504040204" pitchFamily="34" charset="0"/>
              </a:rPr>
              <a:t>~80M</a:t>
            </a:r>
          </a:p>
          <a:p>
            <a:pPr algn="ctr"/>
            <a:r>
              <a:rPr lang="en-US" sz="1050" dirty="0">
                <a:solidFill>
                  <a:schemeClr val="tx1"/>
                </a:solidFill>
                <a:latin typeface="Verdana" panose="020B0604030504040204" pitchFamily="34" charset="0"/>
                <a:ea typeface="Verdana" panose="020B0604030504040204" pitchFamily="34" charset="0"/>
              </a:rPr>
              <a:t>Hours Worked</a:t>
            </a:r>
            <a:r>
              <a:rPr lang="en-US" sz="1050" baseline="30000" dirty="0">
                <a:solidFill>
                  <a:schemeClr val="tx1"/>
                </a:solidFill>
                <a:latin typeface="Arial" panose="020B0604020202020204" pitchFamily="34" charset="0"/>
                <a:ea typeface="Verdana" panose="020B0604030504040204" pitchFamily="34" charset="0"/>
                <a:cs typeface="Arial" panose="020B0604020202020204" pitchFamily="34" charset="0"/>
              </a:rPr>
              <a:t>3</a:t>
            </a:r>
            <a:endParaRPr lang="en-US" sz="1050" dirty="0">
              <a:solidFill>
                <a:schemeClr val="tx1"/>
              </a:solidFill>
              <a:latin typeface="Verdana" panose="020B0604030504040204" pitchFamily="34" charset="0"/>
              <a:ea typeface="Verdana" panose="020B0604030504040204" pitchFamily="34" charset="0"/>
            </a:endParaRPr>
          </a:p>
        </p:txBody>
      </p:sp>
      <p:sp>
        <p:nvSpPr>
          <p:cNvPr id="14" name="Rectangle 13">
            <a:extLst>
              <a:ext uri="{FF2B5EF4-FFF2-40B4-BE49-F238E27FC236}">
                <a16:creationId xmlns:a16="http://schemas.microsoft.com/office/drawing/2014/main" id="{058B6CD1-F675-DCA3-0AD1-573E67F53399}"/>
              </a:ext>
            </a:extLst>
          </p:cNvPr>
          <p:cNvSpPr/>
          <p:nvPr/>
        </p:nvSpPr>
        <p:spPr>
          <a:xfrm>
            <a:off x="6072147" y="1692623"/>
            <a:ext cx="1005840" cy="616951"/>
          </a:xfrm>
          <a:prstGeom prst="rect">
            <a:avLst/>
          </a:prstGeom>
          <a:solidFill>
            <a:srgbClr val="D1E3E5"/>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Verdana" panose="020B0604030504040204" pitchFamily="34" charset="0"/>
                <a:ea typeface="Verdana" panose="020B0604030504040204" pitchFamily="34" charset="0"/>
              </a:rPr>
              <a:t>$12.6B</a:t>
            </a:r>
          </a:p>
          <a:p>
            <a:pPr algn="ctr"/>
            <a:r>
              <a:rPr lang="en-US" sz="1050" dirty="0">
                <a:solidFill>
                  <a:schemeClr val="tx1"/>
                </a:solidFill>
                <a:latin typeface="Verdana" panose="020B0604030504040204" pitchFamily="34" charset="0"/>
                <a:ea typeface="Verdana" panose="020B0604030504040204" pitchFamily="34" charset="0"/>
              </a:rPr>
              <a:t>2023 Revenue</a:t>
            </a:r>
          </a:p>
        </p:txBody>
      </p:sp>
      <p:sp>
        <p:nvSpPr>
          <p:cNvPr id="3" name="TextBox 2">
            <a:extLst>
              <a:ext uri="{FF2B5EF4-FFF2-40B4-BE49-F238E27FC236}">
                <a16:creationId xmlns:a16="http://schemas.microsoft.com/office/drawing/2014/main" id="{A8B05A61-058C-A9D0-C425-5381E7E0A8CA}"/>
              </a:ext>
            </a:extLst>
          </p:cNvPr>
          <p:cNvSpPr txBox="1"/>
          <p:nvPr/>
        </p:nvSpPr>
        <p:spPr>
          <a:xfrm>
            <a:off x="5868826" y="1215605"/>
            <a:ext cx="2592860" cy="276999"/>
          </a:xfrm>
          <a:prstGeom prst="rect">
            <a:avLst/>
          </a:prstGeom>
          <a:solidFill>
            <a:srgbClr val="007474"/>
          </a:solidFill>
          <a:effectLst>
            <a:outerShdw blurRad="50800" dist="38100" dir="2700000" algn="tl" rotWithShape="0">
              <a:prstClr val="black">
                <a:alpha val="40000"/>
              </a:prstClr>
            </a:outerShdw>
          </a:effectLst>
        </p:spPr>
        <p:txBody>
          <a:bodyPr wrap="square" rtlCol="0">
            <a:spAutoFit/>
          </a:bodyPr>
          <a:lstStyle/>
          <a:p>
            <a:pPr algn="ctr">
              <a:spcBef>
                <a:spcPts val="200"/>
              </a:spcBef>
              <a:spcAft>
                <a:spcPts val="200"/>
              </a:spcAft>
            </a:pPr>
            <a:r>
              <a:rPr lang="en-US" sz="1200" b="1" dirty="0">
                <a:solidFill>
                  <a:schemeClr val="bg1"/>
                </a:solidFill>
                <a:latin typeface="Verdana" panose="020B0604030504040204" pitchFamily="34" charset="0"/>
                <a:ea typeface="Verdana" panose="020B0604030504040204" pitchFamily="34" charset="0"/>
                <a:cs typeface="Arial" panose="020B0604020202020204" pitchFamily="34" charset="0"/>
              </a:rPr>
              <a:t>Key Highlights</a:t>
            </a:r>
          </a:p>
        </p:txBody>
      </p:sp>
      <p:sp>
        <p:nvSpPr>
          <p:cNvPr id="15" name="Rectangle 14">
            <a:extLst>
              <a:ext uri="{FF2B5EF4-FFF2-40B4-BE49-F238E27FC236}">
                <a16:creationId xmlns:a16="http://schemas.microsoft.com/office/drawing/2014/main" id="{FE278C4A-DF2D-1781-781D-94F547A14CDD}"/>
              </a:ext>
            </a:extLst>
          </p:cNvPr>
          <p:cNvSpPr/>
          <p:nvPr/>
        </p:nvSpPr>
        <p:spPr>
          <a:xfrm>
            <a:off x="7252525" y="1692623"/>
            <a:ext cx="1005840" cy="616951"/>
          </a:xfrm>
          <a:prstGeom prst="rect">
            <a:avLst/>
          </a:prstGeom>
          <a:solidFill>
            <a:srgbClr val="D1E3E5"/>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Verdana" panose="020B0604030504040204" pitchFamily="34" charset="0"/>
                <a:ea typeface="Verdana" panose="020B0604030504040204" pitchFamily="34" charset="0"/>
              </a:rPr>
              <a:t>$3.7B</a:t>
            </a:r>
          </a:p>
          <a:p>
            <a:pPr algn="ctr"/>
            <a:r>
              <a:rPr lang="en-US" sz="1050" dirty="0">
                <a:solidFill>
                  <a:schemeClr val="tx1"/>
                </a:solidFill>
                <a:latin typeface="Verdana" panose="020B0604030504040204" pitchFamily="34" charset="0"/>
                <a:ea typeface="Verdana" panose="020B0604030504040204" pitchFamily="34" charset="0"/>
              </a:rPr>
              <a:t>3Q 2024 Revenue</a:t>
            </a:r>
          </a:p>
        </p:txBody>
      </p:sp>
    </p:spTree>
    <p:custDataLst>
      <p:tags r:id="rId1"/>
    </p:custDataLst>
    <p:extLst>
      <p:ext uri="{BB962C8B-B14F-4D97-AF65-F5344CB8AC3E}">
        <p14:creationId xmlns:p14="http://schemas.microsoft.com/office/powerpoint/2010/main" val="3575284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03BB7357-E6F0-6343-89BD-49B4C0F13A4C}"/>
              </a:ext>
            </a:extLst>
          </p:cNvPr>
          <p:cNvSpPr/>
          <p:nvPr/>
        </p:nvSpPr>
        <p:spPr>
          <a:xfrm>
            <a:off x="476682" y="4933197"/>
            <a:ext cx="8190636" cy="1371600"/>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a:extLst>
              <a:ext uri="{FF2B5EF4-FFF2-40B4-BE49-F238E27FC236}">
                <a16:creationId xmlns:a16="http://schemas.microsoft.com/office/drawing/2014/main" id="{9710140F-1A92-DD3F-8DDE-3223E17E3F86}"/>
              </a:ext>
            </a:extLst>
          </p:cNvPr>
          <p:cNvSpPr/>
          <p:nvPr/>
        </p:nvSpPr>
        <p:spPr>
          <a:xfrm>
            <a:off x="3901044" y="5093199"/>
            <a:ext cx="4697266" cy="1090130"/>
          </a:xfrm>
          <a:prstGeom prst="rect">
            <a:avLst/>
          </a:prstGeom>
          <a:solidFill>
            <a:schemeClr val="bg1"/>
          </a:solidFill>
          <a:ln w="1270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5" name="Title 6">
            <a:extLst>
              <a:ext uri="{FF2B5EF4-FFF2-40B4-BE49-F238E27FC236}">
                <a16:creationId xmlns:a16="http://schemas.microsoft.com/office/drawing/2014/main" id="{82E5436E-A7B1-89FF-9271-AE46B5490AFD}"/>
              </a:ext>
            </a:extLst>
          </p:cNvPr>
          <p:cNvSpPr>
            <a:spLocks noGrp="1"/>
          </p:cNvSpPr>
          <p:nvPr>
            <p:ph type="title"/>
          </p:nvPr>
        </p:nvSpPr>
        <p:spPr>
          <a:xfrm>
            <a:off x="362972" y="490892"/>
            <a:ext cx="8259602" cy="593485"/>
          </a:xfrm>
        </p:spPr>
        <p:txBody>
          <a:bodyPr>
            <a:normAutofit/>
          </a:bodyPr>
          <a:lstStyle/>
          <a:p>
            <a:r>
              <a:rPr lang="en-US" sz="1800" cap="all" dirty="0">
                <a:solidFill>
                  <a:srgbClr val="000000"/>
                </a:solidFill>
              </a:rPr>
              <a:t>Broad construction AND services platform</a:t>
            </a:r>
          </a:p>
        </p:txBody>
      </p:sp>
      <p:sp>
        <p:nvSpPr>
          <p:cNvPr id="21" name="Rectangle 20">
            <a:extLst>
              <a:ext uri="{FF2B5EF4-FFF2-40B4-BE49-F238E27FC236}">
                <a16:creationId xmlns:a16="http://schemas.microsoft.com/office/drawing/2014/main" id="{AEB9B48F-4F5D-1AC9-EFCF-8043F59643A0}"/>
              </a:ext>
            </a:extLst>
          </p:cNvPr>
          <p:cNvSpPr/>
          <p:nvPr/>
        </p:nvSpPr>
        <p:spPr>
          <a:xfrm>
            <a:off x="476682" y="1472544"/>
            <a:ext cx="8190636" cy="13716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4BCA73A8-39DA-C190-46B8-5F70F0A2D438}"/>
              </a:ext>
            </a:extLst>
          </p:cNvPr>
          <p:cNvSpPr/>
          <p:nvPr/>
        </p:nvSpPr>
        <p:spPr>
          <a:xfrm>
            <a:off x="476682" y="3193978"/>
            <a:ext cx="8190636" cy="1406526"/>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a:extLst>
              <a:ext uri="{FF2B5EF4-FFF2-40B4-BE49-F238E27FC236}">
                <a16:creationId xmlns:a16="http://schemas.microsoft.com/office/drawing/2014/main" id="{C836F397-9F38-B054-A911-9D39B4B04DCD}"/>
              </a:ext>
            </a:extLst>
          </p:cNvPr>
          <p:cNvSpPr/>
          <p:nvPr/>
        </p:nvSpPr>
        <p:spPr>
          <a:xfrm>
            <a:off x="476681" y="1273777"/>
            <a:ext cx="3108960" cy="196782"/>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200" b="1" dirty="0">
                <a:latin typeface="Verdana" panose="020B0604030504040204" pitchFamily="34" charset="0"/>
                <a:ea typeface="Verdana" panose="020B0604030504040204" pitchFamily="34" charset="0"/>
              </a:rPr>
              <a:t>Construction Services</a:t>
            </a:r>
          </a:p>
        </p:txBody>
      </p:sp>
      <p:sp>
        <p:nvSpPr>
          <p:cNvPr id="83" name="Rectangle 82">
            <a:extLst>
              <a:ext uri="{FF2B5EF4-FFF2-40B4-BE49-F238E27FC236}">
                <a16:creationId xmlns:a16="http://schemas.microsoft.com/office/drawing/2014/main" id="{2654233E-D96C-40D0-051B-0DCC40E684B4}"/>
              </a:ext>
            </a:extLst>
          </p:cNvPr>
          <p:cNvSpPr/>
          <p:nvPr/>
        </p:nvSpPr>
        <p:spPr>
          <a:xfrm>
            <a:off x="476682" y="2984671"/>
            <a:ext cx="3108960" cy="20005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200" b="1" dirty="0">
                <a:latin typeface="Verdana" panose="020B0604030504040204" pitchFamily="34" charset="0"/>
                <a:ea typeface="Verdana" panose="020B0604030504040204" pitchFamily="34" charset="0"/>
              </a:rPr>
              <a:t>Building Services</a:t>
            </a:r>
          </a:p>
        </p:txBody>
      </p:sp>
      <p:sp>
        <p:nvSpPr>
          <p:cNvPr id="87" name="Rectangle 86">
            <a:extLst>
              <a:ext uri="{FF2B5EF4-FFF2-40B4-BE49-F238E27FC236}">
                <a16:creationId xmlns:a16="http://schemas.microsoft.com/office/drawing/2014/main" id="{EF40B896-9C5A-49C1-3F4D-AFDC62883CE0}"/>
              </a:ext>
            </a:extLst>
          </p:cNvPr>
          <p:cNvSpPr/>
          <p:nvPr/>
        </p:nvSpPr>
        <p:spPr>
          <a:xfrm>
            <a:off x="476682" y="4729828"/>
            <a:ext cx="3108960" cy="20005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200" b="1" dirty="0">
                <a:latin typeface="Verdana" panose="020B0604030504040204" pitchFamily="34" charset="0"/>
                <a:ea typeface="Verdana" panose="020B0604030504040204" pitchFamily="34" charset="0"/>
              </a:rPr>
              <a:t>Industrial Services</a:t>
            </a:r>
          </a:p>
        </p:txBody>
      </p:sp>
      <p:sp>
        <p:nvSpPr>
          <p:cNvPr id="103" name="TextBox 102">
            <a:extLst>
              <a:ext uri="{FF2B5EF4-FFF2-40B4-BE49-F238E27FC236}">
                <a16:creationId xmlns:a16="http://schemas.microsoft.com/office/drawing/2014/main" id="{0EE6AFC2-D896-8824-4A6D-6FCE1A81F6C1}"/>
              </a:ext>
            </a:extLst>
          </p:cNvPr>
          <p:cNvSpPr txBox="1"/>
          <p:nvPr/>
        </p:nvSpPr>
        <p:spPr>
          <a:xfrm>
            <a:off x="1198229" y="2310644"/>
            <a:ext cx="1530918" cy="492443"/>
          </a:xfrm>
          <a:prstGeom prst="rect">
            <a:avLst/>
          </a:prstGeom>
          <a:noFill/>
        </p:spPr>
        <p:txBody>
          <a:bodyPr wrap="square" rtlCol="0" anchor="ctr">
            <a:spAutoFit/>
          </a:bodyPr>
          <a:lstStyle/>
          <a:p>
            <a:pPr algn="ctr"/>
            <a:r>
              <a:rPr lang="en-US" sz="1600" b="1" i="1" dirty="0">
                <a:solidFill>
                  <a:schemeClr val="tx2"/>
                </a:solidFill>
                <a:latin typeface="Verdana" panose="020B0604030504040204" pitchFamily="34" charset="0"/>
                <a:ea typeface="Verdana" panose="020B0604030504040204" pitchFamily="34" charset="0"/>
              </a:rPr>
              <a:t>~63%</a:t>
            </a:r>
          </a:p>
          <a:p>
            <a:pPr algn="ctr"/>
            <a:r>
              <a:rPr lang="en-US" sz="1000" i="1" dirty="0">
                <a:solidFill>
                  <a:schemeClr val="tx2"/>
                </a:solidFill>
                <a:latin typeface="Verdana" panose="020B0604030504040204" pitchFamily="34" charset="0"/>
                <a:ea typeface="Verdana" panose="020B0604030504040204" pitchFamily="34" charset="0"/>
              </a:rPr>
              <a:t>of 2023 Revenue</a:t>
            </a:r>
          </a:p>
        </p:txBody>
      </p:sp>
      <p:sp>
        <p:nvSpPr>
          <p:cNvPr id="104" name="TextBox 103">
            <a:extLst>
              <a:ext uri="{FF2B5EF4-FFF2-40B4-BE49-F238E27FC236}">
                <a16:creationId xmlns:a16="http://schemas.microsoft.com/office/drawing/2014/main" id="{409ABD23-F0E0-06FD-9D12-278FB181ED85}"/>
              </a:ext>
            </a:extLst>
          </p:cNvPr>
          <p:cNvSpPr txBox="1"/>
          <p:nvPr/>
        </p:nvSpPr>
        <p:spPr>
          <a:xfrm>
            <a:off x="1198229" y="4112323"/>
            <a:ext cx="1530918" cy="488181"/>
          </a:xfrm>
          <a:prstGeom prst="rect">
            <a:avLst/>
          </a:prstGeom>
          <a:noFill/>
        </p:spPr>
        <p:txBody>
          <a:bodyPr wrap="square" lIns="0" tIns="0" rIns="0" bIns="0" rtlCol="0" anchor="ctr">
            <a:noAutofit/>
          </a:bodyPr>
          <a:lstStyle>
            <a:defPPr>
              <a:defRPr lang="en-US"/>
            </a:defPPr>
            <a:lvl1pPr algn="ctr">
              <a:defRPr sz="900" b="1">
                <a:solidFill>
                  <a:schemeClr val="accent4">
                    <a:lumMod val="75000"/>
                  </a:schemeClr>
                </a:solidFill>
                <a:latin typeface="Verdana" panose="020B0604030504040204" pitchFamily="34" charset="0"/>
                <a:ea typeface="Verdana" panose="020B0604030504040204" pitchFamily="34" charset="0"/>
              </a:defRPr>
            </a:lvl1pPr>
          </a:lstStyle>
          <a:p>
            <a:r>
              <a:rPr lang="en-US" sz="1600" i="1" dirty="0">
                <a:solidFill>
                  <a:schemeClr val="accent1"/>
                </a:solidFill>
              </a:rPr>
              <a:t>~28%</a:t>
            </a:r>
          </a:p>
          <a:p>
            <a:r>
              <a:rPr lang="en-US" sz="1000" b="0" i="1" dirty="0">
                <a:solidFill>
                  <a:schemeClr val="accent1"/>
                </a:solidFill>
              </a:rPr>
              <a:t>of 2023 Revenue</a:t>
            </a:r>
          </a:p>
        </p:txBody>
      </p:sp>
      <p:sp>
        <p:nvSpPr>
          <p:cNvPr id="106" name="TextBox 105">
            <a:extLst>
              <a:ext uri="{FF2B5EF4-FFF2-40B4-BE49-F238E27FC236}">
                <a16:creationId xmlns:a16="http://schemas.microsoft.com/office/drawing/2014/main" id="{D0E74998-24FD-B73C-5F12-69056C299F17}"/>
              </a:ext>
            </a:extLst>
          </p:cNvPr>
          <p:cNvSpPr txBox="1"/>
          <p:nvPr/>
        </p:nvSpPr>
        <p:spPr>
          <a:xfrm>
            <a:off x="1198229" y="5637505"/>
            <a:ext cx="1530918" cy="488181"/>
          </a:xfrm>
          <a:prstGeom prst="rect">
            <a:avLst/>
          </a:prstGeom>
          <a:noFill/>
        </p:spPr>
        <p:txBody>
          <a:bodyPr wrap="square" lIns="0" tIns="0" rIns="0" bIns="0" rtlCol="0" anchor="ctr">
            <a:noAutofit/>
          </a:bodyPr>
          <a:lstStyle>
            <a:defPPr>
              <a:defRPr lang="en-US"/>
            </a:defPPr>
            <a:lvl1pPr algn="ctr">
              <a:defRPr sz="900" b="1">
                <a:solidFill>
                  <a:schemeClr val="accent4">
                    <a:lumMod val="75000"/>
                  </a:schemeClr>
                </a:solidFill>
                <a:latin typeface="Verdana" panose="020B0604030504040204" pitchFamily="34" charset="0"/>
                <a:ea typeface="Verdana" panose="020B0604030504040204" pitchFamily="34" charset="0"/>
              </a:defRPr>
            </a:lvl1pPr>
          </a:lstStyle>
          <a:p>
            <a:r>
              <a:rPr lang="en-US" sz="1600" i="1" dirty="0">
                <a:solidFill>
                  <a:schemeClr val="accent2">
                    <a:lumMod val="75000"/>
                  </a:schemeClr>
                </a:solidFill>
              </a:rPr>
              <a:t>~9%</a:t>
            </a:r>
          </a:p>
          <a:p>
            <a:r>
              <a:rPr lang="en-US" sz="1000" b="0" i="1" dirty="0">
                <a:solidFill>
                  <a:schemeClr val="accent2">
                    <a:lumMod val="75000"/>
                  </a:schemeClr>
                </a:solidFill>
              </a:rPr>
              <a:t>of 2023 Revenue</a:t>
            </a:r>
          </a:p>
        </p:txBody>
      </p:sp>
      <p:sp>
        <p:nvSpPr>
          <p:cNvPr id="109" name="Rectangle 108">
            <a:extLst>
              <a:ext uri="{FF2B5EF4-FFF2-40B4-BE49-F238E27FC236}">
                <a16:creationId xmlns:a16="http://schemas.microsoft.com/office/drawing/2014/main" id="{C79F319F-BB24-BF83-FEFE-3D597F2A18D1}"/>
              </a:ext>
            </a:extLst>
          </p:cNvPr>
          <p:cNvSpPr/>
          <p:nvPr/>
        </p:nvSpPr>
        <p:spPr>
          <a:xfrm>
            <a:off x="3901044" y="3386064"/>
            <a:ext cx="4697266" cy="1148690"/>
          </a:xfrm>
          <a:prstGeom prst="rect">
            <a:avLst/>
          </a:prstGeom>
          <a:solidFill>
            <a:schemeClr val="bg1"/>
          </a:solidFill>
          <a:ln w="1270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TextBox 130">
            <a:extLst>
              <a:ext uri="{FF2B5EF4-FFF2-40B4-BE49-F238E27FC236}">
                <a16:creationId xmlns:a16="http://schemas.microsoft.com/office/drawing/2014/main" id="{9A1474F1-4F75-3ADB-E998-F79F28DDC129}"/>
              </a:ext>
            </a:extLst>
          </p:cNvPr>
          <p:cNvSpPr txBox="1"/>
          <p:nvPr/>
        </p:nvSpPr>
        <p:spPr>
          <a:xfrm>
            <a:off x="568050" y="1824546"/>
            <a:ext cx="3180614" cy="400110"/>
          </a:xfrm>
          <a:prstGeom prst="rect">
            <a:avLst/>
          </a:prstGeom>
          <a:noFill/>
        </p:spPr>
        <p:txBody>
          <a:bodyPr wrap="square" rtlCol="0" anchor="ctr">
            <a:spAutoFit/>
          </a:bodyPr>
          <a:lstStyle/>
          <a:p>
            <a:pPr algn="ctr"/>
            <a:r>
              <a:rPr lang="en-US" sz="1000" dirty="0">
                <a:solidFill>
                  <a:schemeClr val="tx2"/>
                </a:solidFill>
                <a:latin typeface="Verdana" panose="020B0604030504040204" pitchFamily="34" charset="0"/>
                <a:ea typeface="Verdana" panose="020B0604030504040204" pitchFamily="34" charset="0"/>
              </a:rPr>
              <a:t>Mechanical and electrical contractors with decades of experience in multiple U.S. sectors</a:t>
            </a:r>
          </a:p>
        </p:txBody>
      </p:sp>
      <p:sp>
        <p:nvSpPr>
          <p:cNvPr id="132" name="Rectangle 131">
            <a:extLst>
              <a:ext uri="{FF2B5EF4-FFF2-40B4-BE49-F238E27FC236}">
                <a16:creationId xmlns:a16="http://schemas.microsoft.com/office/drawing/2014/main" id="{E51CAF4C-F17A-3845-15C7-7221930FD249}"/>
              </a:ext>
            </a:extLst>
          </p:cNvPr>
          <p:cNvSpPr/>
          <p:nvPr/>
        </p:nvSpPr>
        <p:spPr>
          <a:xfrm>
            <a:off x="5052002" y="3288194"/>
            <a:ext cx="2395351" cy="198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accent1"/>
                </a:solidFill>
                <a:latin typeface="Verdana" panose="020B0604030504040204" pitchFamily="34" charset="0"/>
                <a:ea typeface="Verdana" panose="020B0604030504040204" pitchFamily="34" charset="0"/>
              </a:rPr>
              <a:t>Selected Areas of Expertise </a:t>
            </a:r>
          </a:p>
        </p:txBody>
      </p:sp>
      <p:sp>
        <p:nvSpPr>
          <p:cNvPr id="133" name="Rectangle 132">
            <a:extLst>
              <a:ext uri="{FF2B5EF4-FFF2-40B4-BE49-F238E27FC236}">
                <a16:creationId xmlns:a16="http://schemas.microsoft.com/office/drawing/2014/main" id="{248F8527-11A8-2C00-BE82-AD276B8D4ADD}"/>
              </a:ext>
            </a:extLst>
          </p:cNvPr>
          <p:cNvSpPr/>
          <p:nvPr/>
        </p:nvSpPr>
        <p:spPr>
          <a:xfrm>
            <a:off x="5052002" y="4999299"/>
            <a:ext cx="2395351" cy="198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accent2">
                    <a:lumMod val="75000"/>
                  </a:schemeClr>
                </a:solidFill>
                <a:latin typeface="Verdana" panose="020B0604030504040204" pitchFamily="34" charset="0"/>
                <a:ea typeface="Verdana" panose="020B0604030504040204" pitchFamily="34" charset="0"/>
              </a:rPr>
              <a:t>Selected Areas of Expertise</a:t>
            </a:r>
          </a:p>
        </p:txBody>
      </p:sp>
      <p:sp>
        <p:nvSpPr>
          <p:cNvPr id="134" name="TextBox 133">
            <a:extLst>
              <a:ext uri="{FF2B5EF4-FFF2-40B4-BE49-F238E27FC236}">
                <a16:creationId xmlns:a16="http://schemas.microsoft.com/office/drawing/2014/main" id="{2829B121-08CF-0BC5-E416-BE8AC7853435}"/>
              </a:ext>
            </a:extLst>
          </p:cNvPr>
          <p:cNvSpPr txBox="1"/>
          <p:nvPr/>
        </p:nvSpPr>
        <p:spPr>
          <a:xfrm>
            <a:off x="568050" y="3458145"/>
            <a:ext cx="3180614" cy="707886"/>
          </a:xfrm>
          <a:prstGeom prst="rect">
            <a:avLst/>
          </a:prstGeom>
          <a:noFill/>
        </p:spPr>
        <p:txBody>
          <a:bodyPr wrap="square" rtlCol="0" anchor="ctr">
            <a:spAutoFit/>
          </a:bodyPr>
          <a:lstStyle/>
          <a:p>
            <a:pPr algn="ctr"/>
            <a:r>
              <a:rPr lang="en-US" sz="1000" dirty="0">
                <a:solidFill>
                  <a:schemeClr val="accent1"/>
                </a:solidFill>
                <a:latin typeface="Verdana" panose="020B0604030504040204" pitchFamily="34" charset="0"/>
                <a:ea typeface="Verdana" panose="020B0604030504040204" pitchFamily="34" charset="0"/>
              </a:rPr>
              <a:t>Provider of mechanical services and construction, site-based facility management and maintenance, and energy efficiency services</a:t>
            </a:r>
          </a:p>
        </p:txBody>
      </p:sp>
      <p:sp>
        <p:nvSpPr>
          <p:cNvPr id="135" name="TextBox 134">
            <a:extLst>
              <a:ext uri="{FF2B5EF4-FFF2-40B4-BE49-F238E27FC236}">
                <a16:creationId xmlns:a16="http://schemas.microsoft.com/office/drawing/2014/main" id="{763392AE-F8FE-A3A7-8A74-B7B0FBD5AB61}"/>
              </a:ext>
            </a:extLst>
          </p:cNvPr>
          <p:cNvSpPr txBox="1"/>
          <p:nvPr/>
        </p:nvSpPr>
        <p:spPr>
          <a:xfrm>
            <a:off x="568050" y="5135972"/>
            <a:ext cx="3180614" cy="400110"/>
          </a:xfrm>
          <a:prstGeom prst="rect">
            <a:avLst/>
          </a:prstGeom>
          <a:noFill/>
        </p:spPr>
        <p:txBody>
          <a:bodyPr wrap="square" rtlCol="0" anchor="ctr">
            <a:spAutoFit/>
          </a:bodyPr>
          <a:lstStyle/>
          <a:p>
            <a:pPr algn="ctr"/>
            <a:r>
              <a:rPr lang="en-US" sz="1000" dirty="0">
                <a:solidFill>
                  <a:schemeClr val="accent2">
                    <a:lumMod val="75000"/>
                  </a:schemeClr>
                </a:solidFill>
                <a:latin typeface="Verdana" panose="020B0604030504040204" pitchFamily="34" charset="0"/>
                <a:ea typeface="Verdana" panose="020B0604030504040204" pitchFamily="34" charset="0"/>
              </a:rPr>
              <a:t>Provider of process turnaround services in North America</a:t>
            </a:r>
          </a:p>
        </p:txBody>
      </p:sp>
      <p:grpSp>
        <p:nvGrpSpPr>
          <p:cNvPr id="32" name="Group 31">
            <a:extLst>
              <a:ext uri="{FF2B5EF4-FFF2-40B4-BE49-F238E27FC236}">
                <a16:creationId xmlns:a16="http://schemas.microsoft.com/office/drawing/2014/main" id="{9B0A3807-117F-ED46-9DE9-9FD528CE2E62}"/>
              </a:ext>
            </a:extLst>
          </p:cNvPr>
          <p:cNvGrpSpPr/>
          <p:nvPr/>
        </p:nvGrpSpPr>
        <p:grpSpPr>
          <a:xfrm>
            <a:off x="3991525" y="3583417"/>
            <a:ext cx="4516305" cy="877354"/>
            <a:chOff x="3926933" y="3601114"/>
            <a:chExt cx="4516305" cy="877354"/>
          </a:xfrm>
        </p:grpSpPr>
        <p:pic>
          <p:nvPicPr>
            <p:cNvPr id="114" name="Graphic 113">
              <a:extLst>
                <a:ext uri="{FF2B5EF4-FFF2-40B4-BE49-F238E27FC236}">
                  <a16:creationId xmlns:a16="http://schemas.microsoft.com/office/drawing/2014/main" id="{4ED006F4-4C46-934F-BE74-043C93CE5C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40270" y="3648670"/>
              <a:ext cx="495326" cy="475556"/>
            </a:xfrm>
            <a:prstGeom prst="rect">
              <a:avLst/>
            </a:prstGeom>
          </p:spPr>
        </p:pic>
        <p:sp>
          <p:nvSpPr>
            <p:cNvPr id="118" name="TextBox 117">
              <a:extLst>
                <a:ext uri="{FF2B5EF4-FFF2-40B4-BE49-F238E27FC236}">
                  <a16:creationId xmlns:a16="http://schemas.microsoft.com/office/drawing/2014/main" id="{7E4699D3-C3E1-1106-0579-7AF30775128C}"/>
                </a:ext>
              </a:extLst>
            </p:cNvPr>
            <p:cNvSpPr txBox="1"/>
            <p:nvPr/>
          </p:nvSpPr>
          <p:spPr>
            <a:xfrm>
              <a:off x="3926933" y="4170691"/>
              <a:ext cx="1122000" cy="307777"/>
            </a:xfrm>
            <a:prstGeom prst="rect">
              <a:avLst/>
            </a:prstGeom>
            <a:noFill/>
          </p:spPr>
          <p:txBody>
            <a:bodyPr wrap="square" lIns="0" tIns="0" rIns="0" bIns="0" rtlCol="0" anchor="ctr">
              <a:spAutoFit/>
            </a:bodyPr>
            <a:lstStyle/>
            <a:p>
              <a:pPr algn="ctr"/>
              <a:r>
                <a:rPr lang="en-US" sz="1000" dirty="0">
                  <a:solidFill>
                    <a:schemeClr val="accent1"/>
                  </a:solidFill>
                  <a:latin typeface="Verdana" panose="020B0604030504040204" pitchFamily="34" charset="0"/>
                  <a:ea typeface="Verdana" panose="020B0604030504040204" pitchFamily="34" charset="0"/>
                </a:rPr>
                <a:t>Building Control </a:t>
              </a:r>
            </a:p>
            <a:p>
              <a:pPr algn="ctr"/>
              <a:r>
                <a:rPr lang="en-US" sz="1000" dirty="0">
                  <a:solidFill>
                    <a:schemeClr val="accent1"/>
                  </a:solidFill>
                  <a:latin typeface="Verdana" panose="020B0604030504040204" pitchFamily="34" charset="0"/>
                  <a:ea typeface="Verdana" panose="020B0604030504040204" pitchFamily="34" charset="0"/>
                </a:rPr>
                <a:t>Systems</a:t>
              </a:r>
            </a:p>
          </p:txBody>
        </p:sp>
        <p:sp>
          <p:nvSpPr>
            <p:cNvPr id="119" name="TextBox 118">
              <a:extLst>
                <a:ext uri="{FF2B5EF4-FFF2-40B4-BE49-F238E27FC236}">
                  <a16:creationId xmlns:a16="http://schemas.microsoft.com/office/drawing/2014/main" id="{CE9716C3-D1AB-44F7-F15F-9C4C221EA768}"/>
                </a:ext>
              </a:extLst>
            </p:cNvPr>
            <p:cNvSpPr txBox="1"/>
            <p:nvPr/>
          </p:nvSpPr>
          <p:spPr>
            <a:xfrm>
              <a:off x="7221906" y="4170691"/>
              <a:ext cx="564338" cy="307777"/>
            </a:xfrm>
            <a:prstGeom prst="rect">
              <a:avLst/>
            </a:prstGeom>
            <a:noFill/>
          </p:spPr>
          <p:txBody>
            <a:bodyPr wrap="square" lIns="0" tIns="0" rIns="0" bIns="0" rtlCol="0" anchor="ctr">
              <a:spAutoFit/>
            </a:bodyPr>
            <a:lstStyle/>
            <a:p>
              <a:pPr algn="ctr"/>
              <a:r>
                <a:rPr lang="en-US" sz="1000" dirty="0">
                  <a:solidFill>
                    <a:schemeClr val="accent1"/>
                  </a:solidFill>
                  <a:latin typeface="Verdana" panose="020B0604030504040204" pitchFamily="34" charset="0"/>
                  <a:ea typeface="Verdana" panose="020B0604030504040204" pitchFamily="34" charset="0"/>
                </a:rPr>
                <a:t>IAQ</a:t>
              </a:r>
            </a:p>
            <a:p>
              <a:pPr algn="ctr"/>
              <a:r>
                <a:rPr lang="en-US" sz="1000" dirty="0">
                  <a:solidFill>
                    <a:schemeClr val="accent1"/>
                  </a:solidFill>
                  <a:latin typeface="Verdana" panose="020B0604030504040204" pitchFamily="34" charset="0"/>
                  <a:ea typeface="Verdana" panose="020B0604030504040204" pitchFamily="34" charset="0"/>
                </a:rPr>
                <a:t>Services</a:t>
              </a:r>
            </a:p>
          </p:txBody>
        </p:sp>
        <p:sp>
          <p:nvSpPr>
            <p:cNvPr id="120" name="TextBox 119">
              <a:extLst>
                <a:ext uri="{FF2B5EF4-FFF2-40B4-BE49-F238E27FC236}">
                  <a16:creationId xmlns:a16="http://schemas.microsoft.com/office/drawing/2014/main" id="{6DB01135-F082-71CA-4AD2-92E2322F549D}"/>
                </a:ext>
              </a:extLst>
            </p:cNvPr>
            <p:cNvSpPr txBox="1"/>
            <p:nvPr/>
          </p:nvSpPr>
          <p:spPr>
            <a:xfrm>
              <a:off x="5132523" y="4170691"/>
              <a:ext cx="539292" cy="307777"/>
            </a:xfrm>
            <a:prstGeom prst="rect">
              <a:avLst/>
            </a:prstGeom>
            <a:noFill/>
          </p:spPr>
          <p:txBody>
            <a:bodyPr wrap="square" lIns="0" tIns="0" rIns="0" bIns="0" rtlCol="0" anchor="ctr">
              <a:spAutoFit/>
            </a:bodyPr>
            <a:lstStyle/>
            <a:p>
              <a:pPr algn="ctr"/>
              <a:r>
                <a:rPr lang="en-US" sz="1000" dirty="0">
                  <a:solidFill>
                    <a:schemeClr val="accent1"/>
                  </a:solidFill>
                  <a:latin typeface="Verdana" panose="020B0604030504040204" pitchFamily="34" charset="0"/>
                  <a:ea typeface="Verdana" panose="020B0604030504040204" pitchFamily="34" charset="0"/>
                </a:rPr>
                <a:t>Retrofit</a:t>
              </a:r>
            </a:p>
            <a:p>
              <a:pPr algn="ctr"/>
              <a:r>
                <a:rPr lang="en-US" sz="1000" dirty="0">
                  <a:solidFill>
                    <a:schemeClr val="accent1"/>
                  </a:solidFill>
                  <a:latin typeface="Verdana" panose="020B0604030504040204" pitchFamily="34" charset="0"/>
                  <a:ea typeface="Verdana" panose="020B0604030504040204" pitchFamily="34" charset="0"/>
                </a:rPr>
                <a:t>Projects</a:t>
              </a:r>
            </a:p>
          </p:txBody>
        </p:sp>
        <p:pic>
          <p:nvPicPr>
            <p:cNvPr id="3" name="Graphic 2">
              <a:extLst>
                <a:ext uri="{FF2B5EF4-FFF2-40B4-BE49-F238E27FC236}">
                  <a16:creationId xmlns:a16="http://schemas.microsoft.com/office/drawing/2014/main" id="{E164C98C-3655-94B4-AE17-B01A20C46C7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29739" y="3601114"/>
              <a:ext cx="544858" cy="523112"/>
            </a:xfrm>
            <a:prstGeom prst="rect">
              <a:avLst/>
            </a:prstGeom>
          </p:spPr>
        </p:pic>
        <p:sp>
          <p:nvSpPr>
            <p:cNvPr id="5" name="TextBox 4">
              <a:extLst>
                <a:ext uri="{FF2B5EF4-FFF2-40B4-BE49-F238E27FC236}">
                  <a16:creationId xmlns:a16="http://schemas.microsoft.com/office/drawing/2014/main" id="{BA75B1EA-D3E1-E743-E868-6CDECA1D674A}"/>
                </a:ext>
              </a:extLst>
            </p:cNvPr>
            <p:cNvSpPr txBox="1"/>
            <p:nvPr/>
          </p:nvSpPr>
          <p:spPr>
            <a:xfrm>
              <a:off x="7878900" y="4170691"/>
              <a:ext cx="564338" cy="307777"/>
            </a:xfrm>
            <a:prstGeom prst="rect">
              <a:avLst/>
            </a:prstGeom>
            <a:noFill/>
          </p:spPr>
          <p:txBody>
            <a:bodyPr wrap="square" lIns="0" tIns="0" rIns="0" bIns="0" rtlCol="0" anchor="ctr">
              <a:spAutoFit/>
            </a:bodyPr>
            <a:lstStyle/>
            <a:p>
              <a:pPr algn="ctr"/>
              <a:r>
                <a:rPr lang="en-US" sz="1000" dirty="0">
                  <a:solidFill>
                    <a:schemeClr val="accent1"/>
                  </a:solidFill>
                  <a:latin typeface="Verdana" panose="020B0604030504040204" pitchFamily="34" charset="0"/>
                  <a:ea typeface="Verdana" panose="020B0604030504040204" pitchFamily="34" charset="0"/>
                </a:rPr>
                <a:t>HVAC </a:t>
              </a:r>
            </a:p>
            <a:p>
              <a:pPr algn="ctr"/>
              <a:r>
                <a:rPr lang="en-US" sz="1000" dirty="0">
                  <a:solidFill>
                    <a:schemeClr val="accent1"/>
                  </a:solidFill>
                  <a:latin typeface="Verdana" panose="020B0604030504040204" pitchFamily="34" charset="0"/>
                  <a:ea typeface="Verdana" panose="020B0604030504040204" pitchFamily="34" charset="0"/>
                </a:rPr>
                <a:t>Services</a:t>
              </a:r>
            </a:p>
          </p:txBody>
        </p:sp>
        <p:pic>
          <p:nvPicPr>
            <p:cNvPr id="8" name="Graphic 7">
              <a:extLst>
                <a:ext uri="{FF2B5EF4-FFF2-40B4-BE49-F238E27FC236}">
                  <a16:creationId xmlns:a16="http://schemas.microsoft.com/office/drawing/2014/main" id="{3E458627-8AEA-DB8E-EDA7-E28D8E0C8C9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56411" y="3648670"/>
              <a:ext cx="495326" cy="475556"/>
            </a:xfrm>
            <a:prstGeom prst="rect">
              <a:avLst/>
            </a:prstGeom>
          </p:spPr>
        </p:pic>
        <p:pic>
          <p:nvPicPr>
            <p:cNvPr id="18" name="Graphic 17">
              <a:extLst>
                <a:ext uri="{FF2B5EF4-FFF2-40B4-BE49-F238E27FC236}">
                  <a16:creationId xmlns:a16="http://schemas.microsoft.com/office/drawing/2014/main" id="{E19DC741-DAF2-F92C-198F-DA486EDC24C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913441" y="3648738"/>
              <a:ext cx="495254" cy="475488"/>
            </a:xfrm>
            <a:prstGeom prst="rect">
              <a:avLst/>
            </a:prstGeom>
          </p:spPr>
        </p:pic>
        <p:pic>
          <p:nvPicPr>
            <p:cNvPr id="19" name="Graphic 18">
              <a:extLst>
                <a:ext uri="{FF2B5EF4-FFF2-40B4-BE49-F238E27FC236}">
                  <a16:creationId xmlns:a16="http://schemas.microsoft.com/office/drawing/2014/main" id="{ED41A1B2-4AB6-5BAE-4231-53BC1B00C69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198702" y="3648738"/>
              <a:ext cx="495254" cy="475488"/>
            </a:xfrm>
            <a:prstGeom prst="rect">
              <a:avLst/>
            </a:prstGeom>
          </p:spPr>
        </p:pic>
        <p:sp>
          <p:nvSpPr>
            <p:cNvPr id="20" name="TextBox 19">
              <a:extLst>
                <a:ext uri="{FF2B5EF4-FFF2-40B4-BE49-F238E27FC236}">
                  <a16:creationId xmlns:a16="http://schemas.microsoft.com/office/drawing/2014/main" id="{4C286BFC-4A4C-2F09-058F-9DAB3123C6B7}"/>
                </a:ext>
              </a:extLst>
            </p:cNvPr>
            <p:cNvSpPr txBox="1"/>
            <p:nvPr/>
          </p:nvSpPr>
          <p:spPr>
            <a:xfrm>
              <a:off x="5746749" y="4170691"/>
              <a:ext cx="1399160" cy="307777"/>
            </a:xfrm>
            <a:prstGeom prst="rect">
              <a:avLst/>
            </a:prstGeom>
            <a:noFill/>
          </p:spPr>
          <p:txBody>
            <a:bodyPr wrap="square" lIns="0" tIns="0" rIns="0" bIns="0" rtlCol="0" anchor="ctr">
              <a:spAutoFit/>
            </a:bodyPr>
            <a:lstStyle/>
            <a:p>
              <a:pPr algn="ctr"/>
              <a:r>
                <a:rPr lang="en-US" sz="1000" dirty="0">
                  <a:solidFill>
                    <a:schemeClr val="accent1"/>
                  </a:solidFill>
                  <a:latin typeface="Verdana" panose="020B0604030504040204" pitchFamily="34" charset="0"/>
                  <a:ea typeface="Verdana" panose="020B0604030504040204" pitchFamily="34" charset="0"/>
                </a:rPr>
                <a:t>Energy Conservation</a:t>
              </a:r>
            </a:p>
            <a:p>
              <a:pPr algn="ctr"/>
              <a:r>
                <a:rPr lang="en-US" sz="1000" dirty="0">
                  <a:solidFill>
                    <a:schemeClr val="accent1"/>
                  </a:solidFill>
                  <a:latin typeface="Verdana" panose="020B0604030504040204" pitchFamily="34" charset="0"/>
                  <a:ea typeface="Verdana" panose="020B0604030504040204" pitchFamily="34" charset="0"/>
                </a:rPr>
                <a:t>and Efficiency</a:t>
              </a:r>
            </a:p>
          </p:txBody>
        </p:sp>
      </p:grpSp>
      <p:sp>
        <p:nvSpPr>
          <p:cNvPr id="22" name="Rectangle 21">
            <a:extLst>
              <a:ext uri="{FF2B5EF4-FFF2-40B4-BE49-F238E27FC236}">
                <a16:creationId xmlns:a16="http://schemas.microsoft.com/office/drawing/2014/main" id="{D3EAA036-F2A2-BE01-54F1-03232C9DDDE4}"/>
              </a:ext>
            </a:extLst>
          </p:cNvPr>
          <p:cNvSpPr/>
          <p:nvPr/>
        </p:nvSpPr>
        <p:spPr>
          <a:xfrm>
            <a:off x="476681" y="1514720"/>
            <a:ext cx="1508760" cy="201168"/>
          </a:xfrm>
          <a:prstGeom prst="rect">
            <a:avLst/>
          </a:prstGeom>
          <a:solidFill>
            <a:srgbClr val="CADAF0"/>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2"/>
                </a:solidFill>
                <a:latin typeface="Verdana" panose="020B0604030504040204" pitchFamily="34" charset="0"/>
                <a:ea typeface="Verdana" panose="020B0604030504040204" pitchFamily="34" charset="0"/>
              </a:rPr>
              <a:t>Mechanical</a:t>
            </a:r>
          </a:p>
        </p:txBody>
      </p:sp>
      <p:sp>
        <p:nvSpPr>
          <p:cNvPr id="33" name="Rectangle 32">
            <a:extLst>
              <a:ext uri="{FF2B5EF4-FFF2-40B4-BE49-F238E27FC236}">
                <a16:creationId xmlns:a16="http://schemas.microsoft.com/office/drawing/2014/main" id="{60915CEB-3D4D-17D7-4927-6F20E7AA32B2}"/>
              </a:ext>
            </a:extLst>
          </p:cNvPr>
          <p:cNvSpPr/>
          <p:nvPr/>
        </p:nvSpPr>
        <p:spPr>
          <a:xfrm>
            <a:off x="2076881" y="1513863"/>
            <a:ext cx="1508760" cy="201168"/>
          </a:xfrm>
          <a:prstGeom prst="rect">
            <a:avLst/>
          </a:prstGeom>
          <a:solidFill>
            <a:schemeClr val="tx2">
              <a:lumMod val="20000"/>
              <a:lumOff val="8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2"/>
                </a:solidFill>
                <a:latin typeface="Verdana" panose="020B0604030504040204" pitchFamily="34" charset="0"/>
                <a:ea typeface="Verdana" panose="020B0604030504040204" pitchFamily="34" charset="0"/>
              </a:rPr>
              <a:t>Electrical</a:t>
            </a:r>
          </a:p>
        </p:txBody>
      </p:sp>
      <p:sp>
        <p:nvSpPr>
          <p:cNvPr id="34" name="Rectangle 33">
            <a:extLst>
              <a:ext uri="{FF2B5EF4-FFF2-40B4-BE49-F238E27FC236}">
                <a16:creationId xmlns:a16="http://schemas.microsoft.com/office/drawing/2014/main" id="{78C25EFC-EDB9-5EB1-28EB-740C0C9B8BBE}"/>
              </a:ext>
            </a:extLst>
          </p:cNvPr>
          <p:cNvSpPr/>
          <p:nvPr/>
        </p:nvSpPr>
        <p:spPr>
          <a:xfrm>
            <a:off x="476682" y="3226234"/>
            <a:ext cx="1508760" cy="201168"/>
          </a:xfrm>
          <a:prstGeom prst="rect">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accent1"/>
                </a:solidFill>
                <a:latin typeface="Verdana" panose="020B0604030504040204" pitchFamily="34" charset="0"/>
                <a:ea typeface="Verdana" panose="020B0604030504040204" pitchFamily="34" charset="0"/>
              </a:rPr>
              <a:t>U.S.</a:t>
            </a:r>
          </a:p>
        </p:txBody>
      </p:sp>
      <p:sp>
        <p:nvSpPr>
          <p:cNvPr id="35" name="Rectangle 34">
            <a:extLst>
              <a:ext uri="{FF2B5EF4-FFF2-40B4-BE49-F238E27FC236}">
                <a16:creationId xmlns:a16="http://schemas.microsoft.com/office/drawing/2014/main" id="{70D42413-C224-0A00-AF83-8726DD47E628}"/>
              </a:ext>
            </a:extLst>
          </p:cNvPr>
          <p:cNvSpPr/>
          <p:nvPr/>
        </p:nvSpPr>
        <p:spPr>
          <a:xfrm>
            <a:off x="2076881" y="3225377"/>
            <a:ext cx="1508760" cy="201168"/>
          </a:xfrm>
          <a:prstGeom prst="rect">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accent1"/>
                </a:solidFill>
                <a:latin typeface="Verdana" panose="020B0604030504040204" pitchFamily="34" charset="0"/>
                <a:ea typeface="Verdana" panose="020B0604030504040204" pitchFamily="34" charset="0"/>
              </a:rPr>
              <a:t>U.K.</a:t>
            </a:r>
          </a:p>
        </p:txBody>
      </p:sp>
      <p:grpSp>
        <p:nvGrpSpPr>
          <p:cNvPr id="4" name="Group 3">
            <a:extLst>
              <a:ext uri="{FF2B5EF4-FFF2-40B4-BE49-F238E27FC236}">
                <a16:creationId xmlns:a16="http://schemas.microsoft.com/office/drawing/2014/main" id="{A69B2570-7120-0636-B4C8-2CB1CC3FE59F}"/>
              </a:ext>
            </a:extLst>
          </p:cNvPr>
          <p:cNvGrpSpPr/>
          <p:nvPr/>
        </p:nvGrpSpPr>
        <p:grpSpPr>
          <a:xfrm>
            <a:off x="3901044" y="1566161"/>
            <a:ext cx="4697266" cy="1188599"/>
            <a:chOff x="3901044" y="1566161"/>
            <a:chExt cx="4697266" cy="1188599"/>
          </a:xfrm>
        </p:grpSpPr>
        <p:sp>
          <p:nvSpPr>
            <p:cNvPr id="80" name="Rectangle 79">
              <a:extLst>
                <a:ext uri="{FF2B5EF4-FFF2-40B4-BE49-F238E27FC236}">
                  <a16:creationId xmlns:a16="http://schemas.microsoft.com/office/drawing/2014/main" id="{73331902-B1AD-C388-79F3-FEF3A3E91B60}"/>
                </a:ext>
              </a:extLst>
            </p:cNvPr>
            <p:cNvSpPr/>
            <p:nvPr/>
          </p:nvSpPr>
          <p:spPr>
            <a:xfrm>
              <a:off x="3901044" y="1664630"/>
              <a:ext cx="4697266" cy="1090130"/>
            </a:xfrm>
            <a:prstGeom prst="rect">
              <a:avLst/>
            </a:prstGeom>
            <a:solidFill>
              <a:schemeClr val="bg1"/>
            </a:solidFill>
            <a:ln w="12700">
              <a:solidFill>
                <a:schemeClr val="tx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ectangle 77">
              <a:extLst>
                <a:ext uri="{FF2B5EF4-FFF2-40B4-BE49-F238E27FC236}">
                  <a16:creationId xmlns:a16="http://schemas.microsoft.com/office/drawing/2014/main" id="{61A65EBE-D348-5738-29A6-2C04E9ADA3EC}"/>
                </a:ext>
              </a:extLst>
            </p:cNvPr>
            <p:cNvSpPr/>
            <p:nvPr/>
          </p:nvSpPr>
          <p:spPr>
            <a:xfrm>
              <a:off x="5052002" y="1566161"/>
              <a:ext cx="2395351" cy="198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2"/>
                  </a:solidFill>
                  <a:latin typeface="Verdana" panose="020B0604030504040204" pitchFamily="34" charset="0"/>
                  <a:ea typeface="Verdana" panose="020B0604030504040204" pitchFamily="34" charset="0"/>
                </a:rPr>
                <a:t>Selected Areas of Expertise </a:t>
              </a:r>
            </a:p>
          </p:txBody>
        </p:sp>
        <p:sp>
          <p:nvSpPr>
            <p:cNvPr id="89" name="TextBox 88">
              <a:extLst>
                <a:ext uri="{FF2B5EF4-FFF2-40B4-BE49-F238E27FC236}">
                  <a16:creationId xmlns:a16="http://schemas.microsoft.com/office/drawing/2014/main" id="{9191A6F3-F244-A583-F79F-8208E3B6F2C1}"/>
                </a:ext>
              </a:extLst>
            </p:cNvPr>
            <p:cNvSpPr txBox="1"/>
            <p:nvPr/>
          </p:nvSpPr>
          <p:spPr>
            <a:xfrm>
              <a:off x="6594854" y="2391764"/>
              <a:ext cx="1065997" cy="307777"/>
            </a:xfrm>
            <a:prstGeom prst="rect">
              <a:avLst/>
            </a:prstGeom>
            <a:noFill/>
          </p:spPr>
          <p:txBody>
            <a:bodyPr wrap="none" lIns="0" tIns="0" rIns="0" bIns="0" rtlCol="0" anchor="ctr">
              <a:spAutoFit/>
            </a:bodyPr>
            <a:lstStyle/>
            <a:p>
              <a:pPr algn="ctr"/>
              <a:r>
                <a:rPr lang="en-US" sz="1000" dirty="0">
                  <a:solidFill>
                    <a:schemeClr val="tx2"/>
                  </a:solidFill>
                  <a:latin typeface="Verdana" panose="020B0604030504040204" pitchFamily="34" charset="0"/>
                  <a:ea typeface="Verdana" panose="020B0604030504040204" pitchFamily="34" charset="0"/>
                </a:rPr>
                <a:t>Lighting and </a:t>
              </a:r>
              <a:br>
                <a:rPr lang="en-US" sz="1000" dirty="0">
                  <a:solidFill>
                    <a:schemeClr val="tx2"/>
                  </a:solidFill>
                  <a:latin typeface="Verdana" panose="020B0604030504040204" pitchFamily="34" charset="0"/>
                  <a:ea typeface="Verdana" panose="020B0604030504040204" pitchFamily="34" charset="0"/>
                </a:rPr>
              </a:br>
              <a:r>
                <a:rPr lang="en-US" sz="1000" dirty="0">
                  <a:solidFill>
                    <a:schemeClr val="tx2"/>
                  </a:solidFill>
                  <a:latin typeface="Verdana" panose="020B0604030504040204" pitchFamily="34" charset="0"/>
                  <a:ea typeface="Verdana" panose="020B0604030504040204" pitchFamily="34" charset="0"/>
                </a:rPr>
                <a:t>Control Systems</a:t>
              </a:r>
            </a:p>
          </p:txBody>
        </p:sp>
        <p:pic>
          <p:nvPicPr>
            <p:cNvPr id="90" name="Graphic 89">
              <a:extLst>
                <a:ext uri="{FF2B5EF4-FFF2-40B4-BE49-F238E27FC236}">
                  <a16:creationId xmlns:a16="http://schemas.microsoft.com/office/drawing/2014/main" id="{B9E95B91-C3F3-3850-0F79-E7DA29FEAEA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009492" y="1766363"/>
              <a:ext cx="575423" cy="575423"/>
            </a:xfrm>
            <a:prstGeom prst="rect">
              <a:avLst/>
            </a:prstGeom>
          </p:spPr>
        </p:pic>
        <p:sp>
          <p:nvSpPr>
            <p:cNvPr id="92" name="TextBox 91">
              <a:extLst>
                <a:ext uri="{FF2B5EF4-FFF2-40B4-BE49-F238E27FC236}">
                  <a16:creationId xmlns:a16="http://schemas.microsoft.com/office/drawing/2014/main" id="{1EB68256-9CC1-AE13-1FAC-8B7F6BA08ED3}"/>
                </a:ext>
              </a:extLst>
            </p:cNvPr>
            <p:cNvSpPr txBox="1"/>
            <p:nvPr/>
          </p:nvSpPr>
          <p:spPr>
            <a:xfrm>
              <a:off x="4111555" y="2390092"/>
              <a:ext cx="362279" cy="153888"/>
            </a:xfrm>
            <a:prstGeom prst="rect">
              <a:avLst/>
            </a:prstGeom>
            <a:noFill/>
          </p:spPr>
          <p:txBody>
            <a:bodyPr wrap="none" lIns="0" tIns="0" rIns="0" bIns="0" rtlCol="0" anchor="ctr">
              <a:spAutoFit/>
            </a:bodyPr>
            <a:lstStyle/>
            <a:p>
              <a:pPr algn="ctr"/>
              <a:r>
                <a:rPr lang="en-US" sz="1000" dirty="0">
                  <a:solidFill>
                    <a:schemeClr val="tx2"/>
                  </a:solidFill>
                  <a:latin typeface="Verdana" panose="020B0604030504040204" pitchFamily="34" charset="0"/>
                  <a:ea typeface="Verdana" panose="020B0604030504040204" pitchFamily="34" charset="0"/>
                </a:rPr>
                <a:t>HVAC</a:t>
              </a:r>
            </a:p>
          </p:txBody>
        </p:sp>
        <p:sp>
          <p:nvSpPr>
            <p:cNvPr id="93" name="TextBox 92">
              <a:extLst>
                <a:ext uri="{FF2B5EF4-FFF2-40B4-BE49-F238E27FC236}">
                  <a16:creationId xmlns:a16="http://schemas.microsoft.com/office/drawing/2014/main" id="{AB0A2557-11E5-F74E-F98A-8C79F577D63D}"/>
                </a:ext>
              </a:extLst>
            </p:cNvPr>
            <p:cNvSpPr txBox="1"/>
            <p:nvPr/>
          </p:nvSpPr>
          <p:spPr>
            <a:xfrm>
              <a:off x="4730842" y="2390092"/>
              <a:ext cx="740587" cy="307777"/>
            </a:xfrm>
            <a:prstGeom prst="rect">
              <a:avLst/>
            </a:prstGeom>
            <a:noFill/>
          </p:spPr>
          <p:txBody>
            <a:bodyPr wrap="none" lIns="0" tIns="0" rIns="0" bIns="0" rtlCol="0" anchor="ctr">
              <a:spAutoFit/>
            </a:bodyPr>
            <a:lstStyle/>
            <a:p>
              <a:pPr algn="ctr"/>
              <a:r>
                <a:rPr lang="en-US" sz="1000" dirty="0">
                  <a:solidFill>
                    <a:schemeClr val="tx2"/>
                  </a:solidFill>
                  <a:latin typeface="Verdana" panose="020B0604030504040204" pitchFamily="34" charset="0"/>
                  <a:ea typeface="Verdana" panose="020B0604030504040204" pitchFamily="34" charset="0"/>
                </a:rPr>
                <a:t>High / Low </a:t>
              </a:r>
              <a:br>
                <a:rPr lang="en-US" sz="1000" dirty="0">
                  <a:solidFill>
                    <a:schemeClr val="tx2"/>
                  </a:solidFill>
                  <a:latin typeface="Verdana" panose="020B0604030504040204" pitchFamily="34" charset="0"/>
                  <a:ea typeface="Verdana" panose="020B0604030504040204" pitchFamily="34" charset="0"/>
                </a:rPr>
              </a:br>
              <a:r>
                <a:rPr lang="en-US" sz="1000" dirty="0">
                  <a:solidFill>
                    <a:schemeClr val="tx2"/>
                  </a:solidFill>
                  <a:latin typeface="Verdana" panose="020B0604030504040204" pitchFamily="34" charset="0"/>
                  <a:ea typeface="Verdana" panose="020B0604030504040204" pitchFamily="34" charset="0"/>
                </a:rPr>
                <a:t>Voltage</a:t>
              </a:r>
            </a:p>
          </p:txBody>
        </p:sp>
        <p:sp>
          <p:nvSpPr>
            <p:cNvPr id="94" name="TextBox 93">
              <a:extLst>
                <a:ext uri="{FF2B5EF4-FFF2-40B4-BE49-F238E27FC236}">
                  <a16:creationId xmlns:a16="http://schemas.microsoft.com/office/drawing/2014/main" id="{7DE6A145-92BF-4919-3205-70AD1B206BED}"/>
                </a:ext>
              </a:extLst>
            </p:cNvPr>
            <p:cNvSpPr txBox="1"/>
            <p:nvPr/>
          </p:nvSpPr>
          <p:spPr>
            <a:xfrm>
              <a:off x="5728438" y="2390092"/>
              <a:ext cx="652422" cy="307777"/>
            </a:xfrm>
            <a:prstGeom prst="rect">
              <a:avLst/>
            </a:prstGeom>
            <a:noFill/>
          </p:spPr>
          <p:txBody>
            <a:bodyPr wrap="none" lIns="0" tIns="0" rIns="0" bIns="0" rtlCol="0" anchor="ctr">
              <a:spAutoFit/>
            </a:bodyPr>
            <a:lstStyle/>
            <a:p>
              <a:pPr algn="ctr"/>
              <a:r>
                <a:rPr lang="en-US" sz="1000" dirty="0">
                  <a:solidFill>
                    <a:schemeClr val="tx2"/>
                  </a:solidFill>
                  <a:latin typeface="Verdana" panose="020B0604030504040204" pitchFamily="34" charset="0"/>
                  <a:ea typeface="Verdana" panose="020B0604030504040204" pitchFamily="34" charset="0"/>
                </a:rPr>
                <a:t>Fire</a:t>
              </a:r>
            </a:p>
            <a:p>
              <a:pPr algn="ctr"/>
              <a:r>
                <a:rPr lang="en-US" sz="1000" dirty="0">
                  <a:solidFill>
                    <a:schemeClr val="tx2"/>
                  </a:solidFill>
                  <a:latin typeface="Verdana" panose="020B0604030504040204" pitchFamily="34" charset="0"/>
                  <a:ea typeface="Verdana" panose="020B0604030504040204" pitchFamily="34" charset="0"/>
                </a:rPr>
                <a:t>Protection</a:t>
              </a:r>
            </a:p>
          </p:txBody>
        </p:sp>
        <p:pic>
          <p:nvPicPr>
            <p:cNvPr id="101" name="Graphic 100">
              <a:extLst>
                <a:ext uri="{FF2B5EF4-FFF2-40B4-BE49-F238E27FC236}">
                  <a16:creationId xmlns:a16="http://schemas.microsoft.com/office/drawing/2014/main" id="{5B926460-AF14-9EBF-DBE5-F5C2A970E9F6}"/>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822563" y="1866230"/>
              <a:ext cx="475556" cy="475556"/>
            </a:xfrm>
            <a:prstGeom prst="rect">
              <a:avLst/>
            </a:prstGeom>
          </p:spPr>
        </p:pic>
        <p:pic>
          <p:nvPicPr>
            <p:cNvPr id="2" name="Graphic 1">
              <a:extLst>
                <a:ext uri="{FF2B5EF4-FFF2-40B4-BE49-F238E27FC236}">
                  <a16:creationId xmlns:a16="http://schemas.microsoft.com/office/drawing/2014/main" id="{A8459E97-FAD2-CEDB-3B86-AD92B380A82B}"/>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5790266" y="1818674"/>
              <a:ext cx="523112" cy="523112"/>
            </a:xfrm>
            <a:prstGeom prst="rect">
              <a:avLst/>
            </a:prstGeom>
          </p:spPr>
        </p:pic>
        <p:pic>
          <p:nvPicPr>
            <p:cNvPr id="9" name="Graphic 8">
              <a:extLst>
                <a:ext uri="{FF2B5EF4-FFF2-40B4-BE49-F238E27FC236}">
                  <a16:creationId xmlns:a16="http://schemas.microsoft.com/office/drawing/2014/main" id="{23BCDDA0-AA11-AB81-E1B1-185EE91215B6}"/>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826997" y="1818674"/>
              <a:ext cx="523112" cy="523112"/>
            </a:xfrm>
            <a:prstGeom prst="rect">
              <a:avLst/>
            </a:prstGeom>
          </p:spPr>
        </p:pic>
        <p:sp>
          <p:nvSpPr>
            <p:cNvPr id="10" name="TextBox 9">
              <a:extLst>
                <a:ext uri="{FF2B5EF4-FFF2-40B4-BE49-F238E27FC236}">
                  <a16:creationId xmlns:a16="http://schemas.microsoft.com/office/drawing/2014/main" id="{DE3278BE-C973-7CD2-2A06-7CFE20696811}"/>
                </a:ext>
              </a:extLst>
            </p:cNvPr>
            <p:cNvSpPr txBox="1"/>
            <p:nvPr/>
          </p:nvSpPr>
          <p:spPr>
            <a:xfrm>
              <a:off x="7790394" y="2390092"/>
              <a:ext cx="596317" cy="153888"/>
            </a:xfrm>
            <a:prstGeom prst="rect">
              <a:avLst/>
            </a:prstGeom>
            <a:noFill/>
          </p:spPr>
          <p:txBody>
            <a:bodyPr wrap="none" lIns="0" tIns="0" rIns="0" bIns="0" rtlCol="0" anchor="ctr">
              <a:spAutoFit/>
            </a:bodyPr>
            <a:lstStyle/>
            <a:p>
              <a:pPr algn="ctr"/>
              <a:r>
                <a:rPr lang="en-US" sz="1000" dirty="0">
                  <a:solidFill>
                    <a:schemeClr val="tx2"/>
                  </a:solidFill>
                  <a:latin typeface="Verdana" panose="020B0604030504040204" pitchFamily="34" charset="0"/>
                  <a:ea typeface="Verdana" panose="020B0604030504040204" pitchFamily="34" charset="0"/>
                </a:rPr>
                <a:t>Plumbing</a:t>
              </a:r>
            </a:p>
          </p:txBody>
        </p:sp>
        <p:sp>
          <p:nvSpPr>
            <p:cNvPr id="15" name="Freeform: Shape 14">
              <a:extLst>
                <a:ext uri="{FF2B5EF4-FFF2-40B4-BE49-F238E27FC236}">
                  <a16:creationId xmlns:a16="http://schemas.microsoft.com/office/drawing/2014/main" id="{3ED14966-A6E6-77D3-4D87-C6723564C768}"/>
                </a:ext>
              </a:extLst>
            </p:cNvPr>
            <p:cNvSpPr/>
            <p:nvPr/>
          </p:nvSpPr>
          <p:spPr>
            <a:xfrm>
              <a:off x="6994337" y="1891187"/>
              <a:ext cx="267035" cy="361974"/>
            </a:xfrm>
            <a:custGeom>
              <a:avLst/>
              <a:gdLst>
                <a:gd name="connsiteX0" fmla="*/ 1479819 w 2959517"/>
                <a:gd name="connsiteY0" fmla="*/ 11 h 4011718"/>
                <a:gd name="connsiteX1" fmla="*/ 1311649 w 2959517"/>
                <a:gd name="connsiteY1" fmla="*/ 9344 h 4011718"/>
                <a:gd name="connsiteX2" fmla="*/ 2285 w 2959517"/>
                <a:gd name="connsiteY2" fmla="*/ 1395689 h 4011718"/>
                <a:gd name="connsiteX3" fmla="*/ 449353 w 2959517"/>
                <a:gd name="connsiteY3" fmla="*/ 2541718 h 4011718"/>
                <a:gd name="connsiteX4" fmla="*/ 850809 w 2959517"/>
                <a:gd name="connsiteY4" fmla="*/ 3477206 h 4011718"/>
                <a:gd name="connsiteX5" fmla="*/ 850809 w 2959517"/>
                <a:gd name="connsiteY5" fmla="*/ 3671831 h 4011718"/>
                <a:gd name="connsiteX6" fmla="*/ 1190697 w 2959517"/>
                <a:gd name="connsiteY6" fmla="*/ 4011719 h 4011718"/>
                <a:gd name="connsiteX7" fmla="*/ 1768769 w 2959517"/>
                <a:gd name="connsiteY7" fmla="*/ 4011719 h 4011718"/>
                <a:gd name="connsiteX8" fmla="*/ 2108657 w 2959517"/>
                <a:gd name="connsiteY8" fmla="*/ 3671831 h 4011718"/>
                <a:gd name="connsiteX9" fmla="*/ 2108657 w 2959517"/>
                <a:gd name="connsiteY9" fmla="*/ 3477406 h 4011718"/>
                <a:gd name="connsiteX10" fmla="*/ 2500512 w 2959517"/>
                <a:gd name="connsiteY10" fmla="*/ 2551004 h 4011718"/>
                <a:gd name="connsiteX11" fmla="*/ 2959518 w 2959517"/>
                <a:gd name="connsiteY11" fmla="*/ 1479785 h 4011718"/>
                <a:gd name="connsiteX12" fmla="*/ 1479790 w 2959517"/>
                <a:gd name="connsiteY12" fmla="*/ 0 h 4011718"/>
                <a:gd name="connsiteX13" fmla="*/ 2358672 w 2959517"/>
                <a:gd name="connsiteY13" fmla="*/ 2402083 h 4011718"/>
                <a:gd name="connsiteX14" fmla="*/ 1902969 w 2959517"/>
                <a:gd name="connsiteY14" fmla="*/ 3477418 h 4011718"/>
                <a:gd name="connsiteX15" fmla="*/ 1902969 w 2959517"/>
                <a:gd name="connsiteY15" fmla="*/ 3671842 h 4011718"/>
                <a:gd name="connsiteX16" fmla="*/ 1768820 w 2959517"/>
                <a:gd name="connsiteY16" fmla="*/ 3805990 h 4011718"/>
                <a:gd name="connsiteX17" fmla="*/ 1190748 w 2959517"/>
                <a:gd name="connsiteY17" fmla="*/ 3805990 h 4011718"/>
                <a:gd name="connsiteX18" fmla="*/ 1056600 w 2959517"/>
                <a:gd name="connsiteY18" fmla="*/ 3671842 h 4011718"/>
                <a:gd name="connsiteX19" fmla="*/ 1056600 w 2959517"/>
                <a:gd name="connsiteY19" fmla="*/ 3477217 h 4011718"/>
                <a:gd name="connsiteX20" fmla="*/ 592594 w 2959517"/>
                <a:gd name="connsiteY20" fmla="*/ 2394054 h 4011718"/>
                <a:gd name="connsiteX21" fmla="*/ 207660 w 2959517"/>
                <a:gd name="connsiteY21" fmla="*/ 1407073 h 4011718"/>
                <a:gd name="connsiteX22" fmla="*/ 1334143 w 2959517"/>
                <a:gd name="connsiteY22" fmla="*/ 213781 h 4011718"/>
                <a:gd name="connsiteX23" fmla="*/ 1479744 w 2959517"/>
                <a:gd name="connsiteY23" fmla="*/ 205700 h 4011718"/>
                <a:gd name="connsiteX24" fmla="*/ 2753847 w 2959517"/>
                <a:gd name="connsiteY24" fmla="*/ 1479802 h 4011718"/>
                <a:gd name="connsiteX25" fmla="*/ 2358666 w 2959517"/>
                <a:gd name="connsiteY25" fmla="*/ 2402089 h 401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959517" h="4011718">
                  <a:moveTo>
                    <a:pt x="1479819" y="11"/>
                  </a:moveTo>
                  <a:cubicBezTo>
                    <a:pt x="1424143" y="11"/>
                    <a:pt x="1367547" y="3160"/>
                    <a:pt x="1311649" y="9344"/>
                  </a:cubicBezTo>
                  <a:cubicBezTo>
                    <a:pt x="604704" y="87457"/>
                    <a:pt x="41833" y="683485"/>
                    <a:pt x="2285" y="1395689"/>
                  </a:cubicBezTo>
                  <a:cubicBezTo>
                    <a:pt x="-21512" y="1825342"/>
                    <a:pt x="141434" y="2243052"/>
                    <a:pt x="449353" y="2541718"/>
                  </a:cubicBezTo>
                  <a:cubicBezTo>
                    <a:pt x="704539" y="2789291"/>
                    <a:pt x="850809" y="3130249"/>
                    <a:pt x="850809" y="3477206"/>
                  </a:cubicBezTo>
                  <a:lnTo>
                    <a:pt x="850809" y="3671831"/>
                  </a:lnTo>
                  <a:cubicBezTo>
                    <a:pt x="850809" y="3859265"/>
                    <a:pt x="1003262" y="4011719"/>
                    <a:pt x="1190697" y="4011719"/>
                  </a:cubicBezTo>
                  <a:lnTo>
                    <a:pt x="1768769" y="4011719"/>
                  </a:lnTo>
                  <a:cubicBezTo>
                    <a:pt x="1956204" y="4011719"/>
                    <a:pt x="2108657" y="3859265"/>
                    <a:pt x="2108657" y="3671831"/>
                  </a:cubicBezTo>
                  <a:lnTo>
                    <a:pt x="2108657" y="3477406"/>
                  </a:lnTo>
                  <a:cubicBezTo>
                    <a:pt x="2108657" y="3126002"/>
                    <a:pt x="2251509" y="2788349"/>
                    <a:pt x="2500512" y="2551004"/>
                  </a:cubicBezTo>
                  <a:cubicBezTo>
                    <a:pt x="2796509" y="2268941"/>
                    <a:pt x="2959518" y="1888522"/>
                    <a:pt x="2959518" y="1479785"/>
                  </a:cubicBezTo>
                  <a:cubicBezTo>
                    <a:pt x="2959632" y="663854"/>
                    <a:pt x="2295778" y="0"/>
                    <a:pt x="1479790" y="0"/>
                  </a:cubicBezTo>
                  <a:close/>
                  <a:moveTo>
                    <a:pt x="2358672" y="2402083"/>
                  </a:moveTo>
                  <a:cubicBezTo>
                    <a:pt x="2069058" y="2677986"/>
                    <a:pt x="1902969" y="3069995"/>
                    <a:pt x="1902969" y="3477418"/>
                  </a:cubicBezTo>
                  <a:lnTo>
                    <a:pt x="1902969" y="3671842"/>
                  </a:lnTo>
                  <a:cubicBezTo>
                    <a:pt x="1902969" y="3745845"/>
                    <a:pt x="1842830" y="3805990"/>
                    <a:pt x="1768820" y="3805990"/>
                  </a:cubicBezTo>
                  <a:lnTo>
                    <a:pt x="1190748" y="3805990"/>
                  </a:lnTo>
                  <a:cubicBezTo>
                    <a:pt x="1116745" y="3805990"/>
                    <a:pt x="1056600" y="3745851"/>
                    <a:pt x="1056600" y="3671842"/>
                  </a:cubicBezTo>
                  <a:lnTo>
                    <a:pt x="1056600" y="3477217"/>
                  </a:lnTo>
                  <a:cubicBezTo>
                    <a:pt x="1056600" y="3075002"/>
                    <a:pt x="887470" y="2680204"/>
                    <a:pt x="592594" y="2394054"/>
                  </a:cubicBezTo>
                  <a:cubicBezTo>
                    <a:pt x="327469" y="2136879"/>
                    <a:pt x="187143" y="1777177"/>
                    <a:pt x="207660" y="1407073"/>
                  </a:cubicBezTo>
                  <a:cubicBezTo>
                    <a:pt x="241681" y="794025"/>
                    <a:pt x="725982" y="280989"/>
                    <a:pt x="1334143" y="213781"/>
                  </a:cubicBezTo>
                  <a:cubicBezTo>
                    <a:pt x="1382630" y="208420"/>
                    <a:pt x="1431590" y="205700"/>
                    <a:pt x="1479744" y="205700"/>
                  </a:cubicBezTo>
                  <a:cubicBezTo>
                    <a:pt x="2182289" y="205700"/>
                    <a:pt x="2753847" y="777257"/>
                    <a:pt x="2753847" y="1479802"/>
                  </a:cubicBezTo>
                  <a:cubicBezTo>
                    <a:pt x="2753892" y="1831743"/>
                    <a:pt x="2613560" y="2159258"/>
                    <a:pt x="2358666" y="2402089"/>
                  </a:cubicBezTo>
                  <a:close/>
                </a:path>
              </a:pathLst>
            </a:custGeom>
            <a:solidFill>
              <a:schemeClr val="tx2"/>
            </a:solidFill>
            <a:ln w="5715"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47D23FD4-208B-2C86-AD8A-21F006316BD8}"/>
                </a:ext>
              </a:extLst>
            </p:cNvPr>
            <p:cNvSpPr/>
            <p:nvPr/>
          </p:nvSpPr>
          <p:spPr>
            <a:xfrm>
              <a:off x="7073654" y="2265949"/>
              <a:ext cx="108412" cy="18564"/>
            </a:xfrm>
            <a:custGeom>
              <a:avLst/>
              <a:gdLst>
                <a:gd name="connsiteX0" fmla="*/ 1098652 w 1201521"/>
                <a:gd name="connsiteY0" fmla="*/ 0 h 205739"/>
                <a:gd name="connsiteX1" fmla="*/ 102870 w 1201521"/>
                <a:gd name="connsiteY1" fmla="*/ 0 h 205739"/>
                <a:gd name="connsiteX2" fmla="*/ 0 w 1201521"/>
                <a:gd name="connsiteY2" fmla="*/ 102870 h 205739"/>
                <a:gd name="connsiteX3" fmla="*/ 102870 w 1201521"/>
                <a:gd name="connsiteY3" fmla="*/ 205740 h 205739"/>
                <a:gd name="connsiteX4" fmla="*/ 1098652 w 1201521"/>
                <a:gd name="connsiteY4" fmla="*/ 205740 h 205739"/>
                <a:gd name="connsiteX5" fmla="*/ 1201522 w 1201521"/>
                <a:gd name="connsiteY5" fmla="*/ 102870 h 205739"/>
                <a:gd name="connsiteX6" fmla="*/ 1098675 w 1201521"/>
                <a:gd name="connsiteY6" fmla="*/ 0 h 205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521" h="205739">
                  <a:moveTo>
                    <a:pt x="1098652" y="0"/>
                  </a:moveTo>
                  <a:lnTo>
                    <a:pt x="102870" y="0"/>
                  </a:lnTo>
                  <a:cubicBezTo>
                    <a:pt x="46011" y="0"/>
                    <a:pt x="0" y="46012"/>
                    <a:pt x="0" y="102870"/>
                  </a:cubicBezTo>
                  <a:cubicBezTo>
                    <a:pt x="0" y="159734"/>
                    <a:pt x="46011" y="205740"/>
                    <a:pt x="102870" y="205740"/>
                  </a:cubicBezTo>
                  <a:lnTo>
                    <a:pt x="1098652" y="205740"/>
                  </a:lnTo>
                  <a:cubicBezTo>
                    <a:pt x="1155510" y="205740"/>
                    <a:pt x="1201522" y="159734"/>
                    <a:pt x="1201522" y="102870"/>
                  </a:cubicBezTo>
                  <a:cubicBezTo>
                    <a:pt x="1201545" y="46012"/>
                    <a:pt x="1155442" y="0"/>
                    <a:pt x="1098675" y="0"/>
                  </a:cubicBezTo>
                  <a:close/>
                </a:path>
              </a:pathLst>
            </a:custGeom>
            <a:solidFill>
              <a:schemeClr val="tx2"/>
            </a:solidFill>
            <a:ln w="5715" cap="flat">
              <a:noFill/>
              <a:prstDash val="solid"/>
              <a:miter/>
            </a:ln>
          </p:spPr>
          <p:txBody>
            <a:bodyPr rtlCol="0" anchor="ctr"/>
            <a:lstStyle/>
            <a:p>
              <a:endParaRPr lang="en-US" dirty="0"/>
            </a:p>
          </p:txBody>
        </p:sp>
        <p:sp>
          <p:nvSpPr>
            <p:cNvPr id="17" name="Freeform: Shape 16">
              <a:extLst>
                <a:ext uri="{FF2B5EF4-FFF2-40B4-BE49-F238E27FC236}">
                  <a16:creationId xmlns:a16="http://schemas.microsoft.com/office/drawing/2014/main" id="{BE8C6842-4970-023E-89E3-C2535F493973}"/>
                </a:ext>
              </a:extLst>
            </p:cNvPr>
            <p:cNvSpPr/>
            <p:nvPr/>
          </p:nvSpPr>
          <p:spPr>
            <a:xfrm>
              <a:off x="7073654" y="2295398"/>
              <a:ext cx="108414" cy="18564"/>
            </a:xfrm>
            <a:custGeom>
              <a:avLst/>
              <a:gdLst>
                <a:gd name="connsiteX0" fmla="*/ 1201522 w 1201544"/>
                <a:gd name="connsiteY0" fmla="*/ 102870 h 205740"/>
                <a:gd name="connsiteX1" fmla="*/ 1098652 w 1201544"/>
                <a:gd name="connsiteY1" fmla="*/ 0 h 205740"/>
                <a:gd name="connsiteX2" fmla="*/ 102870 w 1201544"/>
                <a:gd name="connsiteY2" fmla="*/ 0 h 205740"/>
                <a:gd name="connsiteX3" fmla="*/ 0 w 1201544"/>
                <a:gd name="connsiteY3" fmla="*/ 102870 h 205740"/>
                <a:gd name="connsiteX4" fmla="*/ 102870 w 1201544"/>
                <a:gd name="connsiteY4" fmla="*/ 205740 h 205740"/>
                <a:gd name="connsiteX5" fmla="*/ 1098652 w 1201544"/>
                <a:gd name="connsiteY5" fmla="*/ 205740 h 205740"/>
                <a:gd name="connsiteX6" fmla="*/ 1201545 w 1201544"/>
                <a:gd name="connsiteY6" fmla="*/ 102870 h 205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1544" h="205740">
                  <a:moveTo>
                    <a:pt x="1201522" y="102870"/>
                  </a:moveTo>
                  <a:cubicBezTo>
                    <a:pt x="1201522" y="46005"/>
                    <a:pt x="1155510" y="0"/>
                    <a:pt x="1098652" y="0"/>
                  </a:cubicBezTo>
                  <a:lnTo>
                    <a:pt x="102870" y="0"/>
                  </a:lnTo>
                  <a:cubicBezTo>
                    <a:pt x="46011" y="0"/>
                    <a:pt x="0" y="46005"/>
                    <a:pt x="0" y="102870"/>
                  </a:cubicBezTo>
                  <a:cubicBezTo>
                    <a:pt x="0" y="159734"/>
                    <a:pt x="46011" y="205740"/>
                    <a:pt x="102870" y="205740"/>
                  </a:cubicBezTo>
                  <a:lnTo>
                    <a:pt x="1098652" y="205740"/>
                  </a:lnTo>
                  <a:cubicBezTo>
                    <a:pt x="1155442" y="205740"/>
                    <a:pt x="1201545" y="159677"/>
                    <a:pt x="1201545" y="102870"/>
                  </a:cubicBezTo>
                  <a:close/>
                </a:path>
              </a:pathLst>
            </a:custGeom>
            <a:solidFill>
              <a:schemeClr val="tx2"/>
            </a:solidFill>
            <a:ln w="5715"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620D1848-D5FA-FFF3-F9B3-49B663FB6C2B}"/>
                </a:ext>
              </a:extLst>
            </p:cNvPr>
            <p:cNvSpPr/>
            <p:nvPr/>
          </p:nvSpPr>
          <p:spPr>
            <a:xfrm>
              <a:off x="7096115" y="2324894"/>
              <a:ext cx="63489" cy="18564"/>
            </a:xfrm>
            <a:custGeom>
              <a:avLst/>
              <a:gdLst>
                <a:gd name="connsiteX0" fmla="*/ 703636 w 703636"/>
                <a:gd name="connsiteY0" fmla="*/ 102870 h 205740"/>
                <a:gd name="connsiteX1" fmla="*/ 600766 w 703636"/>
                <a:gd name="connsiteY1" fmla="*/ 0 h 205740"/>
                <a:gd name="connsiteX2" fmla="*/ 102870 w 703636"/>
                <a:gd name="connsiteY2" fmla="*/ 0 h 205740"/>
                <a:gd name="connsiteX3" fmla="*/ 0 w 703636"/>
                <a:gd name="connsiteY3" fmla="*/ 102870 h 205740"/>
                <a:gd name="connsiteX4" fmla="*/ 102870 w 703636"/>
                <a:gd name="connsiteY4" fmla="*/ 205740 h 205740"/>
                <a:gd name="connsiteX5" fmla="*/ 600766 w 703636"/>
                <a:gd name="connsiteY5" fmla="*/ 205740 h 205740"/>
                <a:gd name="connsiteX6" fmla="*/ 703636 w 703636"/>
                <a:gd name="connsiteY6" fmla="*/ 102870 h 205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3636" h="205740">
                  <a:moveTo>
                    <a:pt x="703636" y="102870"/>
                  </a:moveTo>
                  <a:cubicBezTo>
                    <a:pt x="703636" y="46006"/>
                    <a:pt x="657625" y="0"/>
                    <a:pt x="600766" y="0"/>
                  </a:cubicBezTo>
                  <a:lnTo>
                    <a:pt x="102870" y="0"/>
                  </a:lnTo>
                  <a:cubicBezTo>
                    <a:pt x="46011" y="0"/>
                    <a:pt x="0" y="46006"/>
                    <a:pt x="0" y="102870"/>
                  </a:cubicBezTo>
                  <a:cubicBezTo>
                    <a:pt x="0" y="159734"/>
                    <a:pt x="46011" y="205740"/>
                    <a:pt x="102870" y="205740"/>
                  </a:cubicBezTo>
                  <a:lnTo>
                    <a:pt x="600766" y="205740"/>
                  </a:lnTo>
                  <a:cubicBezTo>
                    <a:pt x="657556" y="205740"/>
                    <a:pt x="703636" y="159734"/>
                    <a:pt x="703636" y="102870"/>
                  </a:cubicBezTo>
                  <a:close/>
                </a:path>
              </a:pathLst>
            </a:custGeom>
            <a:solidFill>
              <a:schemeClr val="tx2"/>
            </a:solidFill>
            <a:ln w="5715"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70A35E12-A285-102B-940C-1B66E7712654}"/>
                </a:ext>
              </a:extLst>
            </p:cNvPr>
            <p:cNvSpPr/>
            <p:nvPr/>
          </p:nvSpPr>
          <p:spPr>
            <a:xfrm>
              <a:off x="6899252" y="2005871"/>
              <a:ext cx="72311" cy="18564"/>
            </a:xfrm>
            <a:custGeom>
              <a:avLst/>
              <a:gdLst>
                <a:gd name="connsiteX0" fmla="*/ 102870 w 801414"/>
                <a:gd name="connsiteY0" fmla="*/ 205740 h 205740"/>
                <a:gd name="connsiteX1" fmla="*/ 698544 w 801414"/>
                <a:gd name="connsiteY1" fmla="*/ 205740 h 205740"/>
                <a:gd name="connsiteX2" fmla="*/ 801414 w 801414"/>
                <a:gd name="connsiteY2" fmla="*/ 102870 h 205740"/>
                <a:gd name="connsiteX3" fmla="*/ 698544 w 801414"/>
                <a:gd name="connsiteY3" fmla="*/ 0 h 205740"/>
                <a:gd name="connsiteX4" fmla="*/ 102870 w 801414"/>
                <a:gd name="connsiteY4" fmla="*/ 0 h 205740"/>
                <a:gd name="connsiteX5" fmla="*/ 0 w 801414"/>
                <a:gd name="connsiteY5" fmla="*/ 102870 h 205740"/>
                <a:gd name="connsiteX6" fmla="*/ 102870 w 801414"/>
                <a:gd name="connsiteY6" fmla="*/ 205740 h 205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1414" h="205740">
                  <a:moveTo>
                    <a:pt x="102870" y="205740"/>
                  </a:moveTo>
                  <a:lnTo>
                    <a:pt x="698544" y="205740"/>
                  </a:lnTo>
                  <a:cubicBezTo>
                    <a:pt x="755403" y="205740"/>
                    <a:pt x="801414" y="159729"/>
                    <a:pt x="801414" y="102870"/>
                  </a:cubicBezTo>
                  <a:cubicBezTo>
                    <a:pt x="801414" y="46012"/>
                    <a:pt x="755403" y="0"/>
                    <a:pt x="698544" y="0"/>
                  </a:cubicBezTo>
                  <a:lnTo>
                    <a:pt x="102870" y="0"/>
                  </a:lnTo>
                  <a:cubicBezTo>
                    <a:pt x="46011" y="0"/>
                    <a:pt x="0" y="46012"/>
                    <a:pt x="0" y="102870"/>
                  </a:cubicBezTo>
                  <a:cubicBezTo>
                    <a:pt x="0" y="159729"/>
                    <a:pt x="46011" y="205740"/>
                    <a:pt x="102870" y="205740"/>
                  </a:cubicBezTo>
                  <a:close/>
                </a:path>
              </a:pathLst>
            </a:custGeom>
            <a:solidFill>
              <a:schemeClr val="tx2"/>
            </a:solidFill>
            <a:ln w="5715"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BD77EB90-BA31-60A0-B384-02FFC1826C13}"/>
                </a:ext>
              </a:extLst>
            </p:cNvPr>
            <p:cNvSpPr/>
            <p:nvPr/>
          </p:nvSpPr>
          <p:spPr>
            <a:xfrm>
              <a:off x="7284141" y="2005871"/>
              <a:ext cx="72311" cy="18564"/>
            </a:xfrm>
            <a:custGeom>
              <a:avLst/>
              <a:gdLst>
                <a:gd name="connsiteX0" fmla="*/ 698545 w 801414"/>
                <a:gd name="connsiteY0" fmla="*/ 0 h 205740"/>
                <a:gd name="connsiteX1" fmla="*/ 102870 w 801414"/>
                <a:gd name="connsiteY1" fmla="*/ 0 h 205740"/>
                <a:gd name="connsiteX2" fmla="*/ 0 w 801414"/>
                <a:gd name="connsiteY2" fmla="*/ 102870 h 205740"/>
                <a:gd name="connsiteX3" fmla="*/ 102870 w 801414"/>
                <a:gd name="connsiteY3" fmla="*/ 205740 h 205740"/>
                <a:gd name="connsiteX4" fmla="*/ 698545 w 801414"/>
                <a:gd name="connsiteY4" fmla="*/ 205740 h 205740"/>
                <a:gd name="connsiteX5" fmla="*/ 801415 w 801414"/>
                <a:gd name="connsiteY5" fmla="*/ 102870 h 205740"/>
                <a:gd name="connsiteX6" fmla="*/ 698545 w 801414"/>
                <a:gd name="connsiteY6" fmla="*/ 0 h 205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1414" h="205740">
                  <a:moveTo>
                    <a:pt x="698545" y="0"/>
                  </a:moveTo>
                  <a:lnTo>
                    <a:pt x="102870" y="0"/>
                  </a:lnTo>
                  <a:cubicBezTo>
                    <a:pt x="46011" y="0"/>
                    <a:pt x="0" y="46012"/>
                    <a:pt x="0" y="102870"/>
                  </a:cubicBezTo>
                  <a:cubicBezTo>
                    <a:pt x="0" y="159729"/>
                    <a:pt x="46011" y="205740"/>
                    <a:pt x="102870" y="205740"/>
                  </a:cubicBezTo>
                  <a:lnTo>
                    <a:pt x="698545" y="205740"/>
                  </a:lnTo>
                  <a:cubicBezTo>
                    <a:pt x="755409" y="205740"/>
                    <a:pt x="801415" y="159729"/>
                    <a:pt x="801415" y="102870"/>
                  </a:cubicBezTo>
                  <a:cubicBezTo>
                    <a:pt x="801415" y="46012"/>
                    <a:pt x="755409" y="0"/>
                    <a:pt x="698545" y="0"/>
                  </a:cubicBezTo>
                  <a:close/>
                </a:path>
              </a:pathLst>
            </a:custGeom>
            <a:solidFill>
              <a:schemeClr val="tx2"/>
            </a:solidFill>
            <a:ln w="5715"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587028FC-7AEF-2866-0D1F-FFDFA45AA537}"/>
                </a:ext>
              </a:extLst>
            </p:cNvPr>
            <p:cNvSpPr/>
            <p:nvPr/>
          </p:nvSpPr>
          <p:spPr>
            <a:xfrm>
              <a:off x="7118578" y="1786545"/>
              <a:ext cx="18564" cy="72311"/>
            </a:xfrm>
            <a:custGeom>
              <a:avLst/>
              <a:gdLst>
                <a:gd name="connsiteX0" fmla="*/ 0 w 205740"/>
                <a:gd name="connsiteY0" fmla="*/ 102870 h 801414"/>
                <a:gd name="connsiteX1" fmla="*/ 0 w 205740"/>
                <a:gd name="connsiteY1" fmla="*/ 698544 h 801414"/>
                <a:gd name="connsiteX2" fmla="*/ 102870 w 205740"/>
                <a:gd name="connsiteY2" fmla="*/ 801414 h 801414"/>
                <a:gd name="connsiteX3" fmla="*/ 205740 w 205740"/>
                <a:gd name="connsiteY3" fmla="*/ 698544 h 801414"/>
                <a:gd name="connsiteX4" fmla="*/ 205740 w 205740"/>
                <a:gd name="connsiteY4" fmla="*/ 102870 h 801414"/>
                <a:gd name="connsiteX5" fmla="*/ 102870 w 205740"/>
                <a:gd name="connsiteY5" fmla="*/ 0 h 801414"/>
                <a:gd name="connsiteX6" fmla="*/ 0 w 205740"/>
                <a:gd name="connsiteY6" fmla="*/ 102870 h 801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740" h="801414">
                  <a:moveTo>
                    <a:pt x="0" y="102870"/>
                  </a:moveTo>
                  <a:lnTo>
                    <a:pt x="0" y="698544"/>
                  </a:lnTo>
                  <a:cubicBezTo>
                    <a:pt x="0" y="755403"/>
                    <a:pt x="46012" y="801414"/>
                    <a:pt x="102870" y="801414"/>
                  </a:cubicBezTo>
                  <a:cubicBezTo>
                    <a:pt x="159728" y="801414"/>
                    <a:pt x="205740" y="755403"/>
                    <a:pt x="205740" y="698544"/>
                  </a:cubicBezTo>
                  <a:lnTo>
                    <a:pt x="205740" y="102870"/>
                  </a:lnTo>
                  <a:cubicBezTo>
                    <a:pt x="205740" y="46010"/>
                    <a:pt x="159728" y="0"/>
                    <a:pt x="102870" y="0"/>
                  </a:cubicBezTo>
                  <a:cubicBezTo>
                    <a:pt x="46012" y="0"/>
                    <a:pt x="0" y="46010"/>
                    <a:pt x="0" y="102870"/>
                  </a:cubicBezTo>
                  <a:close/>
                </a:path>
              </a:pathLst>
            </a:custGeom>
            <a:solidFill>
              <a:schemeClr val="tx2"/>
            </a:solidFill>
            <a:ln w="5715"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30388F20-6C12-2A4C-6289-38011F592CA8}"/>
                </a:ext>
              </a:extLst>
            </p:cNvPr>
            <p:cNvSpPr/>
            <p:nvPr/>
          </p:nvSpPr>
          <p:spPr>
            <a:xfrm>
              <a:off x="7235664" y="1850784"/>
              <a:ext cx="56565" cy="56568"/>
            </a:xfrm>
            <a:custGeom>
              <a:avLst/>
              <a:gdLst>
                <a:gd name="connsiteX0" fmla="*/ 596813 w 626902"/>
                <a:gd name="connsiteY0" fmla="*/ 30137 h 626931"/>
                <a:gd name="connsiteX1" fmla="*/ 451349 w 626902"/>
                <a:gd name="connsiteY1" fmla="*/ 30137 h 626931"/>
                <a:gd name="connsiteX2" fmla="*/ 30137 w 626902"/>
                <a:gd name="connsiteY2" fmla="*/ 451349 h 626931"/>
                <a:gd name="connsiteX3" fmla="*/ 30137 w 626902"/>
                <a:gd name="connsiteY3" fmla="*/ 596813 h 626931"/>
                <a:gd name="connsiteX4" fmla="*/ 102889 w 626902"/>
                <a:gd name="connsiteY4" fmla="*/ 626931 h 626931"/>
                <a:gd name="connsiteX5" fmla="*/ 175641 w 626902"/>
                <a:gd name="connsiteY5" fmla="*/ 596813 h 626931"/>
                <a:gd name="connsiteX6" fmla="*/ 596853 w 626902"/>
                <a:gd name="connsiteY6" fmla="*/ 175600 h 626931"/>
                <a:gd name="connsiteX7" fmla="*/ 596808 w 626902"/>
                <a:gd name="connsiteY7" fmla="*/ 30137 h 626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902" h="626931">
                  <a:moveTo>
                    <a:pt x="596813" y="30137"/>
                  </a:moveTo>
                  <a:cubicBezTo>
                    <a:pt x="556631" y="-10046"/>
                    <a:pt x="491532" y="-10046"/>
                    <a:pt x="451349" y="30137"/>
                  </a:cubicBezTo>
                  <a:lnTo>
                    <a:pt x="30137" y="451349"/>
                  </a:lnTo>
                  <a:cubicBezTo>
                    <a:pt x="-10046" y="491469"/>
                    <a:pt x="-10046" y="556700"/>
                    <a:pt x="30137" y="596813"/>
                  </a:cubicBezTo>
                  <a:cubicBezTo>
                    <a:pt x="50231" y="616907"/>
                    <a:pt x="76571" y="626931"/>
                    <a:pt x="102889" y="626931"/>
                  </a:cubicBezTo>
                  <a:cubicBezTo>
                    <a:pt x="129229" y="626931"/>
                    <a:pt x="155552" y="616907"/>
                    <a:pt x="175641" y="596813"/>
                  </a:cubicBezTo>
                  <a:lnTo>
                    <a:pt x="596853" y="175600"/>
                  </a:lnTo>
                  <a:cubicBezTo>
                    <a:pt x="636927" y="135418"/>
                    <a:pt x="636927" y="70250"/>
                    <a:pt x="596808" y="30137"/>
                  </a:cubicBezTo>
                  <a:close/>
                </a:path>
              </a:pathLst>
            </a:custGeom>
            <a:solidFill>
              <a:schemeClr val="tx2"/>
            </a:solidFill>
            <a:ln w="5715"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702269A8-1667-EC7A-A062-4E5A59E2B929}"/>
                </a:ext>
              </a:extLst>
            </p:cNvPr>
            <p:cNvSpPr/>
            <p:nvPr/>
          </p:nvSpPr>
          <p:spPr>
            <a:xfrm>
              <a:off x="6963495" y="2122957"/>
              <a:ext cx="56569" cy="56567"/>
            </a:xfrm>
            <a:custGeom>
              <a:avLst/>
              <a:gdLst>
                <a:gd name="connsiteX0" fmla="*/ 175601 w 626949"/>
                <a:gd name="connsiteY0" fmla="*/ 596813 h 626925"/>
                <a:gd name="connsiteX1" fmla="*/ 596813 w 626949"/>
                <a:gd name="connsiteY1" fmla="*/ 175601 h 626925"/>
                <a:gd name="connsiteX2" fmla="*/ 596813 w 626949"/>
                <a:gd name="connsiteY2" fmla="*/ 30137 h 626925"/>
                <a:gd name="connsiteX3" fmla="*/ 451349 w 626949"/>
                <a:gd name="connsiteY3" fmla="*/ 30137 h 626925"/>
                <a:gd name="connsiteX4" fmla="*/ 30137 w 626949"/>
                <a:gd name="connsiteY4" fmla="*/ 451349 h 626925"/>
                <a:gd name="connsiteX5" fmla="*/ 30137 w 626949"/>
                <a:gd name="connsiteY5" fmla="*/ 596813 h 626925"/>
                <a:gd name="connsiteX6" fmla="*/ 102888 w 626949"/>
                <a:gd name="connsiteY6" fmla="*/ 626925 h 626925"/>
                <a:gd name="connsiteX7" fmla="*/ 175601 w 626949"/>
                <a:gd name="connsiteY7" fmla="*/ 596813 h 6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949" h="626925">
                  <a:moveTo>
                    <a:pt x="175601" y="596813"/>
                  </a:moveTo>
                  <a:lnTo>
                    <a:pt x="596813" y="175601"/>
                  </a:lnTo>
                  <a:cubicBezTo>
                    <a:pt x="636995" y="135481"/>
                    <a:pt x="636995" y="70319"/>
                    <a:pt x="596813" y="30137"/>
                  </a:cubicBezTo>
                  <a:cubicBezTo>
                    <a:pt x="556631" y="-10046"/>
                    <a:pt x="491531" y="-10046"/>
                    <a:pt x="451349" y="30137"/>
                  </a:cubicBezTo>
                  <a:lnTo>
                    <a:pt x="30137" y="451349"/>
                  </a:lnTo>
                  <a:cubicBezTo>
                    <a:pt x="-10046" y="491463"/>
                    <a:pt x="-10046" y="556631"/>
                    <a:pt x="30137" y="596813"/>
                  </a:cubicBezTo>
                  <a:cubicBezTo>
                    <a:pt x="50231" y="616907"/>
                    <a:pt x="76571" y="626925"/>
                    <a:pt x="102888" y="626925"/>
                  </a:cubicBezTo>
                  <a:cubicBezTo>
                    <a:pt x="129229" y="626925"/>
                    <a:pt x="155507" y="616907"/>
                    <a:pt x="175601" y="596813"/>
                  </a:cubicBezTo>
                  <a:close/>
                </a:path>
              </a:pathLst>
            </a:custGeom>
            <a:solidFill>
              <a:schemeClr val="tx2"/>
            </a:solidFill>
            <a:ln w="5715"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ECCD4A87-06B0-4544-252E-FE3712B5BF06}"/>
                </a:ext>
              </a:extLst>
            </p:cNvPr>
            <p:cNvSpPr/>
            <p:nvPr/>
          </p:nvSpPr>
          <p:spPr>
            <a:xfrm>
              <a:off x="6963499" y="1850786"/>
              <a:ext cx="56569" cy="56568"/>
            </a:xfrm>
            <a:custGeom>
              <a:avLst/>
              <a:gdLst>
                <a:gd name="connsiteX0" fmla="*/ 451309 w 626949"/>
                <a:gd name="connsiteY0" fmla="*/ 596813 h 626931"/>
                <a:gd name="connsiteX1" fmla="*/ 524061 w 626949"/>
                <a:gd name="connsiteY1" fmla="*/ 626931 h 626931"/>
                <a:gd name="connsiteX2" fmla="*/ 596813 w 626949"/>
                <a:gd name="connsiteY2" fmla="*/ 596813 h 626931"/>
                <a:gd name="connsiteX3" fmla="*/ 596813 w 626949"/>
                <a:gd name="connsiteY3" fmla="*/ 451349 h 626931"/>
                <a:gd name="connsiteX4" fmla="*/ 175601 w 626949"/>
                <a:gd name="connsiteY4" fmla="*/ 30137 h 626931"/>
                <a:gd name="connsiteX5" fmla="*/ 30137 w 626949"/>
                <a:gd name="connsiteY5" fmla="*/ 30137 h 626931"/>
                <a:gd name="connsiteX6" fmla="*/ 30137 w 626949"/>
                <a:gd name="connsiteY6" fmla="*/ 175601 h 626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6949" h="626931">
                  <a:moveTo>
                    <a:pt x="451309" y="596813"/>
                  </a:moveTo>
                  <a:cubicBezTo>
                    <a:pt x="471403" y="616907"/>
                    <a:pt x="497744" y="626931"/>
                    <a:pt x="524061" y="626931"/>
                  </a:cubicBezTo>
                  <a:cubicBezTo>
                    <a:pt x="550402" y="626931"/>
                    <a:pt x="576725" y="616907"/>
                    <a:pt x="596813" y="596813"/>
                  </a:cubicBezTo>
                  <a:cubicBezTo>
                    <a:pt x="636995" y="556700"/>
                    <a:pt x="636995" y="491463"/>
                    <a:pt x="596813" y="451349"/>
                  </a:cubicBezTo>
                  <a:lnTo>
                    <a:pt x="175601" y="30137"/>
                  </a:lnTo>
                  <a:cubicBezTo>
                    <a:pt x="135418" y="-10046"/>
                    <a:pt x="70319" y="-10046"/>
                    <a:pt x="30137" y="30137"/>
                  </a:cubicBezTo>
                  <a:cubicBezTo>
                    <a:pt x="-10046" y="70256"/>
                    <a:pt x="-10046" y="135487"/>
                    <a:pt x="30137" y="175601"/>
                  </a:cubicBezTo>
                  <a:close/>
                </a:path>
              </a:pathLst>
            </a:custGeom>
            <a:solidFill>
              <a:schemeClr val="tx2"/>
            </a:solidFill>
            <a:ln w="5715"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127A9E41-9AEE-CE77-550C-C926E3905AEB}"/>
                </a:ext>
              </a:extLst>
            </p:cNvPr>
            <p:cNvSpPr/>
            <p:nvPr/>
          </p:nvSpPr>
          <p:spPr>
            <a:xfrm>
              <a:off x="7235664" y="2122953"/>
              <a:ext cx="56565" cy="56568"/>
            </a:xfrm>
            <a:custGeom>
              <a:avLst/>
              <a:gdLst>
                <a:gd name="connsiteX0" fmla="*/ 596813 w 626902"/>
                <a:gd name="connsiteY0" fmla="*/ 451349 h 626931"/>
                <a:gd name="connsiteX1" fmla="*/ 175601 w 626902"/>
                <a:gd name="connsiteY1" fmla="*/ 30137 h 626931"/>
                <a:gd name="connsiteX2" fmla="*/ 30137 w 626902"/>
                <a:gd name="connsiteY2" fmla="*/ 30137 h 626931"/>
                <a:gd name="connsiteX3" fmla="*/ 30137 w 626902"/>
                <a:gd name="connsiteY3" fmla="*/ 175601 h 626931"/>
                <a:gd name="connsiteX4" fmla="*/ 451349 w 626902"/>
                <a:gd name="connsiteY4" fmla="*/ 596813 h 626931"/>
                <a:gd name="connsiteX5" fmla="*/ 524102 w 626902"/>
                <a:gd name="connsiteY5" fmla="*/ 626931 h 626931"/>
                <a:gd name="connsiteX6" fmla="*/ 596853 w 626902"/>
                <a:gd name="connsiteY6" fmla="*/ 596813 h 626931"/>
                <a:gd name="connsiteX7" fmla="*/ 596808 w 626902"/>
                <a:gd name="connsiteY7" fmla="*/ 451349 h 626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902" h="626931">
                  <a:moveTo>
                    <a:pt x="596813" y="451349"/>
                  </a:moveTo>
                  <a:lnTo>
                    <a:pt x="175601" y="30137"/>
                  </a:lnTo>
                  <a:cubicBezTo>
                    <a:pt x="135418" y="-10046"/>
                    <a:pt x="70319" y="-10046"/>
                    <a:pt x="30137" y="30137"/>
                  </a:cubicBezTo>
                  <a:cubicBezTo>
                    <a:pt x="-10046" y="70319"/>
                    <a:pt x="-10046" y="135487"/>
                    <a:pt x="30137" y="175601"/>
                  </a:cubicBezTo>
                  <a:lnTo>
                    <a:pt x="451349" y="596813"/>
                  </a:lnTo>
                  <a:cubicBezTo>
                    <a:pt x="471443" y="616907"/>
                    <a:pt x="497784" y="626931"/>
                    <a:pt x="524102" y="626931"/>
                  </a:cubicBezTo>
                  <a:cubicBezTo>
                    <a:pt x="550442" y="626931"/>
                    <a:pt x="576765" y="616907"/>
                    <a:pt x="596853" y="596813"/>
                  </a:cubicBezTo>
                  <a:cubicBezTo>
                    <a:pt x="636927" y="556631"/>
                    <a:pt x="636927" y="491463"/>
                    <a:pt x="596808" y="451349"/>
                  </a:cubicBezTo>
                  <a:close/>
                </a:path>
              </a:pathLst>
            </a:custGeom>
            <a:solidFill>
              <a:schemeClr val="tx2"/>
            </a:solidFill>
            <a:ln w="5715" cap="flat">
              <a:noFill/>
              <a:prstDash val="solid"/>
              <a:miter/>
            </a:ln>
          </p:spPr>
          <p:txBody>
            <a:bodyPr rtlCol="0" anchor="ctr"/>
            <a:lstStyle/>
            <a:p>
              <a:endParaRPr lang="en-US" dirty="0"/>
            </a:p>
          </p:txBody>
        </p:sp>
      </p:grpSp>
      <p:pic>
        <p:nvPicPr>
          <p:cNvPr id="124" name="Graphic 123">
            <a:extLst>
              <a:ext uri="{FF2B5EF4-FFF2-40B4-BE49-F238E27FC236}">
                <a16:creationId xmlns:a16="http://schemas.microsoft.com/office/drawing/2014/main" id="{368784DC-BAD5-E09E-F5A9-B75160FA79A2}"/>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7928740" y="5349876"/>
            <a:ext cx="437806" cy="437806"/>
          </a:xfrm>
          <a:prstGeom prst="rect">
            <a:avLst/>
          </a:prstGeom>
        </p:spPr>
      </p:pic>
      <p:sp>
        <p:nvSpPr>
          <p:cNvPr id="37" name="Graphic 124">
            <a:extLst>
              <a:ext uri="{FF2B5EF4-FFF2-40B4-BE49-F238E27FC236}">
                <a16:creationId xmlns:a16="http://schemas.microsoft.com/office/drawing/2014/main" id="{1DE35CF0-D0B8-085A-FF3F-B5FDD23DBD28}"/>
              </a:ext>
            </a:extLst>
          </p:cNvPr>
          <p:cNvSpPr/>
          <p:nvPr/>
        </p:nvSpPr>
        <p:spPr>
          <a:xfrm>
            <a:off x="7063479" y="5365680"/>
            <a:ext cx="355852" cy="422002"/>
          </a:xfrm>
          <a:custGeom>
            <a:avLst/>
            <a:gdLst>
              <a:gd name="connsiteX0" fmla="*/ 134145 w 355852"/>
              <a:gd name="connsiteY0" fmla="*/ 114018 h 422002"/>
              <a:gd name="connsiteX1" fmla="*/ 135954 w 355852"/>
              <a:gd name="connsiteY1" fmla="*/ 109630 h 422002"/>
              <a:gd name="connsiteX2" fmla="*/ 140337 w 355852"/>
              <a:gd name="connsiteY2" fmla="*/ 107808 h 422002"/>
              <a:gd name="connsiteX3" fmla="*/ 248155 w 355852"/>
              <a:gd name="connsiteY3" fmla="*/ 107808 h 422002"/>
              <a:gd name="connsiteX4" fmla="*/ 254353 w 355852"/>
              <a:gd name="connsiteY4" fmla="*/ 114006 h 422002"/>
              <a:gd name="connsiteX5" fmla="*/ 248155 w 355852"/>
              <a:gd name="connsiteY5" fmla="*/ 120203 h 422002"/>
              <a:gd name="connsiteX6" fmla="*/ 140337 w 355852"/>
              <a:gd name="connsiteY6" fmla="*/ 120203 h 422002"/>
              <a:gd name="connsiteX7" fmla="*/ 134145 w 355852"/>
              <a:gd name="connsiteY7" fmla="*/ 114019 h 422002"/>
              <a:gd name="connsiteX8" fmla="*/ 140337 w 355852"/>
              <a:gd name="connsiteY8" fmla="*/ 148569 h 422002"/>
              <a:gd name="connsiteX9" fmla="*/ 248155 w 355852"/>
              <a:gd name="connsiteY9" fmla="*/ 148569 h 422002"/>
              <a:gd name="connsiteX10" fmla="*/ 254353 w 355852"/>
              <a:gd name="connsiteY10" fmla="*/ 142371 h 422002"/>
              <a:gd name="connsiteX11" fmla="*/ 248155 w 355852"/>
              <a:gd name="connsiteY11" fmla="*/ 136174 h 422002"/>
              <a:gd name="connsiteX12" fmla="*/ 140337 w 355852"/>
              <a:gd name="connsiteY12" fmla="*/ 136174 h 422002"/>
              <a:gd name="connsiteX13" fmla="*/ 134140 w 355852"/>
              <a:gd name="connsiteY13" fmla="*/ 142371 h 422002"/>
              <a:gd name="connsiteX14" fmla="*/ 140337 w 355852"/>
              <a:gd name="connsiteY14" fmla="*/ 148569 h 422002"/>
              <a:gd name="connsiteX15" fmla="*/ 140337 w 355852"/>
              <a:gd name="connsiteY15" fmla="*/ 207697 h 422002"/>
              <a:gd name="connsiteX16" fmla="*/ 171927 w 355852"/>
              <a:gd name="connsiteY16" fmla="*/ 207697 h 422002"/>
              <a:gd name="connsiteX17" fmla="*/ 171927 w 355852"/>
              <a:gd name="connsiteY17" fmla="*/ 207696 h 422002"/>
              <a:gd name="connsiteX18" fmla="*/ 178124 w 355852"/>
              <a:gd name="connsiteY18" fmla="*/ 201498 h 422002"/>
              <a:gd name="connsiteX19" fmla="*/ 171927 w 355852"/>
              <a:gd name="connsiteY19" fmla="*/ 195301 h 422002"/>
              <a:gd name="connsiteX20" fmla="*/ 140337 w 355852"/>
              <a:gd name="connsiteY20" fmla="*/ 195301 h 422002"/>
              <a:gd name="connsiteX21" fmla="*/ 134140 w 355852"/>
              <a:gd name="connsiteY21" fmla="*/ 201498 h 422002"/>
              <a:gd name="connsiteX22" fmla="*/ 140337 w 355852"/>
              <a:gd name="connsiteY22" fmla="*/ 207696 h 422002"/>
              <a:gd name="connsiteX23" fmla="*/ 140337 w 355852"/>
              <a:gd name="connsiteY23" fmla="*/ 236040 h 422002"/>
              <a:gd name="connsiteX24" fmla="*/ 171927 w 355852"/>
              <a:gd name="connsiteY24" fmla="*/ 236040 h 422002"/>
              <a:gd name="connsiteX25" fmla="*/ 171927 w 355852"/>
              <a:gd name="connsiteY25" fmla="*/ 236038 h 422002"/>
              <a:gd name="connsiteX26" fmla="*/ 177933 w 355852"/>
              <a:gd name="connsiteY26" fmla="*/ 229844 h 422002"/>
              <a:gd name="connsiteX27" fmla="*/ 171927 w 355852"/>
              <a:gd name="connsiteY27" fmla="*/ 223649 h 422002"/>
              <a:gd name="connsiteX28" fmla="*/ 140337 w 355852"/>
              <a:gd name="connsiteY28" fmla="*/ 223649 h 422002"/>
              <a:gd name="connsiteX29" fmla="*/ 134330 w 355852"/>
              <a:gd name="connsiteY29" fmla="*/ 229844 h 422002"/>
              <a:gd name="connsiteX30" fmla="*/ 140337 w 355852"/>
              <a:gd name="connsiteY30" fmla="*/ 236038 h 422002"/>
              <a:gd name="connsiteX31" fmla="*/ 140337 w 355852"/>
              <a:gd name="connsiteY31" fmla="*/ 295168 h 422002"/>
              <a:gd name="connsiteX32" fmla="*/ 189157 w 355852"/>
              <a:gd name="connsiteY32" fmla="*/ 295168 h 422002"/>
              <a:gd name="connsiteX33" fmla="*/ 189157 w 355852"/>
              <a:gd name="connsiteY33" fmla="*/ 295166 h 422002"/>
              <a:gd name="connsiteX34" fmla="*/ 193660 w 355852"/>
              <a:gd name="connsiteY34" fmla="*/ 293420 h 422002"/>
              <a:gd name="connsiteX35" fmla="*/ 195544 w 355852"/>
              <a:gd name="connsiteY35" fmla="*/ 288971 h 422002"/>
              <a:gd name="connsiteX36" fmla="*/ 193660 w 355852"/>
              <a:gd name="connsiteY36" fmla="*/ 284523 h 422002"/>
              <a:gd name="connsiteX37" fmla="*/ 189157 w 355852"/>
              <a:gd name="connsiteY37" fmla="*/ 282778 h 422002"/>
              <a:gd name="connsiteX38" fmla="*/ 140337 w 355852"/>
              <a:gd name="connsiteY38" fmla="*/ 282778 h 422002"/>
              <a:gd name="connsiteX39" fmla="*/ 134330 w 355852"/>
              <a:gd name="connsiteY39" fmla="*/ 288971 h 422002"/>
              <a:gd name="connsiteX40" fmla="*/ 140337 w 355852"/>
              <a:gd name="connsiteY40" fmla="*/ 295167 h 422002"/>
              <a:gd name="connsiteX41" fmla="*/ 227199 w 355852"/>
              <a:gd name="connsiteY41" fmla="*/ 311131 h 422002"/>
              <a:gd name="connsiteX42" fmla="*/ 140337 w 355852"/>
              <a:gd name="connsiteY42" fmla="*/ 311131 h 422002"/>
              <a:gd name="connsiteX43" fmla="*/ 134330 w 355852"/>
              <a:gd name="connsiteY43" fmla="*/ 317325 h 422002"/>
              <a:gd name="connsiteX44" fmla="*/ 140337 w 355852"/>
              <a:gd name="connsiteY44" fmla="*/ 323520 h 422002"/>
              <a:gd name="connsiteX45" fmla="*/ 227199 w 355852"/>
              <a:gd name="connsiteY45" fmla="*/ 323520 h 422002"/>
              <a:gd name="connsiteX46" fmla="*/ 233205 w 355852"/>
              <a:gd name="connsiteY46" fmla="*/ 317325 h 422002"/>
              <a:gd name="connsiteX47" fmla="*/ 227199 w 355852"/>
              <a:gd name="connsiteY47" fmla="*/ 311131 h 422002"/>
              <a:gd name="connsiteX48" fmla="*/ 101989 w 355852"/>
              <a:gd name="connsiteY48" fmla="*/ 101909 h 422002"/>
              <a:gd name="connsiteX49" fmla="*/ 103764 w 355852"/>
              <a:gd name="connsiteY49" fmla="*/ 106302 h 422002"/>
              <a:gd name="connsiteX50" fmla="*/ 101907 w 355852"/>
              <a:gd name="connsiteY50" fmla="*/ 110662 h 422002"/>
              <a:gd name="connsiteX51" fmla="*/ 93442 w 355852"/>
              <a:gd name="connsiteY51" fmla="*/ 118946 h 422002"/>
              <a:gd name="connsiteX52" fmla="*/ 93442 w 355852"/>
              <a:gd name="connsiteY52" fmla="*/ 152366 h 422002"/>
              <a:gd name="connsiteX53" fmla="*/ 87250 w 355852"/>
              <a:gd name="connsiteY53" fmla="*/ 158563 h 422002"/>
              <a:gd name="connsiteX54" fmla="*/ 38913 w 355852"/>
              <a:gd name="connsiteY54" fmla="*/ 158563 h 422002"/>
              <a:gd name="connsiteX55" fmla="*/ 32715 w 355852"/>
              <a:gd name="connsiteY55" fmla="*/ 152366 h 422002"/>
              <a:gd name="connsiteX56" fmla="*/ 32715 w 355852"/>
              <a:gd name="connsiteY56" fmla="*/ 104024 h 422002"/>
              <a:gd name="connsiteX57" fmla="*/ 38913 w 355852"/>
              <a:gd name="connsiteY57" fmla="*/ 97840 h 422002"/>
              <a:gd name="connsiteX58" fmla="*/ 87250 w 355852"/>
              <a:gd name="connsiteY58" fmla="*/ 97840 h 422002"/>
              <a:gd name="connsiteX59" fmla="*/ 93037 w 355852"/>
              <a:gd name="connsiteY59" fmla="*/ 102021 h 422002"/>
              <a:gd name="connsiteX60" fmla="*/ 93231 w 355852"/>
              <a:gd name="connsiteY60" fmla="*/ 101834 h 422002"/>
              <a:gd name="connsiteX61" fmla="*/ 93230 w 355852"/>
              <a:gd name="connsiteY61" fmla="*/ 101832 h 422002"/>
              <a:gd name="connsiteX62" fmla="*/ 97626 w 355852"/>
              <a:gd name="connsiteY62" fmla="*/ 100054 h 422002"/>
              <a:gd name="connsiteX63" fmla="*/ 101989 w 355852"/>
              <a:gd name="connsiteY63" fmla="*/ 101908 h 422002"/>
              <a:gd name="connsiteX64" fmla="*/ 81053 w 355852"/>
              <a:gd name="connsiteY64" fmla="*/ 131107 h 422002"/>
              <a:gd name="connsiteX65" fmla="*/ 71039 w 355852"/>
              <a:gd name="connsiteY65" fmla="*/ 140932 h 422002"/>
              <a:gd name="connsiteX66" fmla="*/ 62320 w 355852"/>
              <a:gd name="connsiteY66" fmla="*/ 140892 h 422002"/>
              <a:gd name="connsiteX67" fmla="*/ 49088 w 355852"/>
              <a:gd name="connsiteY67" fmla="*/ 127648 h 422002"/>
              <a:gd name="connsiteX68" fmla="*/ 49088 w 355852"/>
              <a:gd name="connsiteY68" fmla="*/ 118888 h 422002"/>
              <a:gd name="connsiteX69" fmla="*/ 57847 w 355852"/>
              <a:gd name="connsiteY69" fmla="*/ 118888 h 422002"/>
              <a:gd name="connsiteX70" fmla="*/ 66740 w 355852"/>
              <a:gd name="connsiteY70" fmla="*/ 127795 h 422002"/>
              <a:gd name="connsiteX71" fmla="*/ 81051 w 355852"/>
              <a:gd name="connsiteY71" fmla="*/ 113760 h 422002"/>
              <a:gd name="connsiteX72" fmla="*/ 81051 w 355852"/>
              <a:gd name="connsiteY72" fmla="*/ 110242 h 422002"/>
              <a:gd name="connsiteX73" fmla="*/ 45112 w 355852"/>
              <a:gd name="connsiteY73" fmla="*/ 110242 h 422002"/>
              <a:gd name="connsiteX74" fmla="*/ 45112 w 355852"/>
              <a:gd name="connsiteY74" fmla="*/ 146182 h 422002"/>
              <a:gd name="connsiteX75" fmla="*/ 81051 w 355852"/>
              <a:gd name="connsiteY75" fmla="*/ 146182 h 422002"/>
              <a:gd name="connsiteX76" fmla="*/ 101989 w 355852"/>
              <a:gd name="connsiteY76" fmla="*/ 187079 h 422002"/>
              <a:gd name="connsiteX77" fmla="*/ 103764 w 355852"/>
              <a:gd name="connsiteY77" fmla="*/ 191472 h 422002"/>
              <a:gd name="connsiteX78" fmla="*/ 101907 w 355852"/>
              <a:gd name="connsiteY78" fmla="*/ 195833 h 422002"/>
              <a:gd name="connsiteX79" fmla="*/ 93442 w 355852"/>
              <a:gd name="connsiteY79" fmla="*/ 204129 h 422002"/>
              <a:gd name="connsiteX80" fmla="*/ 93442 w 355852"/>
              <a:gd name="connsiteY80" fmla="*/ 239835 h 422002"/>
              <a:gd name="connsiteX81" fmla="*/ 93442 w 355852"/>
              <a:gd name="connsiteY81" fmla="*/ 239833 h 422002"/>
              <a:gd name="connsiteX82" fmla="*/ 87250 w 355852"/>
              <a:gd name="connsiteY82" fmla="*/ 246030 h 422002"/>
              <a:gd name="connsiteX83" fmla="*/ 38913 w 355852"/>
              <a:gd name="connsiteY83" fmla="*/ 246030 h 422002"/>
              <a:gd name="connsiteX84" fmla="*/ 32715 w 355852"/>
              <a:gd name="connsiteY84" fmla="*/ 239833 h 422002"/>
              <a:gd name="connsiteX85" fmla="*/ 32715 w 355852"/>
              <a:gd name="connsiteY85" fmla="*/ 191501 h 422002"/>
              <a:gd name="connsiteX86" fmla="*/ 38913 w 355852"/>
              <a:gd name="connsiteY86" fmla="*/ 185303 h 422002"/>
              <a:gd name="connsiteX87" fmla="*/ 87250 w 355852"/>
              <a:gd name="connsiteY87" fmla="*/ 185303 h 422002"/>
              <a:gd name="connsiteX88" fmla="*/ 92216 w 355852"/>
              <a:gd name="connsiteY88" fmla="*/ 187989 h 422002"/>
              <a:gd name="connsiteX89" fmla="*/ 93230 w 355852"/>
              <a:gd name="connsiteY89" fmla="*/ 186991 h 422002"/>
              <a:gd name="connsiteX90" fmla="*/ 97628 w 355852"/>
              <a:gd name="connsiteY90" fmla="*/ 185218 h 422002"/>
              <a:gd name="connsiteX91" fmla="*/ 101989 w 355852"/>
              <a:gd name="connsiteY91" fmla="*/ 187081 h 422002"/>
              <a:gd name="connsiteX92" fmla="*/ 81053 w 355852"/>
              <a:gd name="connsiteY92" fmla="*/ 216270 h 422002"/>
              <a:gd name="connsiteX93" fmla="*/ 71039 w 355852"/>
              <a:gd name="connsiteY93" fmla="*/ 226090 h 422002"/>
              <a:gd name="connsiteX94" fmla="*/ 71039 w 355852"/>
              <a:gd name="connsiteY94" fmla="*/ 226092 h 422002"/>
              <a:gd name="connsiteX95" fmla="*/ 62320 w 355852"/>
              <a:gd name="connsiteY95" fmla="*/ 226050 h 422002"/>
              <a:gd name="connsiteX96" fmla="*/ 49088 w 355852"/>
              <a:gd name="connsiteY96" fmla="*/ 212811 h 422002"/>
              <a:gd name="connsiteX97" fmla="*/ 47179 w 355852"/>
              <a:gd name="connsiteY97" fmla="*/ 208405 h 422002"/>
              <a:gd name="connsiteX98" fmla="*/ 48992 w 355852"/>
              <a:gd name="connsiteY98" fmla="*/ 203958 h 422002"/>
              <a:gd name="connsiteX99" fmla="*/ 53439 w 355852"/>
              <a:gd name="connsiteY99" fmla="*/ 202141 h 422002"/>
              <a:gd name="connsiteX100" fmla="*/ 57847 w 355852"/>
              <a:gd name="connsiteY100" fmla="*/ 204046 h 422002"/>
              <a:gd name="connsiteX101" fmla="*/ 66740 w 355852"/>
              <a:gd name="connsiteY101" fmla="*/ 212953 h 422002"/>
              <a:gd name="connsiteX102" fmla="*/ 81051 w 355852"/>
              <a:gd name="connsiteY102" fmla="*/ 198923 h 422002"/>
              <a:gd name="connsiteX103" fmla="*/ 81051 w 355852"/>
              <a:gd name="connsiteY103" fmla="*/ 197679 h 422002"/>
              <a:gd name="connsiteX104" fmla="*/ 45112 w 355852"/>
              <a:gd name="connsiteY104" fmla="*/ 197679 h 422002"/>
              <a:gd name="connsiteX105" fmla="*/ 45112 w 355852"/>
              <a:gd name="connsiteY105" fmla="*/ 233626 h 422002"/>
              <a:gd name="connsiteX106" fmla="*/ 81051 w 355852"/>
              <a:gd name="connsiteY106" fmla="*/ 233626 h 422002"/>
              <a:gd name="connsiteX107" fmla="*/ 101989 w 355852"/>
              <a:gd name="connsiteY107" fmla="*/ 276703 h 422002"/>
              <a:gd name="connsiteX108" fmla="*/ 103764 w 355852"/>
              <a:gd name="connsiteY108" fmla="*/ 281096 h 422002"/>
              <a:gd name="connsiteX109" fmla="*/ 101907 w 355852"/>
              <a:gd name="connsiteY109" fmla="*/ 285457 h 422002"/>
              <a:gd name="connsiteX110" fmla="*/ 93442 w 355852"/>
              <a:gd name="connsiteY110" fmla="*/ 293759 h 422002"/>
              <a:gd name="connsiteX111" fmla="*/ 93442 w 355852"/>
              <a:gd name="connsiteY111" fmla="*/ 327318 h 422002"/>
              <a:gd name="connsiteX112" fmla="*/ 91636 w 355852"/>
              <a:gd name="connsiteY112" fmla="*/ 331711 h 422002"/>
              <a:gd name="connsiteX113" fmla="*/ 87250 w 355852"/>
              <a:gd name="connsiteY113" fmla="*/ 333533 h 422002"/>
              <a:gd name="connsiteX114" fmla="*/ 38913 w 355852"/>
              <a:gd name="connsiteY114" fmla="*/ 333533 h 422002"/>
              <a:gd name="connsiteX115" fmla="*/ 32715 w 355852"/>
              <a:gd name="connsiteY115" fmla="*/ 327341 h 422002"/>
              <a:gd name="connsiteX116" fmla="*/ 32715 w 355852"/>
              <a:gd name="connsiteY116" fmla="*/ 279009 h 422002"/>
              <a:gd name="connsiteX117" fmla="*/ 38913 w 355852"/>
              <a:gd name="connsiteY117" fmla="*/ 272812 h 422002"/>
              <a:gd name="connsiteX118" fmla="*/ 87250 w 355852"/>
              <a:gd name="connsiteY118" fmla="*/ 272812 h 422002"/>
              <a:gd name="connsiteX119" fmla="*/ 93014 w 355852"/>
              <a:gd name="connsiteY119" fmla="*/ 276868 h 422002"/>
              <a:gd name="connsiteX120" fmla="*/ 93231 w 355852"/>
              <a:gd name="connsiteY120" fmla="*/ 276650 h 422002"/>
              <a:gd name="connsiteX121" fmla="*/ 93230 w 355852"/>
              <a:gd name="connsiteY121" fmla="*/ 276652 h 422002"/>
              <a:gd name="connsiteX122" fmla="*/ 97623 w 355852"/>
              <a:gd name="connsiteY122" fmla="*/ 274868 h 422002"/>
              <a:gd name="connsiteX123" fmla="*/ 101989 w 355852"/>
              <a:gd name="connsiteY123" fmla="*/ 276715 h 422002"/>
              <a:gd name="connsiteX124" fmla="*/ 81053 w 355852"/>
              <a:gd name="connsiteY124" fmla="*/ 305918 h 422002"/>
              <a:gd name="connsiteX125" fmla="*/ 71039 w 355852"/>
              <a:gd name="connsiteY125" fmla="*/ 315737 h 422002"/>
              <a:gd name="connsiteX126" fmla="*/ 71039 w 355852"/>
              <a:gd name="connsiteY126" fmla="*/ 315739 h 422002"/>
              <a:gd name="connsiteX127" fmla="*/ 62320 w 355852"/>
              <a:gd name="connsiteY127" fmla="*/ 315697 h 422002"/>
              <a:gd name="connsiteX128" fmla="*/ 49088 w 355852"/>
              <a:gd name="connsiteY128" fmla="*/ 302458 h 422002"/>
              <a:gd name="connsiteX129" fmla="*/ 49070 w 355852"/>
              <a:gd name="connsiteY129" fmla="*/ 293683 h 422002"/>
              <a:gd name="connsiteX130" fmla="*/ 57847 w 355852"/>
              <a:gd name="connsiteY130" fmla="*/ 293665 h 422002"/>
              <a:gd name="connsiteX131" fmla="*/ 66740 w 355852"/>
              <a:gd name="connsiteY131" fmla="*/ 302571 h 422002"/>
              <a:gd name="connsiteX132" fmla="*/ 81051 w 355852"/>
              <a:gd name="connsiteY132" fmla="*/ 288541 h 422002"/>
              <a:gd name="connsiteX133" fmla="*/ 81051 w 355852"/>
              <a:gd name="connsiteY133" fmla="*/ 285147 h 422002"/>
              <a:gd name="connsiteX134" fmla="*/ 45112 w 355852"/>
              <a:gd name="connsiteY134" fmla="*/ 285147 h 422002"/>
              <a:gd name="connsiteX135" fmla="*/ 45112 w 355852"/>
              <a:gd name="connsiteY135" fmla="*/ 321094 h 422002"/>
              <a:gd name="connsiteX136" fmla="*/ 81051 w 355852"/>
              <a:gd name="connsiteY136" fmla="*/ 321094 h 422002"/>
              <a:gd name="connsiteX137" fmla="*/ 290567 w 355852"/>
              <a:gd name="connsiteY137" fmla="*/ 305466 h 422002"/>
              <a:gd name="connsiteX138" fmla="*/ 290567 w 355852"/>
              <a:gd name="connsiteY138" fmla="*/ 323842 h 422002"/>
              <a:gd name="connsiteX139" fmla="*/ 295267 w 355852"/>
              <a:gd name="connsiteY139" fmla="*/ 328099 h 422002"/>
              <a:gd name="connsiteX140" fmla="*/ 297016 w 355852"/>
              <a:gd name="connsiteY140" fmla="*/ 334195 h 422002"/>
              <a:gd name="connsiteX141" fmla="*/ 297016 w 355852"/>
              <a:gd name="connsiteY141" fmla="*/ 410413 h 422002"/>
              <a:gd name="connsiteX142" fmla="*/ 293617 w 355852"/>
              <a:gd name="connsiteY142" fmla="*/ 418605 h 422002"/>
              <a:gd name="connsiteX143" fmla="*/ 285426 w 355852"/>
              <a:gd name="connsiteY143" fmla="*/ 422003 h 422002"/>
              <a:gd name="connsiteX144" fmla="*/ 265556 w 355852"/>
              <a:gd name="connsiteY144" fmla="*/ 422003 h 422002"/>
              <a:gd name="connsiteX145" fmla="*/ 257362 w 355852"/>
              <a:gd name="connsiteY145" fmla="*/ 418605 h 422002"/>
              <a:gd name="connsiteX146" fmla="*/ 253965 w 355852"/>
              <a:gd name="connsiteY146" fmla="*/ 410413 h 422002"/>
              <a:gd name="connsiteX147" fmla="*/ 253965 w 355852"/>
              <a:gd name="connsiteY147" fmla="*/ 394132 h 422002"/>
              <a:gd name="connsiteX148" fmla="*/ 15696 w 355852"/>
              <a:gd name="connsiteY148" fmla="*/ 394132 h 422002"/>
              <a:gd name="connsiteX149" fmla="*/ 4603 w 355852"/>
              <a:gd name="connsiteY149" fmla="*/ 389530 h 422002"/>
              <a:gd name="connsiteX150" fmla="*/ 0 w 355852"/>
              <a:gd name="connsiteY150" fmla="*/ 378438 h 422002"/>
              <a:gd name="connsiteX151" fmla="*/ 0 w 355852"/>
              <a:gd name="connsiteY151" fmla="*/ 40543 h 422002"/>
              <a:gd name="connsiteX152" fmla="*/ 4602 w 355852"/>
              <a:gd name="connsiteY152" fmla="*/ 29447 h 422002"/>
              <a:gd name="connsiteX153" fmla="*/ 15696 w 355852"/>
              <a:gd name="connsiteY153" fmla="*/ 24842 h 422002"/>
              <a:gd name="connsiteX154" fmla="*/ 69603 w 355852"/>
              <a:gd name="connsiteY154" fmla="*/ 24842 h 422002"/>
              <a:gd name="connsiteX155" fmla="*/ 69603 w 355852"/>
              <a:gd name="connsiteY155" fmla="*/ 11069 h 422002"/>
              <a:gd name="connsiteX156" fmla="*/ 72821 w 355852"/>
              <a:gd name="connsiteY156" fmla="*/ 3253 h 422002"/>
              <a:gd name="connsiteX157" fmla="*/ 80625 w 355852"/>
              <a:gd name="connsiteY157" fmla="*/ 0 h 422002"/>
              <a:gd name="connsiteX158" fmla="*/ 206434 w 355852"/>
              <a:gd name="connsiteY158" fmla="*/ 0 h 422002"/>
              <a:gd name="connsiteX159" fmla="*/ 214252 w 355852"/>
              <a:gd name="connsiteY159" fmla="*/ 3246 h 422002"/>
              <a:gd name="connsiteX160" fmla="*/ 217479 w 355852"/>
              <a:gd name="connsiteY160" fmla="*/ 11069 h 422002"/>
              <a:gd name="connsiteX161" fmla="*/ 217479 w 355852"/>
              <a:gd name="connsiteY161" fmla="*/ 24865 h 422002"/>
              <a:gd name="connsiteX162" fmla="*/ 271377 w 355852"/>
              <a:gd name="connsiteY162" fmla="*/ 24865 h 422002"/>
              <a:gd name="connsiteX163" fmla="*/ 282471 w 355852"/>
              <a:gd name="connsiteY163" fmla="*/ 29471 h 422002"/>
              <a:gd name="connsiteX164" fmla="*/ 287071 w 355852"/>
              <a:gd name="connsiteY164" fmla="*/ 40567 h 422002"/>
              <a:gd name="connsiteX165" fmla="*/ 287071 w 355852"/>
              <a:gd name="connsiteY165" fmla="*/ 147090 h 422002"/>
              <a:gd name="connsiteX166" fmla="*/ 335681 w 355852"/>
              <a:gd name="connsiteY166" fmla="*/ 173349 h 422002"/>
              <a:gd name="connsiteX167" fmla="*/ 355832 w 355852"/>
              <a:gd name="connsiteY167" fmla="*/ 224796 h 422002"/>
              <a:gd name="connsiteX168" fmla="*/ 337986 w 355852"/>
              <a:gd name="connsiteY168" fmla="*/ 277088 h 422002"/>
              <a:gd name="connsiteX169" fmla="*/ 290587 w 355852"/>
              <a:gd name="connsiteY169" fmla="*/ 305481 h 422002"/>
              <a:gd name="connsiteX170" fmla="*/ 275506 w 355852"/>
              <a:gd name="connsiteY170" fmla="*/ 158538 h 422002"/>
              <a:gd name="connsiteX171" fmla="*/ 275504 w 355852"/>
              <a:gd name="connsiteY171" fmla="*/ 158538 h 422002"/>
              <a:gd name="connsiteX172" fmla="*/ 218242 w 355852"/>
              <a:gd name="connsiteY172" fmla="*/ 190472 h 422002"/>
              <a:gd name="connsiteX173" fmla="*/ 214561 w 355852"/>
              <a:gd name="connsiteY173" fmla="*/ 255932 h 422002"/>
              <a:gd name="connsiteX174" fmla="*/ 267883 w 355852"/>
              <a:gd name="connsiteY174" fmla="*/ 294085 h 422002"/>
              <a:gd name="connsiteX175" fmla="*/ 283128 w 355852"/>
              <a:gd name="connsiteY175" fmla="*/ 294085 h 422002"/>
              <a:gd name="connsiteX176" fmla="*/ 336450 w 355852"/>
              <a:gd name="connsiteY176" fmla="*/ 255932 h 422002"/>
              <a:gd name="connsiteX177" fmla="*/ 332769 w 355852"/>
              <a:gd name="connsiteY177" fmla="*/ 190472 h 422002"/>
              <a:gd name="connsiteX178" fmla="*/ 275507 w 355852"/>
              <a:gd name="connsiteY178" fmla="*/ 158538 h 422002"/>
              <a:gd name="connsiteX179" fmla="*/ 81991 w 355852"/>
              <a:gd name="connsiteY179" fmla="*/ 49675 h 422002"/>
              <a:gd name="connsiteX180" fmla="*/ 205113 w 355852"/>
              <a:gd name="connsiteY180" fmla="*/ 49675 h 422002"/>
              <a:gd name="connsiteX181" fmla="*/ 205113 w 355852"/>
              <a:gd name="connsiteY181" fmla="*/ 12387 h 422002"/>
              <a:gd name="connsiteX182" fmla="*/ 81991 w 355852"/>
              <a:gd name="connsiteY182" fmla="*/ 12387 h 422002"/>
              <a:gd name="connsiteX183" fmla="*/ 253965 w 355852"/>
              <a:gd name="connsiteY183" fmla="*/ 381745 h 422002"/>
              <a:gd name="connsiteX184" fmla="*/ 253965 w 355852"/>
              <a:gd name="connsiteY184" fmla="*/ 334192 h 422002"/>
              <a:gd name="connsiteX185" fmla="*/ 255714 w 355852"/>
              <a:gd name="connsiteY185" fmla="*/ 328099 h 422002"/>
              <a:gd name="connsiteX186" fmla="*/ 260414 w 355852"/>
              <a:gd name="connsiteY186" fmla="*/ 323840 h 422002"/>
              <a:gd name="connsiteX187" fmla="*/ 260414 w 355852"/>
              <a:gd name="connsiteY187" fmla="*/ 305464 h 422002"/>
              <a:gd name="connsiteX188" fmla="*/ 211158 w 355852"/>
              <a:gd name="connsiteY188" fmla="*/ 275008 h 422002"/>
              <a:gd name="connsiteX189" fmla="*/ 195187 w 355852"/>
              <a:gd name="connsiteY189" fmla="*/ 219342 h 422002"/>
              <a:gd name="connsiteX190" fmla="*/ 220802 w 355852"/>
              <a:gd name="connsiteY190" fmla="*/ 167403 h 422002"/>
              <a:gd name="connsiteX191" fmla="*/ 274691 w 355852"/>
              <a:gd name="connsiteY191" fmla="*/ 146191 h 422002"/>
              <a:gd name="connsiteX192" fmla="*/ 274691 w 355852"/>
              <a:gd name="connsiteY192" fmla="*/ 40541 h 422002"/>
              <a:gd name="connsiteX193" fmla="*/ 271384 w 355852"/>
              <a:gd name="connsiteY193" fmla="*/ 37228 h 422002"/>
              <a:gd name="connsiteX194" fmla="*/ 217477 w 355852"/>
              <a:gd name="connsiteY194" fmla="*/ 37228 h 422002"/>
              <a:gd name="connsiteX195" fmla="*/ 217477 w 355852"/>
              <a:gd name="connsiteY195" fmla="*/ 51029 h 422002"/>
              <a:gd name="connsiteX196" fmla="*/ 214238 w 355852"/>
              <a:gd name="connsiteY196" fmla="*/ 58836 h 422002"/>
              <a:gd name="connsiteX197" fmla="*/ 206431 w 355852"/>
              <a:gd name="connsiteY197" fmla="*/ 62074 h 422002"/>
              <a:gd name="connsiteX198" fmla="*/ 80622 w 355852"/>
              <a:gd name="connsiteY198" fmla="*/ 62074 h 422002"/>
              <a:gd name="connsiteX199" fmla="*/ 72822 w 355852"/>
              <a:gd name="connsiteY199" fmla="*/ 58836 h 422002"/>
              <a:gd name="connsiteX200" fmla="*/ 69587 w 355852"/>
              <a:gd name="connsiteY200" fmla="*/ 51034 h 422002"/>
              <a:gd name="connsiteX201" fmla="*/ 69587 w 355852"/>
              <a:gd name="connsiteY201" fmla="*/ 37227 h 422002"/>
              <a:gd name="connsiteX202" fmla="*/ 15694 w 355852"/>
              <a:gd name="connsiteY202" fmla="*/ 37227 h 422002"/>
              <a:gd name="connsiteX203" fmla="*/ 12387 w 355852"/>
              <a:gd name="connsiteY203" fmla="*/ 40540 h 422002"/>
              <a:gd name="connsiteX204" fmla="*/ 12387 w 355852"/>
              <a:gd name="connsiteY204" fmla="*/ 378435 h 422002"/>
              <a:gd name="connsiteX205" fmla="*/ 15694 w 355852"/>
              <a:gd name="connsiteY205" fmla="*/ 381742 h 422002"/>
              <a:gd name="connsiteX206" fmla="*/ 284657 w 355852"/>
              <a:gd name="connsiteY206" fmla="*/ 334981 h 422002"/>
              <a:gd name="connsiteX207" fmla="*/ 266352 w 355852"/>
              <a:gd name="connsiteY207" fmla="*/ 334981 h 422002"/>
              <a:gd name="connsiteX208" fmla="*/ 266352 w 355852"/>
              <a:gd name="connsiteY208" fmla="*/ 409605 h 422002"/>
              <a:gd name="connsiteX209" fmla="*/ 284657 w 355852"/>
              <a:gd name="connsiteY209" fmla="*/ 409605 h 422002"/>
              <a:gd name="connsiteX210" fmla="*/ 276413 w 355852"/>
              <a:gd name="connsiteY210" fmla="*/ 306886 h 422002"/>
              <a:gd name="connsiteX211" fmla="*/ 275510 w 355852"/>
              <a:gd name="connsiteY211" fmla="*/ 306933 h 422002"/>
              <a:gd name="connsiteX212" fmla="*/ 274607 w 355852"/>
              <a:gd name="connsiteY212" fmla="*/ 306886 h 422002"/>
              <a:gd name="connsiteX213" fmla="*/ 272848 w 355852"/>
              <a:gd name="connsiteY213" fmla="*/ 306886 h 422002"/>
              <a:gd name="connsiteX214" fmla="*/ 272848 w 355852"/>
              <a:gd name="connsiteY214" fmla="*/ 322593 h 422002"/>
              <a:gd name="connsiteX215" fmla="*/ 278208 w 355852"/>
              <a:gd name="connsiteY215" fmla="*/ 322593 h 422002"/>
              <a:gd name="connsiteX216" fmla="*/ 278208 w 355852"/>
              <a:gd name="connsiteY216" fmla="*/ 306886 h 422002"/>
              <a:gd name="connsiteX217" fmla="*/ 276407 w 355852"/>
              <a:gd name="connsiteY217" fmla="*/ 306886 h 422002"/>
              <a:gd name="connsiteX218" fmla="*/ 275504 w 355852"/>
              <a:gd name="connsiteY218" fmla="*/ 167612 h 422002"/>
              <a:gd name="connsiteX219" fmla="*/ 317188 w 355852"/>
              <a:gd name="connsiteY219" fmla="*/ 184878 h 422002"/>
              <a:gd name="connsiteX220" fmla="*/ 334452 w 355852"/>
              <a:gd name="connsiteY220" fmla="*/ 226563 h 422002"/>
              <a:gd name="connsiteX221" fmla="*/ 317180 w 355852"/>
              <a:gd name="connsiteY221" fmla="*/ 268246 h 422002"/>
              <a:gd name="connsiteX222" fmla="*/ 275494 w 355852"/>
              <a:gd name="connsiteY222" fmla="*/ 285505 h 422002"/>
              <a:gd name="connsiteX223" fmla="*/ 233812 w 355852"/>
              <a:gd name="connsiteY223" fmla="*/ 268230 h 422002"/>
              <a:gd name="connsiteX224" fmla="*/ 216559 w 355852"/>
              <a:gd name="connsiteY224" fmla="*/ 226540 h 422002"/>
              <a:gd name="connsiteX225" fmla="*/ 233846 w 355852"/>
              <a:gd name="connsiteY225" fmla="*/ 184887 h 422002"/>
              <a:gd name="connsiteX226" fmla="*/ 275504 w 355852"/>
              <a:gd name="connsiteY226" fmla="*/ 167612 h 422002"/>
              <a:gd name="connsiteX227" fmla="*/ 275504 w 355852"/>
              <a:gd name="connsiteY227" fmla="*/ 180000 h 422002"/>
              <a:gd name="connsiteX228" fmla="*/ 242580 w 355852"/>
              <a:gd name="connsiteY228" fmla="*/ 193633 h 422002"/>
              <a:gd name="connsiteX229" fmla="*/ 228940 w 355852"/>
              <a:gd name="connsiteY229" fmla="*/ 226556 h 422002"/>
              <a:gd name="connsiteX230" fmla="*/ 242576 w 355852"/>
              <a:gd name="connsiteY230" fmla="*/ 259480 h 422002"/>
              <a:gd name="connsiteX231" fmla="*/ 275501 w 355852"/>
              <a:gd name="connsiteY231" fmla="*/ 273116 h 422002"/>
              <a:gd name="connsiteX232" fmla="*/ 308423 w 355852"/>
              <a:gd name="connsiteY232" fmla="*/ 259476 h 422002"/>
              <a:gd name="connsiteX233" fmla="*/ 322058 w 355852"/>
              <a:gd name="connsiteY233" fmla="*/ 226552 h 422002"/>
              <a:gd name="connsiteX234" fmla="*/ 308411 w 355852"/>
              <a:gd name="connsiteY234" fmla="*/ 193642 h 422002"/>
              <a:gd name="connsiteX235" fmla="*/ 275504 w 355852"/>
              <a:gd name="connsiteY235" fmla="*/ 179988 h 42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355852" h="422002">
                <a:moveTo>
                  <a:pt x="134145" y="114018"/>
                </a:moveTo>
                <a:cubicBezTo>
                  <a:pt x="134141" y="112374"/>
                  <a:pt x="134793" y="110795"/>
                  <a:pt x="135954" y="109630"/>
                </a:cubicBezTo>
                <a:cubicBezTo>
                  <a:pt x="137115" y="108464"/>
                  <a:pt x="138693" y="107810"/>
                  <a:pt x="140337" y="107808"/>
                </a:cubicBezTo>
                <a:lnTo>
                  <a:pt x="248155" y="107808"/>
                </a:lnTo>
                <a:cubicBezTo>
                  <a:pt x="251579" y="107808"/>
                  <a:pt x="254353" y="110582"/>
                  <a:pt x="254353" y="114006"/>
                </a:cubicBezTo>
                <a:cubicBezTo>
                  <a:pt x="254353" y="117429"/>
                  <a:pt x="251579" y="120203"/>
                  <a:pt x="248155" y="120203"/>
                </a:cubicBezTo>
                <a:lnTo>
                  <a:pt x="140337" y="120203"/>
                </a:lnTo>
                <a:cubicBezTo>
                  <a:pt x="136921" y="120199"/>
                  <a:pt x="134153" y="117434"/>
                  <a:pt x="134145" y="114019"/>
                </a:cubicBezTo>
                <a:close/>
                <a:moveTo>
                  <a:pt x="140337" y="148569"/>
                </a:moveTo>
                <a:lnTo>
                  <a:pt x="248155" y="148569"/>
                </a:lnTo>
                <a:cubicBezTo>
                  <a:pt x="251579" y="148569"/>
                  <a:pt x="254353" y="145793"/>
                  <a:pt x="254353" y="142371"/>
                </a:cubicBezTo>
                <a:cubicBezTo>
                  <a:pt x="254353" y="138948"/>
                  <a:pt x="251579" y="136174"/>
                  <a:pt x="248155" y="136174"/>
                </a:cubicBezTo>
                <a:lnTo>
                  <a:pt x="140337" y="136174"/>
                </a:lnTo>
                <a:cubicBezTo>
                  <a:pt x="136914" y="136174"/>
                  <a:pt x="134140" y="138948"/>
                  <a:pt x="134140" y="142371"/>
                </a:cubicBezTo>
                <a:cubicBezTo>
                  <a:pt x="134140" y="145793"/>
                  <a:pt x="136914" y="148569"/>
                  <a:pt x="140337" y="148569"/>
                </a:cubicBezTo>
                <a:close/>
                <a:moveTo>
                  <a:pt x="140337" y="207697"/>
                </a:moveTo>
                <a:lnTo>
                  <a:pt x="171927" y="207697"/>
                </a:lnTo>
                <a:lnTo>
                  <a:pt x="171927" y="207696"/>
                </a:lnTo>
                <a:cubicBezTo>
                  <a:pt x="175350" y="207696"/>
                  <a:pt x="178124" y="204921"/>
                  <a:pt x="178124" y="201498"/>
                </a:cubicBezTo>
                <a:cubicBezTo>
                  <a:pt x="178124" y="198077"/>
                  <a:pt x="175350" y="195301"/>
                  <a:pt x="171927" y="195301"/>
                </a:cubicBezTo>
                <a:lnTo>
                  <a:pt x="140337" y="195301"/>
                </a:lnTo>
                <a:cubicBezTo>
                  <a:pt x="136914" y="195301"/>
                  <a:pt x="134140" y="198077"/>
                  <a:pt x="134140" y="201498"/>
                </a:cubicBezTo>
                <a:cubicBezTo>
                  <a:pt x="134140" y="204921"/>
                  <a:pt x="136914" y="207696"/>
                  <a:pt x="140337" y="207696"/>
                </a:cubicBezTo>
                <a:close/>
                <a:moveTo>
                  <a:pt x="140337" y="236040"/>
                </a:moveTo>
                <a:lnTo>
                  <a:pt x="171927" y="236040"/>
                </a:lnTo>
                <a:lnTo>
                  <a:pt x="171927" y="236038"/>
                </a:lnTo>
                <a:cubicBezTo>
                  <a:pt x="175274" y="235934"/>
                  <a:pt x="177933" y="233191"/>
                  <a:pt x="177933" y="229844"/>
                </a:cubicBezTo>
                <a:cubicBezTo>
                  <a:pt x="177933" y="226495"/>
                  <a:pt x="175274" y="223752"/>
                  <a:pt x="171927" y="223649"/>
                </a:cubicBezTo>
                <a:lnTo>
                  <a:pt x="140337" y="223649"/>
                </a:lnTo>
                <a:cubicBezTo>
                  <a:pt x="136990" y="223752"/>
                  <a:pt x="134330" y="226495"/>
                  <a:pt x="134330" y="229844"/>
                </a:cubicBezTo>
                <a:cubicBezTo>
                  <a:pt x="134330" y="233191"/>
                  <a:pt x="136990" y="235934"/>
                  <a:pt x="140337" y="236038"/>
                </a:cubicBezTo>
                <a:close/>
                <a:moveTo>
                  <a:pt x="140337" y="295168"/>
                </a:moveTo>
                <a:lnTo>
                  <a:pt x="189157" y="295168"/>
                </a:lnTo>
                <a:lnTo>
                  <a:pt x="189157" y="295166"/>
                </a:lnTo>
                <a:cubicBezTo>
                  <a:pt x="190832" y="295217"/>
                  <a:pt x="192456" y="294588"/>
                  <a:pt x="193660" y="293420"/>
                </a:cubicBezTo>
                <a:cubicBezTo>
                  <a:pt x="194864" y="292253"/>
                  <a:pt x="195544" y="290648"/>
                  <a:pt x="195544" y="288971"/>
                </a:cubicBezTo>
                <a:cubicBezTo>
                  <a:pt x="195544" y="287296"/>
                  <a:pt x="194864" y="285689"/>
                  <a:pt x="193660" y="284523"/>
                </a:cubicBezTo>
                <a:cubicBezTo>
                  <a:pt x="192456" y="283356"/>
                  <a:pt x="190832" y="282727"/>
                  <a:pt x="189157" y="282778"/>
                </a:cubicBezTo>
                <a:lnTo>
                  <a:pt x="140337" y="282778"/>
                </a:lnTo>
                <a:cubicBezTo>
                  <a:pt x="136990" y="282881"/>
                  <a:pt x="134330" y="285624"/>
                  <a:pt x="134330" y="288971"/>
                </a:cubicBezTo>
                <a:cubicBezTo>
                  <a:pt x="134330" y="292320"/>
                  <a:pt x="136990" y="295063"/>
                  <a:pt x="140337" y="295167"/>
                </a:cubicBezTo>
                <a:close/>
                <a:moveTo>
                  <a:pt x="227199" y="311131"/>
                </a:moveTo>
                <a:lnTo>
                  <a:pt x="140337" y="311131"/>
                </a:lnTo>
                <a:cubicBezTo>
                  <a:pt x="136990" y="311234"/>
                  <a:pt x="134330" y="313978"/>
                  <a:pt x="134330" y="317325"/>
                </a:cubicBezTo>
                <a:cubicBezTo>
                  <a:pt x="134330" y="320673"/>
                  <a:pt x="136990" y="323417"/>
                  <a:pt x="140337" y="323520"/>
                </a:cubicBezTo>
                <a:lnTo>
                  <a:pt x="227199" y="323520"/>
                </a:lnTo>
                <a:cubicBezTo>
                  <a:pt x="230546" y="323417"/>
                  <a:pt x="233205" y="320673"/>
                  <a:pt x="233205" y="317325"/>
                </a:cubicBezTo>
                <a:cubicBezTo>
                  <a:pt x="233205" y="313978"/>
                  <a:pt x="230545" y="311234"/>
                  <a:pt x="227199" y="311131"/>
                </a:cubicBezTo>
                <a:close/>
                <a:moveTo>
                  <a:pt x="101989" y="101909"/>
                </a:moveTo>
                <a:cubicBezTo>
                  <a:pt x="103140" y="103080"/>
                  <a:pt x="103778" y="104661"/>
                  <a:pt x="103764" y="106302"/>
                </a:cubicBezTo>
                <a:cubicBezTo>
                  <a:pt x="103747" y="107945"/>
                  <a:pt x="103080" y="109513"/>
                  <a:pt x="101907" y="110662"/>
                </a:cubicBezTo>
                <a:lnTo>
                  <a:pt x="93442" y="118946"/>
                </a:lnTo>
                <a:lnTo>
                  <a:pt x="93442" y="152366"/>
                </a:lnTo>
                <a:cubicBezTo>
                  <a:pt x="93442" y="155787"/>
                  <a:pt x="90670" y="158559"/>
                  <a:pt x="87250" y="158563"/>
                </a:cubicBezTo>
                <a:lnTo>
                  <a:pt x="38913" y="158563"/>
                </a:lnTo>
                <a:cubicBezTo>
                  <a:pt x="35492" y="158559"/>
                  <a:pt x="32719" y="155787"/>
                  <a:pt x="32715" y="152366"/>
                </a:cubicBezTo>
                <a:lnTo>
                  <a:pt x="32715" y="104024"/>
                </a:lnTo>
                <a:cubicBezTo>
                  <a:pt x="32727" y="100608"/>
                  <a:pt x="35497" y="97843"/>
                  <a:pt x="38913" y="97840"/>
                </a:cubicBezTo>
                <a:lnTo>
                  <a:pt x="87250" y="97840"/>
                </a:lnTo>
                <a:cubicBezTo>
                  <a:pt x="89874" y="97854"/>
                  <a:pt x="92198" y="99533"/>
                  <a:pt x="93037" y="102021"/>
                </a:cubicBezTo>
                <a:lnTo>
                  <a:pt x="93231" y="101834"/>
                </a:lnTo>
                <a:lnTo>
                  <a:pt x="93230" y="101832"/>
                </a:lnTo>
                <a:cubicBezTo>
                  <a:pt x="94401" y="100679"/>
                  <a:pt x="95982" y="100039"/>
                  <a:pt x="97626" y="100054"/>
                </a:cubicBezTo>
                <a:cubicBezTo>
                  <a:pt x="99269" y="100066"/>
                  <a:pt x="100839" y="100735"/>
                  <a:pt x="101989" y="101908"/>
                </a:cubicBezTo>
                <a:close/>
                <a:moveTo>
                  <a:pt x="81053" y="131107"/>
                </a:moveTo>
                <a:lnTo>
                  <a:pt x="71039" y="140932"/>
                </a:lnTo>
                <a:cubicBezTo>
                  <a:pt x="68615" y="143318"/>
                  <a:pt x="64721" y="143300"/>
                  <a:pt x="62320" y="140892"/>
                </a:cubicBezTo>
                <a:lnTo>
                  <a:pt x="49088" y="127648"/>
                </a:lnTo>
                <a:cubicBezTo>
                  <a:pt x="46669" y="125229"/>
                  <a:pt x="46669" y="121307"/>
                  <a:pt x="49088" y="118888"/>
                </a:cubicBezTo>
                <a:cubicBezTo>
                  <a:pt x="51507" y="116470"/>
                  <a:pt x="55428" y="116470"/>
                  <a:pt x="57847" y="118888"/>
                </a:cubicBezTo>
                <a:lnTo>
                  <a:pt x="66740" y="127795"/>
                </a:lnTo>
                <a:lnTo>
                  <a:pt x="81051" y="113760"/>
                </a:lnTo>
                <a:lnTo>
                  <a:pt x="81051" y="110242"/>
                </a:lnTo>
                <a:lnTo>
                  <a:pt x="45112" y="110242"/>
                </a:lnTo>
                <a:lnTo>
                  <a:pt x="45112" y="146182"/>
                </a:lnTo>
                <a:lnTo>
                  <a:pt x="81051" y="146182"/>
                </a:lnTo>
                <a:close/>
                <a:moveTo>
                  <a:pt x="101989" y="187079"/>
                </a:moveTo>
                <a:cubicBezTo>
                  <a:pt x="103140" y="188250"/>
                  <a:pt x="103778" y="189832"/>
                  <a:pt x="103764" y="191472"/>
                </a:cubicBezTo>
                <a:cubicBezTo>
                  <a:pt x="103747" y="193115"/>
                  <a:pt x="103080" y="194683"/>
                  <a:pt x="101907" y="195833"/>
                </a:cubicBezTo>
                <a:lnTo>
                  <a:pt x="93442" y="204129"/>
                </a:lnTo>
                <a:lnTo>
                  <a:pt x="93442" y="239835"/>
                </a:lnTo>
                <a:lnTo>
                  <a:pt x="93442" y="239833"/>
                </a:lnTo>
                <a:cubicBezTo>
                  <a:pt x="93442" y="243255"/>
                  <a:pt x="90670" y="246029"/>
                  <a:pt x="87250" y="246030"/>
                </a:cubicBezTo>
                <a:lnTo>
                  <a:pt x="38913" y="246030"/>
                </a:lnTo>
                <a:cubicBezTo>
                  <a:pt x="35492" y="246029"/>
                  <a:pt x="32719" y="243255"/>
                  <a:pt x="32715" y="239833"/>
                </a:cubicBezTo>
                <a:lnTo>
                  <a:pt x="32715" y="191501"/>
                </a:lnTo>
                <a:cubicBezTo>
                  <a:pt x="32719" y="188079"/>
                  <a:pt x="35492" y="185307"/>
                  <a:pt x="38913" y="185303"/>
                </a:cubicBezTo>
                <a:lnTo>
                  <a:pt x="87250" y="185303"/>
                </a:lnTo>
                <a:cubicBezTo>
                  <a:pt x="89246" y="185329"/>
                  <a:pt x="91101" y="186333"/>
                  <a:pt x="92216" y="187989"/>
                </a:cubicBezTo>
                <a:lnTo>
                  <a:pt x="93230" y="186991"/>
                </a:lnTo>
                <a:cubicBezTo>
                  <a:pt x="94402" y="185840"/>
                  <a:pt x="95983" y="185202"/>
                  <a:pt x="97628" y="185218"/>
                </a:cubicBezTo>
                <a:cubicBezTo>
                  <a:pt x="99271" y="185235"/>
                  <a:pt x="100841" y="185905"/>
                  <a:pt x="101989" y="187081"/>
                </a:cubicBezTo>
                <a:close/>
                <a:moveTo>
                  <a:pt x="81053" y="216270"/>
                </a:moveTo>
                <a:lnTo>
                  <a:pt x="71039" y="226090"/>
                </a:lnTo>
                <a:lnTo>
                  <a:pt x="71039" y="226092"/>
                </a:lnTo>
                <a:cubicBezTo>
                  <a:pt x="68615" y="228476"/>
                  <a:pt x="64721" y="228458"/>
                  <a:pt x="62320" y="226050"/>
                </a:cubicBezTo>
                <a:lnTo>
                  <a:pt x="49088" y="212811"/>
                </a:lnTo>
                <a:cubicBezTo>
                  <a:pt x="47886" y="211660"/>
                  <a:pt x="47197" y="210070"/>
                  <a:pt x="47179" y="208405"/>
                </a:cubicBezTo>
                <a:cubicBezTo>
                  <a:pt x="47161" y="206739"/>
                  <a:pt x="47815" y="205136"/>
                  <a:pt x="48992" y="203958"/>
                </a:cubicBezTo>
                <a:cubicBezTo>
                  <a:pt x="50170" y="202779"/>
                  <a:pt x="51773" y="202125"/>
                  <a:pt x="53439" y="202141"/>
                </a:cubicBezTo>
                <a:cubicBezTo>
                  <a:pt x="55104" y="202157"/>
                  <a:pt x="56694" y="202844"/>
                  <a:pt x="57847" y="204046"/>
                </a:cubicBezTo>
                <a:lnTo>
                  <a:pt x="66740" y="212953"/>
                </a:lnTo>
                <a:lnTo>
                  <a:pt x="81051" y="198923"/>
                </a:lnTo>
                <a:lnTo>
                  <a:pt x="81051" y="197679"/>
                </a:lnTo>
                <a:lnTo>
                  <a:pt x="45112" y="197679"/>
                </a:lnTo>
                <a:lnTo>
                  <a:pt x="45112" y="233626"/>
                </a:lnTo>
                <a:lnTo>
                  <a:pt x="81051" y="233626"/>
                </a:lnTo>
                <a:close/>
                <a:moveTo>
                  <a:pt x="101989" y="276703"/>
                </a:moveTo>
                <a:cubicBezTo>
                  <a:pt x="103140" y="277874"/>
                  <a:pt x="103778" y="279456"/>
                  <a:pt x="103764" y="281096"/>
                </a:cubicBezTo>
                <a:cubicBezTo>
                  <a:pt x="103747" y="282739"/>
                  <a:pt x="103080" y="284307"/>
                  <a:pt x="101907" y="285457"/>
                </a:cubicBezTo>
                <a:lnTo>
                  <a:pt x="93442" y="293759"/>
                </a:lnTo>
                <a:lnTo>
                  <a:pt x="93442" y="327318"/>
                </a:lnTo>
                <a:cubicBezTo>
                  <a:pt x="93447" y="328964"/>
                  <a:pt x="92798" y="330545"/>
                  <a:pt x="91636" y="331711"/>
                </a:cubicBezTo>
                <a:cubicBezTo>
                  <a:pt x="90474" y="332877"/>
                  <a:pt x="88896" y="333533"/>
                  <a:pt x="87250" y="333533"/>
                </a:cubicBezTo>
                <a:lnTo>
                  <a:pt x="38913" y="333533"/>
                </a:lnTo>
                <a:cubicBezTo>
                  <a:pt x="35493" y="333533"/>
                  <a:pt x="32719" y="330763"/>
                  <a:pt x="32715" y="327341"/>
                </a:cubicBezTo>
                <a:lnTo>
                  <a:pt x="32715" y="279009"/>
                </a:lnTo>
                <a:cubicBezTo>
                  <a:pt x="32719" y="275588"/>
                  <a:pt x="35492" y="272815"/>
                  <a:pt x="38913" y="272812"/>
                </a:cubicBezTo>
                <a:lnTo>
                  <a:pt x="87250" y="272812"/>
                </a:lnTo>
                <a:cubicBezTo>
                  <a:pt x="89832" y="272822"/>
                  <a:pt x="92131" y="274442"/>
                  <a:pt x="93014" y="276868"/>
                </a:cubicBezTo>
                <a:lnTo>
                  <a:pt x="93231" y="276650"/>
                </a:lnTo>
                <a:lnTo>
                  <a:pt x="93230" y="276652"/>
                </a:lnTo>
                <a:cubicBezTo>
                  <a:pt x="94399" y="275499"/>
                  <a:pt x="95980" y="274857"/>
                  <a:pt x="97623" y="274868"/>
                </a:cubicBezTo>
                <a:cubicBezTo>
                  <a:pt x="99265" y="274880"/>
                  <a:pt x="100837" y="275546"/>
                  <a:pt x="101989" y="276715"/>
                </a:cubicBezTo>
                <a:close/>
                <a:moveTo>
                  <a:pt x="81053" y="305918"/>
                </a:moveTo>
                <a:lnTo>
                  <a:pt x="71039" y="315737"/>
                </a:lnTo>
                <a:lnTo>
                  <a:pt x="71039" y="315739"/>
                </a:lnTo>
                <a:cubicBezTo>
                  <a:pt x="68615" y="318123"/>
                  <a:pt x="64721" y="318105"/>
                  <a:pt x="62320" y="315697"/>
                </a:cubicBezTo>
                <a:lnTo>
                  <a:pt x="49088" y="302458"/>
                </a:lnTo>
                <a:cubicBezTo>
                  <a:pt x="46659" y="300039"/>
                  <a:pt x="46651" y="296110"/>
                  <a:pt x="49070" y="293683"/>
                </a:cubicBezTo>
                <a:cubicBezTo>
                  <a:pt x="51489" y="291254"/>
                  <a:pt x="55420" y="291246"/>
                  <a:pt x="57847" y="293665"/>
                </a:cubicBezTo>
                <a:lnTo>
                  <a:pt x="66740" y="302571"/>
                </a:lnTo>
                <a:lnTo>
                  <a:pt x="81051" y="288541"/>
                </a:lnTo>
                <a:lnTo>
                  <a:pt x="81051" y="285147"/>
                </a:lnTo>
                <a:lnTo>
                  <a:pt x="45112" y="285147"/>
                </a:lnTo>
                <a:lnTo>
                  <a:pt x="45112" y="321094"/>
                </a:lnTo>
                <a:lnTo>
                  <a:pt x="81051" y="321094"/>
                </a:lnTo>
                <a:close/>
                <a:moveTo>
                  <a:pt x="290567" y="305466"/>
                </a:moveTo>
                <a:lnTo>
                  <a:pt x="290567" y="323842"/>
                </a:lnTo>
                <a:cubicBezTo>
                  <a:pt x="292500" y="324796"/>
                  <a:pt x="294128" y="326270"/>
                  <a:pt x="295267" y="328099"/>
                </a:cubicBezTo>
                <a:cubicBezTo>
                  <a:pt x="296407" y="329929"/>
                  <a:pt x="297013" y="332041"/>
                  <a:pt x="297016" y="334195"/>
                </a:cubicBezTo>
                <a:lnTo>
                  <a:pt x="297016" y="410413"/>
                </a:lnTo>
                <a:cubicBezTo>
                  <a:pt x="297013" y="413486"/>
                  <a:pt x="295791" y="416433"/>
                  <a:pt x="293617" y="418605"/>
                </a:cubicBezTo>
                <a:cubicBezTo>
                  <a:pt x="291445" y="420778"/>
                  <a:pt x="288499" y="422003"/>
                  <a:pt x="285426" y="422003"/>
                </a:cubicBezTo>
                <a:lnTo>
                  <a:pt x="265556" y="422003"/>
                </a:lnTo>
                <a:cubicBezTo>
                  <a:pt x="262482" y="422003"/>
                  <a:pt x="259536" y="420778"/>
                  <a:pt x="257362" y="418605"/>
                </a:cubicBezTo>
                <a:cubicBezTo>
                  <a:pt x="255191" y="416433"/>
                  <a:pt x="253967" y="413486"/>
                  <a:pt x="253965" y="410413"/>
                </a:cubicBezTo>
                <a:lnTo>
                  <a:pt x="253965" y="394132"/>
                </a:lnTo>
                <a:lnTo>
                  <a:pt x="15696" y="394132"/>
                </a:lnTo>
                <a:cubicBezTo>
                  <a:pt x="11535" y="394128"/>
                  <a:pt x="7546" y="392473"/>
                  <a:pt x="4603" y="389530"/>
                </a:cubicBezTo>
                <a:cubicBezTo>
                  <a:pt x="1661" y="386588"/>
                  <a:pt x="6" y="382599"/>
                  <a:pt x="0" y="378438"/>
                </a:cubicBezTo>
                <a:lnTo>
                  <a:pt x="0" y="40543"/>
                </a:lnTo>
                <a:cubicBezTo>
                  <a:pt x="4" y="36380"/>
                  <a:pt x="1659" y="32390"/>
                  <a:pt x="4602" y="29447"/>
                </a:cubicBezTo>
                <a:cubicBezTo>
                  <a:pt x="7544" y="26502"/>
                  <a:pt x="11533" y="24847"/>
                  <a:pt x="15696" y="24842"/>
                </a:cubicBezTo>
                <a:lnTo>
                  <a:pt x="69603" y="24842"/>
                </a:lnTo>
                <a:lnTo>
                  <a:pt x="69603" y="11069"/>
                </a:lnTo>
                <a:cubicBezTo>
                  <a:pt x="69595" y="8141"/>
                  <a:pt x="70754" y="5329"/>
                  <a:pt x="72821" y="3253"/>
                </a:cubicBezTo>
                <a:cubicBezTo>
                  <a:pt x="74888" y="1177"/>
                  <a:pt x="77695" y="7"/>
                  <a:pt x="80625" y="0"/>
                </a:cubicBezTo>
                <a:lnTo>
                  <a:pt x="206434" y="0"/>
                </a:lnTo>
                <a:cubicBezTo>
                  <a:pt x="209367" y="2"/>
                  <a:pt x="212179" y="1170"/>
                  <a:pt x="214252" y="3246"/>
                </a:cubicBezTo>
                <a:cubicBezTo>
                  <a:pt x="216322" y="5322"/>
                  <a:pt x="217484" y="8138"/>
                  <a:pt x="217479" y="11069"/>
                </a:cubicBezTo>
                <a:lnTo>
                  <a:pt x="217479" y="24865"/>
                </a:lnTo>
                <a:lnTo>
                  <a:pt x="271377" y="24865"/>
                </a:lnTo>
                <a:cubicBezTo>
                  <a:pt x="275538" y="24870"/>
                  <a:pt x="279528" y="26526"/>
                  <a:pt x="282471" y="29471"/>
                </a:cubicBezTo>
                <a:cubicBezTo>
                  <a:pt x="285414" y="32413"/>
                  <a:pt x="287069" y="36404"/>
                  <a:pt x="287071" y="40567"/>
                </a:cubicBezTo>
                <a:lnTo>
                  <a:pt x="287071" y="147090"/>
                </a:lnTo>
                <a:cubicBezTo>
                  <a:pt x="305871" y="149818"/>
                  <a:pt x="323095" y="159124"/>
                  <a:pt x="335681" y="173349"/>
                </a:cubicBezTo>
                <a:cubicBezTo>
                  <a:pt x="348272" y="187576"/>
                  <a:pt x="355412" y="205804"/>
                  <a:pt x="355832" y="224796"/>
                </a:cubicBezTo>
                <a:cubicBezTo>
                  <a:pt x="356255" y="243788"/>
                  <a:pt x="349930" y="262314"/>
                  <a:pt x="337986" y="277088"/>
                </a:cubicBezTo>
                <a:cubicBezTo>
                  <a:pt x="326041" y="291861"/>
                  <a:pt x="309246" y="301920"/>
                  <a:pt x="290587" y="305481"/>
                </a:cubicBezTo>
                <a:close/>
                <a:moveTo>
                  <a:pt x="275506" y="158538"/>
                </a:moveTo>
                <a:lnTo>
                  <a:pt x="275504" y="158538"/>
                </a:lnTo>
                <a:cubicBezTo>
                  <a:pt x="252208" y="158672"/>
                  <a:pt x="230601" y="170722"/>
                  <a:pt x="218242" y="190472"/>
                </a:cubicBezTo>
                <a:cubicBezTo>
                  <a:pt x="205883" y="210222"/>
                  <a:pt x="204495" y="234922"/>
                  <a:pt x="214561" y="255932"/>
                </a:cubicBezTo>
                <a:cubicBezTo>
                  <a:pt x="224626" y="276944"/>
                  <a:pt x="244747" y="291340"/>
                  <a:pt x="267883" y="294085"/>
                </a:cubicBezTo>
                <a:cubicBezTo>
                  <a:pt x="272949" y="294649"/>
                  <a:pt x="278062" y="294649"/>
                  <a:pt x="283128" y="294085"/>
                </a:cubicBezTo>
                <a:cubicBezTo>
                  <a:pt x="306263" y="291340"/>
                  <a:pt x="326383" y="276944"/>
                  <a:pt x="336450" y="255932"/>
                </a:cubicBezTo>
                <a:cubicBezTo>
                  <a:pt x="346516" y="234921"/>
                  <a:pt x="345127" y="210222"/>
                  <a:pt x="332769" y="190472"/>
                </a:cubicBezTo>
                <a:cubicBezTo>
                  <a:pt x="320411" y="170722"/>
                  <a:pt x="298804" y="158672"/>
                  <a:pt x="275507" y="158538"/>
                </a:cubicBezTo>
                <a:close/>
                <a:moveTo>
                  <a:pt x="81991" y="49675"/>
                </a:moveTo>
                <a:lnTo>
                  <a:pt x="205113" y="49675"/>
                </a:lnTo>
                <a:lnTo>
                  <a:pt x="205113" y="12387"/>
                </a:lnTo>
                <a:lnTo>
                  <a:pt x="81991" y="12387"/>
                </a:lnTo>
                <a:close/>
                <a:moveTo>
                  <a:pt x="253965" y="381745"/>
                </a:moveTo>
                <a:lnTo>
                  <a:pt x="253965" y="334192"/>
                </a:lnTo>
                <a:cubicBezTo>
                  <a:pt x="253968" y="332039"/>
                  <a:pt x="254576" y="329928"/>
                  <a:pt x="255714" y="328099"/>
                </a:cubicBezTo>
                <a:cubicBezTo>
                  <a:pt x="256855" y="326269"/>
                  <a:pt x="258481" y="324793"/>
                  <a:pt x="260414" y="323840"/>
                </a:cubicBezTo>
                <a:lnTo>
                  <a:pt x="260414" y="305464"/>
                </a:lnTo>
                <a:cubicBezTo>
                  <a:pt x="240778" y="301790"/>
                  <a:pt x="223216" y="290932"/>
                  <a:pt x="211158" y="275008"/>
                </a:cubicBezTo>
                <a:cubicBezTo>
                  <a:pt x="199098" y="259083"/>
                  <a:pt x="193402" y="239237"/>
                  <a:pt x="195187" y="219342"/>
                </a:cubicBezTo>
                <a:cubicBezTo>
                  <a:pt x="196968" y="199445"/>
                  <a:pt x="206101" y="180927"/>
                  <a:pt x="220802" y="167403"/>
                </a:cubicBezTo>
                <a:cubicBezTo>
                  <a:pt x="235503" y="153877"/>
                  <a:pt x="254716" y="146314"/>
                  <a:pt x="274691" y="146191"/>
                </a:cubicBezTo>
                <a:lnTo>
                  <a:pt x="274691" y="40541"/>
                </a:lnTo>
                <a:cubicBezTo>
                  <a:pt x="274669" y="38722"/>
                  <a:pt x="273202" y="37253"/>
                  <a:pt x="271384" y="37228"/>
                </a:cubicBezTo>
                <a:lnTo>
                  <a:pt x="217477" y="37228"/>
                </a:lnTo>
                <a:lnTo>
                  <a:pt x="217477" y="51029"/>
                </a:lnTo>
                <a:cubicBezTo>
                  <a:pt x="217475" y="53957"/>
                  <a:pt x="216309" y="56766"/>
                  <a:pt x="214238" y="58836"/>
                </a:cubicBezTo>
                <a:cubicBezTo>
                  <a:pt x="212168" y="60907"/>
                  <a:pt x="209359" y="62073"/>
                  <a:pt x="206431" y="62074"/>
                </a:cubicBezTo>
                <a:lnTo>
                  <a:pt x="80622" y="62074"/>
                </a:lnTo>
                <a:cubicBezTo>
                  <a:pt x="77696" y="62071"/>
                  <a:pt x="74891" y="60905"/>
                  <a:pt x="72822" y="58836"/>
                </a:cubicBezTo>
                <a:cubicBezTo>
                  <a:pt x="70753" y="56767"/>
                  <a:pt x="69591" y="53961"/>
                  <a:pt x="69587" y="51034"/>
                </a:cubicBezTo>
                <a:lnTo>
                  <a:pt x="69587" y="37227"/>
                </a:lnTo>
                <a:lnTo>
                  <a:pt x="15694" y="37227"/>
                </a:lnTo>
                <a:cubicBezTo>
                  <a:pt x="13878" y="37256"/>
                  <a:pt x="12413" y="38723"/>
                  <a:pt x="12387" y="40540"/>
                </a:cubicBezTo>
                <a:lnTo>
                  <a:pt x="12387" y="378435"/>
                </a:lnTo>
                <a:cubicBezTo>
                  <a:pt x="12417" y="380250"/>
                  <a:pt x="13880" y="381713"/>
                  <a:pt x="15694" y="381742"/>
                </a:cubicBezTo>
                <a:close/>
                <a:moveTo>
                  <a:pt x="284657" y="334981"/>
                </a:moveTo>
                <a:lnTo>
                  <a:pt x="266352" y="334981"/>
                </a:lnTo>
                <a:lnTo>
                  <a:pt x="266352" y="409605"/>
                </a:lnTo>
                <a:lnTo>
                  <a:pt x="284657" y="409605"/>
                </a:lnTo>
                <a:close/>
                <a:moveTo>
                  <a:pt x="276413" y="306886"/>
                </a:moveTo>
                <a:cubicBezTo>
                  <a:pt x="276108" y="306886"/>
                  <a:pt x="275827" y="306933"/>
                  <a:pt x="275510" y="306933"/>
                </a:cubicBezTo>
                <a:cubicBezTo>
                  <a:pt x="275192" y="306933"/>
                  <a:pt x="274924" y="306891"/>
                  <a:pt x="274607" y="306886"/>
                </a:cubicBezTo>
                <a:lnTo>
                  <a:pt x="272848" y="306886"/>
                </a:lnTo>
                <a:lnTo>
                  <a:pt x="272848" y="322593"/>
                </a:lnTo>
                <a:lnTo>
                  <a:pt x="278208" y="322593"/>
                </a:lnTo>
                <a:lnTo>
                  <a:pt x="278208" y="306886"/>
                </a:lnTo>
                <a:cubicBezTo>
                  <a:pt x="277586" y="306909"/>
                  <a:pt x="277000" y="306881"/>
                  <a:pt x="276407" y="306886"/>
                </a:cubicBezTo>
                <a:close/>
                <a:moveTo>
                  <a:pt x="275504" y="167612"/>
                </a:moveTo>
                <a:cubicBezTo>
                  <a:pt x="291139" y="167612"/>
                  <a:pt x="306133" y="173822"/>
                  <a:pt x="317188" y="184878"/>
                </a:cubicBezTo>
                <a:cubicBezTo>
                  <a:pt x="328244" y="195934"/>
                  <a:pt x="334454" y="210928"/>
                  <a:pt x="334452" y="226563"/>
                </a:cubicBezTo>
                <a:cubicBezTo>
                  <a:pt x="334450" y="242199"/>
                  <a:pt x="328236" y="257192"/>
                  <a:pt x="317180" y="268246"/>
                </a:cubicBezTo>
                <a:cubicBezTo>
                  <a:pt x="306124" y="279299"/>
                  <a:pt x="291128" y="285507"/>
                  <a:pt x="275494" y="285505"/>
                </a:cubicBezTo>
                <a:cubicBezTo>
                  <a:pt x="259859" y="285502"/>
                  <a:pt x="244865" y="279288"/>
                  <a:pt x="233812" y="268230"/>
                </a:cubicBezTo>
                <a:cubicBezTo>
                  <a:pt x="222761" y="257172"/>
                  <a:pt x="216553" y="242176"/>
                  <a:pt x="216559" y="226540"/>
                </a:cubicBezTo>
                <a:cubicBezTo>
                  <a:pt x="216579" y="210914"/>
                  <a:pt x="222796" y="195934"/>
                  <a:pt x="233846" y="184887"/>
                </a:cubicBezTo>
                <a:cubicBezTo>
                  <a:pt x="244898" y="173840"/>
                  <a:pt x="259879" y="167627"/>
                  <a:pt x="275504" y="167612"/>
                </a:cubicBezTo>
                <a:close/>
                <a:moveTo>
                  <a:pt x="275504" y="180000"/>
                </a:moveTo>
                <a:cubicBezTo>
                  <a:pt x="263155" y="179999"/>
                  <a:pt x="251312" y="184903"/>
                  <a:pt x="242580" y="193633"/>
                </a:cubicBezTo>
                <a:cubicBezTo>
                  <a:pt x="233848" y="202365"/>
                  <a:pt x="228942" y="214206"/>
                  <a:pt x="228940" y="226556"/>
                </a:cubicBezTo>
                <a:cubicBezTo>
                  <a:pt x="228940" y="238904"/>
                  <a:pt x="233846" y="250748"/>
                  <a:pt x="242576" y="259480"/>
                </a:cubicBezTo>
                <a:cubicBezTo>
                  <a:pt x="251308" y="268212"/>
                  <a:pt x="263151" y="273116"/>
                  <a:pt x="275501" y="273116"/>
                </a:cubicBezTo>
                <a:cubicBezTo>
                  <a:pt x="287850" y="273116"/>
                  <a:pt x="299693" y="268210"/>
                  <a:pt x="308423" y="259476"/>
                </a:cubicBezTo>
                <a:cubicBezTo>
                  <a:pt x="317155" y="250744"/>
                  <a:pt x="322059" y="238901"/>
                  <a:pt x="322058" y="226552"/>
                </a:cubicBezTo>
                <a:cubicBezTo>
                  <a:pt x="322047" y="214208"/>
                  <a:pt x="317138" y="202372"/>
                  <a:pt x="308411" y="193642"/>
                </a:cubicBezTo>
                <a:cubicBezTo>
                  <a:pt x="299684" y="184912"/>
                  <a:pt x="287850" y="180002"/>
                  <a:pt x="275504" y="179988"/>
                </a:cubicBezTo>
                <a:close/>
              </a:path>
            </a:pathLst>
          </a:custGeom>
          <a:solidFill>
            <a:srgbClr val="BF9000"/>
          </a:solidFill>
          <a:ln w="460" cap="flat">
            <a:noFill/>
            <a:prstDash val="solid"/>
            <a:miter/>
          </a:ln>
        </p:spPr>
        <p:txBody>
          <a:bodyPr rtlCol="0" anchor="ctr"/>
          <a:lstStyle/>
          <a:p>
            <a:endParaRPr lang="en-US" dirty="0"/>
          </a:p>
        </p:txBody>
      </p:sp>
      <p:grpSp>
        <p:nvGrpSpPr>
          <p:cNvPr id="38" name="Graphic 125">
            <a:extLst>
              <a:ext uri="{FF2B5EF4-FFF2-40B4-BE49-F238E27FC236}">
                <a16:creationId xmlns:a16="http://schemas.microsoft.com/office/drawing/2014/main" id="{721EBDD0-FEC0-F1DD-64FB-F69EB8D71C57}"/>
              </a:ext>
            </a:extLst>
          </p:cNvPr>
          <p:cNvGrpSpPr/>
          <p:nvPr/>
        </p:nvGrpSpPr>
        <p:grpSpPr>
          <a:xfrm>
            <a:off x="4542983" y="5336245"/>
            <a:ext cx="431780" cy="451437"/>
            <a:chOff x="4545941" y="5381143"/>
            <a:chExt cx="431780" cy="451437"/>
          </a:xfrm>
          <a:solidFill>
            <a:srgbClr val="BF9000"/>
          </a:solidFill>
        </p:grpSpPr>
        <p:sp>
          <p:nvSpPr>
            <p:cNvPr id="39" name="Freeform: Shape 38">
              <a:extLst>
                <a:ext uri="{FF2B5EF4-FFF2-40B4-BE49-F238E27FC236}">
                  <a16:creationId xmlns:a16="http://schemas.microsoft.com/office/drawing/2014/main" id="{EF9C156B-72E0-A990-A333-EBFF8DCE29CB}"/>
                </a:ext>
              </a:extLst>
            </p:cNvPr>
            <p:cNvSpPr/>
            <p:nvPr/>
          </p:nvSpPr>
          <p:spPr>
            <a:xfrm>
              <a:off x="4545941" y="5381143"/>
              <a:ext cx="431780" cy="403434"/>
            </a:xfrm>
            <a:custGeom>
              <a:avLst/>
              <a:gdLst>
                <a:gd name="connsiteX0" fmla="*/ 419412 w 431780"/>
                <a:gd name="connsiteY0" fmla="*/ 126508 h 403434"/>
                <a:gd name="connsiteX1" fmla="*/ 430827 w 431780"/>
                <a:gd name="connsiteY1" fmla="*/ 84335 h 403434"/>
                <a:gd name="connsiteX2" fmla="*/ 346499 w 431780"/>
                <a:gd name="connsiteY2" fmla="*/ 0 h 403434"/>
                <a:gd name="connsiteX3" fmla="*/ 262169 w 431780"/>
                <a:gd name="connsiteY3" fmla="*/ 84335 h 403434"/>
                <a:gd name="connsiteX4" fmla="*/ 270260 w 431780"/>
                <a:gd name="connsiteY4" fmla="*/ 120138 h 403434"/>
                <a:gd name="connsiteX5" fmla="*/ 129593 w 431780"/>
                <a:gd name="connsiteY5" fmla="*/ 120138 h 403434"/>
                <a:gd name="connsiteX6" fmla="*/ 129593 w 431780"/>
                <a:gd name="connsiteY6" fmla="*/ 86330 h 403434"/>
                <a:gd name="connsiteX7" fmla="*/ 109585 w 431780"/>
                <a:gd name="connsiteY7" fmla="*/ 66322 h 403434"/>
                <a:gd name="connsiteX8" fmla="*/ 89581 w 431780"/>
                <a:gd name="connsiteY8" fmla="*/ 86330 h 403434"/>
                <a:gd name="connsiteX9" fmla="*/ 89581 w 431780"/>
                <a:gd name="connsiteY9" fmla="*/ 120138 h 403434"/>
                <a:gd name="connsiteX10" fmla="*/ 31247 w 431780"/>
                <a:gd name="connsiteY10" fmla="*/ 120138 h 403434"/>
                <a:gd name="connsiteX11" fmla="*/ 0 w 431780"/>
                <a:gd name="connsiteY11" fmla="*/ 151384 h 403434"/>
                <a:gd name="connsiteX12" fmla="*/ 0 w 431780"/>
                <a:gd name="connsiteY12" fmla="*/ 318377 h 403434"/>
                <a:gd name="connsiteX13" fmla="*/ 31247 w 431780"/>
                <a:gd name="connsiteY13" fmla="*/ 349619 h 403434"/>
                <a:gd name="connsiteX14" fmla="*/ 302190 w 431780"/>
                <a:gd name="connsiteY14" fmla="*/ 349619 h 403434"/>
                <a:gd name="connsiteX15" fmla="*/ 302190 w 431780"/>
                <a:gd name="connsiteY15" fmla="*/ 383427 h 403434"/>
                <a:gd name="connsiteX16" fmla="*/ 322198 w 431780"/>
                <a:gd name="connsiteY16" fmla="*/ 403435 h 403434"/>
                <a:gd name="connsiteX17" fmla="*/ 342202 w 431780"/>
                <a:gd name="connsiteY17" fmla="*/ 383427 h 403434"/>
                <a:gd name="connsiteX18" fmla="*/ 342202 w 431780"/>
                <a:gd name="connsiteY18" fmla="*/ 349619 h 403434"/>
                <a:gd name="connsiteX19" fmla="*/ 400537 w 431780"/>
                <a:gd name="connsiteY19" fmla="*/ 349619 h 403434"/>
                <a:gd name="connsiteX20" fmla="*/ 431781 w 431780"/>
                <a:gd name="connsiteY20" fmla="*/ 318377 h 403434"/>
                <a:gd name="connsiteX21" fmla="*/ 431781 w 431780"/>
                <a:gd name="connsiteY21" fmla="*/ 151384 h 403434"/>
                <a:gd name="connsiteX22" fmla="*/ 419412 w 431780"/>
                <a:gd name="connsiteY22" fmla="*/ 126508 h 403434"/>
                <a:gd name="connsiteX23" fmla="*/ 346501 w 431780"/>
                <a:gd name="connsiteY23" fmla="*/ 8943 h 403434"/>
                <a:gd name="connsiteX24" fmla="*/ 421892 w 431780"/>
                <a:gd name="connsiteY24" fmla="*/ 84338 h 403434"/>
                <a:gd name="connsiteX25" fmla="*/ 346501 w 431780"/>
                <a:gd name="connsiteY25" fmla="*/ 159728 h 403434"/>
                <a:gd name="connsiteX26" fmla="*/ 271111 w 431780"/>
                <a:gd name="connsiteY26" fmla="*/ 84338 h 403434"/>
                <a:gd name="connsiteX27" fmla="*/ 346501 w 431780"/>
                <a:gd name="connsiteY27" fmla="*/ 8943 h 403434"/>
                <a:gd name="connsiteX28" fmla="*/ 401670 w 431780"/>
                <a:gd name="connsiteY28" fmla="*/ 153324 h 403434"/>
                <a:gd name="connsiteX29" fmla="*/ 403033 w 431780"/>
                <a:gd name="connsiteY29" fmla="*/ 154687 h 403434"/>
                <a:gd name="connsiteX30" fmla="*/ 401670 w 431780"/>
                <a:gd name="connsiteY30" fmla="*/ 156051 h 403434"/>
                <a:gd name="connsiteX31" fmla="*/ 400306 w 431780"/>
                <a:gd name="connsiteY31" fmla="*/ 154687 h 403434"/>
                <a:gd name="connsiteX32" fmla="*/ 401670 w 431780"/>
                <a:gd name="connsiteY32" fmla="*/ 153324 h 403434"/>
                <a:gd name="connsiteX33" fmla="*/ 275150 w 431780"/>
                <a:gd name="connsiteY33" fmla="*/ 129079 h 403434"/>
                <a:gd name="connsiteX34" fmla="*/ 319619 w 431780"/>
                <a:gd name="connsiteY34" fmla="*/ 164192 h 403434"/>
                <a:gd name="connsiteX35" fmla="*/ 227612 w 431780"/>
                <a:gd name="connsiteY35" fmla="*/ 164192 h 403434"/>
                <a:gd name="connsiteX36" fmla="*/ 189321 w 431780"/>
                <a:gd name="connsiteY36" fmla="*/ 144067 h 403434"/>
                <a:gd name="connsiteX37" fmla="*/ 151030 w 431780"/>
                <a:gd name="connsiteY37" fmla="*/ 164192 h 403434"/>
                <a:gd name="connsiteX38" fmla="*/ 129599 w 431780"/>
                <a:gd name="connsiteY38" fmla="*/ 164192 h 403434"/>
                <a:gd name="connsiteX39" fmla="*/ 129599 w 431780"/>
                <a:gd name="connsiteY39" fmla="*/ 129079 h 403434"/>
                <a:gd name="connsiteX40" fmla="*/ 226962 w 431780"/>
                <a:gd name="connsiteY40" fmla="*/ 190655 h 403434"/>
                <a:gd name="connsiteX41" fmla="*/ 226962 w 431780"/>
                <a:gd name="connsiteY41" fmla="*/ 208907 h 403434"/>
                <a:gd name="connsiteX42" fmla="*/ 204831 w 431780"/>
                <a:gd name="connsiteY42" fmla="*/ 208907 h 403434"/>
                <a:gd name="connsiteX43" fmla="*/ 204831 w 431780"/>
                <a:gd name="connsiteY43" fmla="*/ 190655 h 403434"/>
                <a:gd name="connsiteX44" fmla="*/ 189320 w 431780"/>
                <a:gd name="connsiteY44" fmla="*/ 175144 h 403434"/>
                <a:gd name="connsiteX45" fmla="*/ 173812 w 431780"/>
                <a:gd name="connsiteY45" fmla="*/ 190655 h 403434"/>
                <a:gd name="connsiteX46" fmla="*/ 173812 w 431780"/>
                <a:gd name="connsiteY46" fmla="*/ 208907 h 403434"/>
                <a:gd name="connsiteX47" fmla="*/ 151681 w 431780"/>
                <a:gd name="connsiteY47" fmla="*/ 208907 h 403434"/>
                <a:gd name="connsiteX48" fmla="*/ 151681 w 431780"/>
                <a:gd name="connsiteY48" fmla="*/ 190655 h 403434"/>
                <a:gd name="connsiteX49" fmla="*/ 156036 w 431780"/>
                <a:gd name="connsiteY49" fmla="*/ 173136 h 403434"/>
                <a:gd name="connsiteX50" fmla="*/ 222614 w 431780"/>
                <a:gd name="connsiteY50" fmla="*/ 173136 h 403434"/>
                <a:gd name="connsiteX51" fmla="*/ 226961 w 431780"/>
                <a:gd name="connsiteY51" fmla="*/ 190655 h 403434"/>
                <a:gd name="connsiteX52" fmla="*/ 327452 w 431780"/>
                <a:gd name="connsiteY52" fmla="*/ 217844 h 403434"/>
                <a:gd name="connsiteX53" fmla="*/ 333267 w 431780"/>
                <a:gd name="connsiteY53" fmla="*/ 237857 h 403434"/>
                <a:gd name="connsiteX54" fmla="*/ 333267 w 431780"/>
                <a:gd name="connsiteY54" fmla="*/ 252211 h 403434"/>
                <a:gd name="connsiteX55" fmla="*/ 311136 w 431780"/>
                <a:gd name="connsiteY55" fmla="*/ 252211 h 403434"/>
                <a:gd name="connsiteX56" fmla="*/ 311136 w 431780"/>
                <a:gd name="connsiteY56" fmla="*/ 237857 h 403434"/>
                <a:gd name="connsiteX57" fmla="*/ 295625 w 431780"/>
                <a:gd name="connsiteY57" fmla="*/ 222346 h 403434"/>
                <a:gd name="connsiteX58" fmla="*/ 280117 w 431780"/>
                <a:gd name="connsiteY58" fmla="*/ 237857 h 403434"/>
                <a:gd name="connsiteX59" fmla="*/ 280117 w 431780"/>
                <a:gd name="connsiteY59" fmla="*/ 252211 h 403434"/>
                <a:gd name="connsiteX60" fmla="*/ 257986 w 431780"/>
                <a:gd name="connsiteY60" fmla="*/ 252211 h 403434"/>
                <a:gd name="connsiteX61" fmla="*/ 257986 w 431780"/>
                <a:gd name="connsiteY61" fmla="*/ 237857 h 403434"/>
                <a:gd name="connsiteX62" fmla="*/ 263801 w 431780"/>
                <a:gd name="connsiteY62" fmla="*/ 217844 h 403434"/>
                <a:gd name="connsiteX63" fmla="*/ 271602 w 431780"/>
                <a:gd name="connsiteY63" fmla="*/ 208903 h 403434"/>
                <a:gd name="connsiteX64" fmla="*/ 295626 w 431780"/>
                <a:gd name="connsiteY64" fmla="*/ 200212 h 403434"/>
                <a:gd name="connsiteX65" fmla="*/ 319650 w 431780"/>
                <a:gd name="connsiteY65" fmla="*/ 208903 h 403434"/>
                <a:gd name="connsiteX66" fmla="*/ 209887 w 431780"/>
                <a:gd name="connsiteY66" fmla="*/ 297869 h 403434"/>
                <a:gd name="connsiteX67" fmla="*/ 204832 w 431780"/>
                <a:gd name="connsiteY67" fmla="*/ 279107 h 403434"/>
                <a:gd name="connsiteX68" fmla="*/ 204832 w 431780"/>
                <a:gd name="connsiteY68" fmla="*/ 261146 h 403434"/>
                <a:gd name="connsiteX69" fmla="*/ 226963 w 431780"/>
                <a:gd name="connsiteY69" fmla="*/ 261146 h 403434"/>
                <a:gd name="connsiteX70" fmla="*/ 226963 w 431780"/>
                <a:gd name="connsiteY70" fmla="*/ 279107 h 403434"/>
                <a:gd name="connsiteX71" fmla="*/ 242475 w 431780"/>
                <a:gd name="connsiteY71" fmla="*/ 294614 h 403434"/>
                <a:gd name="connsiteX72" fmla="*/ 257986 w 431780"/>
                <a:gd name="connsiteY72" fmla="*/ 279107 h 403434"/>
                <a:gd name="connsiteX73" fmla="*/ 257986 w 431780"/>
                <a:gd name="connsiteY73" fmla="*/ 261146 h 403434"/>
                <a:gd name="connsiteX74" fmla="*/ 280117 w 431780"/>
                <a:gd name="connsiteY74" fmla="*/ 261146 h 403434"/>
                <a:gd name="connsiteX75" fmla="*/ 280117 w 431780"/>
                <a:gd name="connsiteY75" fmla="*/ 279107 h 403434"/>
                <a:gd name="connsiteX76" fmla="*/ 275062 w 431780"/>
                <a:gd name="connsiteY76" fmla="*/ 297869 h 403434"/>
                <a:gd name="connsiteX77" fmla="*/ 267874 w 431780"/>
                <a:gd name="connsiteY77" fmla="*/ 306809 h 403434"/>
                <a:gd name="connsiteX78" fmla="*/ 242473 w 431780"/>
                <a:gd name="connsiteY78" fmla="*/ 316752 h 403434"/>
                <a:gd name="connsiteX79" fmla="*/ 217079 w 431780"/>
                <a:gd name="connsiteY79" fmla="*/ 306809 h 403434"/>
                <a:gd name="connsiteX80" fmla="*/ 235902 w 431780"/>
                <a:gd name="connsiteY80" fmla="*/ 261151 h 403434"/>
                <a:gd name="connsiteX81" fmla="*/ 249044 w 431780"/>
                <a:gd name="connsiteY81" fmla="*/ 261151 h 403434"/>
                <a:gd name="connsiteX82" fmla="*/ 249044 w 431780"/>
                <a:gd name="connsiteY82" fmla="*/ 279112 h 403434"/>
                <a:gd name="connsiteX83" fmla="*/ 242473 w 431780"/>
                <a:gd name="connsiteY83" fmla="*/ 285680 h 403434"/>
                <a:gd name="connsiteX84" fmla="*/ 235902 w 431780"/>
                <a:gd name="connsiteY84" fmla="*/ 279112 h 403434"/>
                <a:gd name="connsiteX85" fmla="*/ 289058 w 431780"/>
                <a:gd name="connsiteY85" fmla="*/ 279109 h 403434"/>
                <a:gd name="connsiteX86" fmla="*/ 289058 w 431780"/>
                <a:gd name="connsiteY86" fmla="*/ 261148 h 403434"/>
                <a:gd name="connsiteX87" fmla="*/ 302197 w 431780"/>
                <a:gd name="connsiteY87" fmla="*/ 261148 h 403434"/>
                <a:gd name="connsiteX88" fmla="*/ 302197 w 431780"/>
                <a:gd name="connsiteY88" fmla="*/ 297867 h 403434"/>
                <a:gd name="connsiteX89" fmla="*/ 285076 w 431780"/>
                <a:gd name="connsiteY89" fmla="*/ 297867 h 403434"/>
                <a:gd name="connsiteX90" fmla="*/ 289059 w 431780"/>
                <a:gd name="connsiteY90" fmla="*/ 279109 h 403434"/>
                <a:gd name="connsiteX91" fmla="*/ 302200 w 431780"/>
                <a:gd name="connsiteY91" fmla="*/ 252211 h 403434"/>
                <a:gd name="connsiteX92" fmla="*/ 289062 w 431780"/>
                <a:gd name="connsiteY92" fmla="*/ 252211 h 403434"/>
                <a:gd name="connsiteX93" fmla="*/ 289062 w 431780"/>
                <a:gd name="connsiteY93" fmla="*/ 237858 h 403434"/>
                <a:gd name="connsiteX94" fmla="*/ 295629 w 431780"/>
                <a:gd name="connsiteY94" fmla="*/ 231287 h 403434"/>
                <a:gd name="connsiteX95" fmla="*/ 302200 w 431780"/>
                <a:gd name="connsiteY95" fmla="*/ 237858 h 403434"/>
                <a:gd name="connsiteX96" fmla="*/ 311141 w 431780"/>
                <a:gd name="connsiteY96" fmla="*/ 261151 h 403434"/>
                <a:gd name="connsiteX97" fmla="*/ 333272 w 431780"/>
                <a:gd name="connsiteY97" fmla="*/ 261151 h 403434"/>
                <a:gd name="connsiteX98" fmla="*/ 333272 w 431780"/>
                <a:gd name="connsiteY98" fmla="*/ 297870 h 403434"/>
                <a:gd name="connsiteX99" fmla="*/ 311141 w 431780"/>
                <a:gd name="connsiteY99" fmla="*/ 297870 h 403434"/>
                <a:gd name="connsiteX100" fmla="*/ 249044 w 431780"/>
                <a:gd name="connsiteY100" fmla="*/ 237856 h 403434"/>
                <a:gd name="connsiteX101" fmla="*/ 249044 w 431780"/>
                <a:gd name="connsiteY101" fmla="*/ 252210 h 403434"/>
                <a:gd name="connsiteX102" fmla="*/ 235902 w 431780"/>
                <a:gd name="connsiteY102" fmla="*/ 252210 h 403434"/>
                <a:gd name="connsiteX103" fmla="*/ 235902 w 431780"/>
                <a:gd name="connsiteY103" fmla="*/ 217843 h 403434"/>
                <a:gd name="connsiteX104" fmla="*/ 253627 w 431780"/>
                <a:gd name="connsiteY104" fmla="*/ 217843 h 403434"/>
                <a:gd name="connsiteX105" fmla="*/ 249045 w 431780"/>
                <a:gd name="connsiteY105" fmla="*/ 237857 h 403434"/>
                <a:gd name="connsiteX106" fmla="*/ 226962 w 431780"/>
                <a:gd name="connsiteY106" fmla="*/ 252211 h 403434"/>
                <a:gd name="connsiteX107" fmla="*/ 204831 w 431780"/>
                <a:gd name="connsiteY107" fmla="*/ 252211 h 403434"/>
                <a:gd name="connsiteX108" fmla="*/ 204831 w 431780"/>
                <a:gd name="connsiteY108" fmla="*/ 217845 h 403434"/>
                <a:gd name="connsiteX109" fmla="*/ 226962 w 431780"/>
                <a:gd name="connsiteY109" fmla="*/ 217845 h 403434"/>
                <a:gd name="connsiteX110" fmla="*/ 104524 w 431780"/>
                <a:gd name="connsiteY110" fmla="*/ 252211 h 403434"/>
                <a:gd name="connsiteX111" fmla="*/ 98530 w 431780"/>
                <a:gd name="connsiteY111" fmla="*/ 231907 h 403434"/>
                <a:gd name="connsiteX112" fmla="*/ 98530 w 431780"/>
                <a:gd name="connsiteY112" fmla="*/ 217845 h 403434"/>
                <a:gd name="connsiteX113" fmla="*/ 120661 w 431780"/>
                <a:gd name="connsiteY113" fmla="*/ 217845 h 403434"/>
                <a:gd name="connsiteX114" fmla="*/ 120661 w 431780"/>
                <a:gd name="connsiteY114" fmla="*/ 231907 h 403434"/>
                <a:gd name="connsiteX115" fmla="*/ 136173 w 431780"/>
                <a:gd name="connsiteY115" fmla="*/ 247419 h 403434"/>
                <a:gd name="connsiteX116" fmla="*/ 151684 w 431780"/>
                <a:gd name="connsiteY116" fmla="*/ 231907 h 403434"/>
                <a:gd name="connsiteX117" fmla="*/ 151684 w 431780"/>
                <a:gd name="connsiteY117" fmla="*/ 217845 h 403434"/>
                <a:gd name="connsiteX118" fmla="*/ 173816 w 431780"/>
                <a:gd name="connsiteY118" fmla="*/ 217845 h 403434"/>
                <a:gd name="connsiteX119" fmla="*/ 173816 w 431780"/>
                <a:gd name="connsiteY119" fmla="*/ 231907 h 403434"/>
                <a:gd name="connsiteX120" fmla="*/ 167822 w 431780"/>
                <a:gd name="connsiteY120" fmla="*/ 252211 h 403434"/>
                <a:gd name="connsiteX121" fmla="*/ 159821 w 431780"/>
                <a:gd name="connsiteY121" fmla="*/ 261151 h 403434"/>
                <a:gd name="connsiteX122" fmla="*/ 136170 w 431780"/>
                <a:gd name="connsiteY122" fmla="*/ 269546 h 403434"/>
                <a:gd name="connsiteX123" fmla="*/ 112518 w 431780"/>
                <a:gd name="connsiteY123" fmla="*/ 261151 h 403434"/>
                <a:gd name="connsiteX124" fmla="*/ 142741 w 431780"/>
                <a:gd name="connsiteY124" fmla="*/ 208906 h 403434"/>
                <a:gd name="connsiteX125" fmla="*/ 129602 w 431780"/>
                <a:gd name="connsiteY125" fmla="*/ 208906 h 403434"/>
                <a:gd name="connsiteX126" fmla="*/ 129602 w 431780"/>
                <a:gd name="connsiteY126" fmla="*/ 173135 h 403434"/>
                <a:gd name="connsiteX127" fmla="*/ 146190 w 431780"/>
                <a:gd name="connsiteY127" fmla="*/ 173135 h 403434"/>
                <a:gd name="connsiteX128" fmla="*/ 142744 w 431780"/>
                <a:gd name="connsiteY128" fmla="*/ 190654 h 403434"/>
                <a:gd name="connsiteX129" fmla="*/ 142744 w 431780"/>
                <a:gd name="connsiteY129" fmla="*/ 208906 h 403434"/>
                <a:gd name="connsiteX130" fmla="*/ 129599 w 431780"/>
                <a:gd name="connsiteY130" fmla="*/ 217847 h 403434"/>
                <a:gd name="connsiteX131" fmla="*/ 142738 w 431780"/>
                <a:gd name="connsiteY131" fmla="*/ 217847 h 403434"/>
                <a:gd name="connsiteX132" fmla="*/ 142738 w 431780"/>
                <a:gd name="connsiteY132" fmla="*/ 231909 h 403434"/>
                <a:gd name="connsiteX133" fmla="*/ 136167 w 431780"/>
                <a:gd name="connsiteY133" fmla="*/ 238480 h 403434"/>
                <a:gd name="connsiteX134" fmla="*/ 129596 w 431780"/>
                <a:gd name="connsiteY134" fmla="*/ 231909 h 403434"/>
                <a:gd name="connsiteX135" fmla="*/ 129594 w 431780"/>
                <a:gd name="connsiteY135" fmla="*/ 217847 h 403434"/>
                <a:gd name="connsiteX136" fmla="*/ 120659 w 431780"/>
                <a:gd name="connsiteY136" fmla="*/ 208906 h 403434"/>
                <a:gd name="connsiteX137" fmla="*/ 98527 w 431780"/>
                <a:gd name="connsiteY137" fmla="*/ 208906 h 403434"/>
                <a:gd name="connsiteX138" fmla="*/ 98527 w 431780"/>
                <a:gd name="connsiteY138" fmla="*/ 173135 h 403434"/>
                <a:gd name="connsiteX139" fmla="*/ 120659 w 431780"/>
                <a:gd name="connsiteY139" fmla="*/ 173135 h 403434"/>
                <a:gd name="connsiteX140" fmla="*/ 182755 w 431780"/>
                <a:gd name="connsiteY140" fmla="*/ 231909 h 403434"/>
                <a:gd name="connsiteX141" fmla="*/ 182755 w 431780"/>
                <a:gd name="connsiteY141" fmla="*/ 217847 h 403434"/>
                <a:gd name="connsiteX142" fmla="*/ 195894 w 431780"/>
                <a:gd name="connsiteY142" fmla="*/ 217847 h 403434"/>
                <a:gd name="connsiteX143" fmla="*/ 195894 w 431780"/>
                <a:gd name="connsiteY143" fmla="*/ 252213 h 403434"/>
                <a:gd name="connsiteX144" fmla="*/ 178032 w 431780"/>
                <a:gd name="connsiteY144" fmla="*/ 252213 h 403434"/>
                <a:gd name="connsiteX145" fmla="*/ 182755 w 431780"/>
                <a:gd name="connsiteY145" fmla="*/ 231909 h 403434"/>
                <a:gd name="connsiteX146" fmla="*/ 195894 w 431780"/>
                <a:gd name="connsiteY146" fmla="*/ 208906 h 403434"/>
                <a:gd name="connsiteX147" fmla="*/ 182755 w 431780"/>
                <a:gd name="connsiteY147" fmla="*/ 208906 h 403434"/>
                <a:gd name="connsiteX148" fmla="*/ 182755 w 431780"/>
                <a:gd name="connsiteY148" fmla="*/ 190655 h 403434"/>
                <a:gd name="connsiteX149" fmla="*/ 189322 w 431780"/>
                <a:gd name="connsiteY149" fmla="*/ 184084 h 403434"/>
                <a:gd name="connsiteX150" fmla="*/ 195893 w 431780"/>
                <a:gd name="connsiteY150" fmla="*/ 190655 h 403434"/>
                <a:gd name="connsiteX151" fmla="*/ 162585 w 431780"/>
                <a:gd name="connsiteY151" fmla="*/ 164195 h 403434"/>
                <a:gd name="connsiteX152" fmla="*/ 189321 w 431780"/>
                <a:gd name="connsiteY152" fmla="*/ 153010 h 403434"/>
                <a:gd name="connsiteX153" fmla="*/ 216056 w 431780"/>
                <a:gd name="connsiteY153" fmla="*/ 164195 h 403434"/>
                <a:gd name="connsiteX154" fmla="*/ 98534 w 431780"/>
                <a:gd name="connsiteY154" fmla="*/ 86335 h 403434"/>
                <a:gd name="connsiteX155" fmla="*/ 109598 w 431780"/>
                <a:gd name="connsiteY155" fmla="*/ 75267 h 403434"/>
                <a:gd name="connsiteX156" fmla="*/ 120665 w 431780"/>
                <a:gd name="connsiteY156" fmla="*/ 86335 h 403434"/>
                <a:gd name="connsiteX157" fmla="*/ 120665 w 431780"/>
                <a:gd name="connsiteY157" fmla="*/ 164195 h 403434"/>
                <a:gd name="connsiteX158" fmla="*/ 98534 w 431780"/>
                <a:gd name="connsiteY158" fmla="*/ 164195 h 403434"/>
                <a:gd name="connsiteX159" fmla="*/ 8949 w 431780"/>
                <a:gd name="connsiteY159" fmla="*/ 318384 h 403434"/>
                <a:gd name="connsiteX160" fmla="*/ 8949 w 431780"/>
                <a:gd name="connsiteY160" fmla="*/ 151392 h 403434"/>
                <a:gd name="connsiteX161" fmla="*/ 31255 w 431780"/>
                <a:gd name="connsiteY161" fmla="*/ 129086 h 403434"/>
                <a:gd name="connsiteX162" fmla="*/ 53163 w 431780"/>
                <a:gd name="connsiteY162" fmla="*/ 129086 h 403434"/>
                <a:gd name="connsiteX163" fmla="*/ 53163 w 431780"/>
                <a:gd name="connsiteY163" fmla="*/ 340685 h 403434"/>
                <a:gd name="connsiteX164" fmla="*/ 31255 w 431780"/>
                <a:gd name="connsiteY164" fmla="*/ 340685 h 403434"/>
                <a:gd name="connsiteX165" fmla="*/ 8949 w 431780"/>
                <a:gd name="connsiteY165" fmla="*/ 318384 h 403434"/>
                <a:gd name="connsiteX166" fmla="*/ 62105 w 431780"/>
                <a:gd name="connsiteY166" fmla="*/ 340685 h 403434"/>
                <a:gd name="connsiteX167" fmla="*/ 62105 w 431780"/>
                <a:gd name="connsiteY167" fmla="*/ 129086 h 403434"/>
                <a:gd name="connsiteX168" fmla="*/ 89593 w 431780"/>
                <a:gd name="connsiteY168" fmla="*/ 129086 h 403434"/>
                <a:gd name="connsiteX169" fmla="*/ 89593 w 431780"/>
                <a:gd name="connsiteY169" fmla="*/ 164200 h 403434"/>
                <a:gd name="connsiteX170" fmla="*/ 80679 w 431780"/>
                <a:gd name="connsiteY170" fmla="*/ 164200 h 403434"/>
                <a:gd name="connsiteX171" fmla="*/ 76208 w 431780"/>
                <a:gd name="connsiteY171" fmla="*/ 168670 h 403434"/>
                <a:gd name="connsiteX172" fmla="*/ 80679 w 431780"/>
                <a:gd name="connsiteY172" fmla="*/ 173140 h 403434"/>
                <a:gd name="connsiteX173" fmla="*/ 89593 w 431780"/>
                <a:gd name="connsiteY173" fmla="*/ 173140 h 403434"/>
                <a:gd name="connsiteX174" fmla="*/ 89593 w 431780"/>
                <a:gd name="connsiteY174" fmla="*/ 208911 h 403434"/>
                <a:gd name="connsiteX175" fmla="*/ 80679 w 431780"/>
                <a:gd name="connsiteY175" fmla="*/ 208911 h 403434"/>
                <a:gd name="connsiteX176" fmla="*/ 76208 w 431780"/>
                <a:gd name="connsiteY176" fmla="*/ 213382 h 403434"/>
                <a:gd name="connsiteX177" fmla="*/ 80679 w 431780"/>
                <a:gd name="connsiteY177" fmla="*/ 217852 h 403434"/>
                <a:gd name="connsiteX178" fmla="*/ 89593 w 431780"/>
                <a:gd name="connsiteY178" fmla="*/ 217852 h 403434"/>
                <a:gd name="connsiteX179" fmla="*/ 89593 w 431780"/>
                <a:gd name="connsiteY179" fmla="*/ 231914 h 403434"/>
                <a:gd name="connsiteX180" fmla="*/ 94318 w 431780"/>
                <a:gd name="connsiteY180" fmla="*/ 252218 h 403434"/>
                <a:gd name="connsiteX181" fmla="*/ 80679 w 431780"/>
                <a:gd name="connsiteY181" fmla="*/ 252218 h 403434"/>
                <a:gd name="connsiteX182" fmla="*/ 76208 w 431780"/>
                <a:gd name="connsiteY182" fmla="*/ 256688 h 403434"/>
                <a:gd name="connsiteX183" fmla="*/ 80679 w 431780"/>
                <a:gd name="connsiteY183" fmla="*/ 261159 h 403434"/>
                <a:gd name="connsiteX184" fmla="*/ 99967 w 431780"/>
                <a:gd name="connsiteY184" fmla="*/ 261159 h 403434"/>
                <a:gd name="connsiteX185" fmla="*/ 136176 w 431780"/>
                <a:gd name="connsiteY185" fmla="*/ 278493 h 403434"/>
                <a:gd name="connsiteX186" fmla="*/ 172385 w 431780"/>
                <a:gd name="connsiteY186" fmla="*/ 261159 h 403434"/>
                <a:gd name="connsiteX187" fmla="*/ 195898 w 431780"/>
                <a:gd name="connsiteY187" fmla="*/ 261159 h 403434"/>
                <a:gd name="connsiteX188" fmla="*/ 195898 w 431780"/>
                <a:gd name="connsiteY188" fmla="*/ 279119 h 403434"/>
                <a:gd name="connsiteX189" fmla="*/ 199877 w 431780"/>
                <a:gd name="connsiteY189" fmla="*/ 297881 h 403434"/>
                <a:gd name="connsiteX190" fmla="*/ 80681 w 431780"/>
                <a:gd name="connsiteY190" fmla="*/ 297881 h 403434"/>
                <a:gd name="connsiteX191" fmla="*/ 76211 w 431780"/>
                <a:gd name="connsiteY191" fmla="*/ 302352 h 403434"/>
                <a:gd name="connsiteX192" fmla="*/ 80681 w 431780"/>
                <a:gd name="connsiteY192" fmla="*/ 306822 h 403434"/>
                <a:gd name="connsiteX193" fmla="*/ 205117 w 431780"/>
                <a:gd name="connsiteY193" fmla="*/ 306822 h 403434"/>
                <a:gd name="connsiteX194" fmla="*/ 242478 w 431780"/>
                <a:gd name="connsiteY194" fmla="*/ 325705 h 403434"/>
                <a:gd name="connsiteX195" fmla="*/ 279845 w 431780"/>
                <a:gd name="connsiteY195" fmla="*/ 306822 h 403434"/>
                <a:gd name="connsiteX196" fmla="*/ 302206 w 431780"/>
                <a:gd name="connsiteY196" fmla="*/ 306822 h 403434"/>
                <a:gd name="connsiteX197" fmla="*/ 302206 w 431780"/>
                <a:gd name="connsiteY197" fmla="*/ 340693 h 403434"/>
                <a:gd name="connsiteX198" fmla="*/ 62107 w 431780"/>
                <a:gd name="connsiteY198" fmla="*/ 340693 h 403434"/>
                <a:gd name="connsiteX199" fmla="*/ 322206 w 431780"/>
                <a:gd name="connsiteY199" fmla="*/ 394504 h 403434"/>
                <a:gd name="connsiteX200" fmla="*/ 311138 w 431780"/>
                <a:gd name="connsiteY200" fmla="*/ 383436 h 403434"/>
                <a:gd name="connsiteX201" fmla="*/ 311138 w 431780"/>
                <a:gd name="connsiteY201" fmla="*/ 345211 h 403434"/>
                <a:gd name="connsiteX202" fmla="*/ 311148 w 431780"/>
                <a:gd name="connsiteY202" fmla="*/ 345157 h 403434"/>
                <a:gd name="connsiteX203" fmla="*/ 311138 w 431780"/>
                <a:gd name="connsiteY203" fmla="*/ 345102 h 403434"/>
                <a:gd name="connsiteX204" fmla="*/ 311138 w 431780"/>
                <a:gd name="connsiteY204" fmla="*/ 306815 h 403434"/>
                <a:gd name="connsiteX205" fmla="*/ 333270 w 431780"/>
                <a:gd name="connsiteY205" fmla="*/ 306815 h 403434"/>
                <a:gd name="connsiteX206" fmla="*/ 333270 w 431780"/>
                <a:gd name="connsiteY206" fmla="*/ 344987 h 403434"/>
                <a:gd name="connsiteX207" fmla="*/ 333234 w 431780"/>
                <a:gd name="connsiteY207" fmla="*/ 345163 h 403434"/>
                <a:gd name="connsiteX208" fmla="*/ 333270 w 431780"/>
                <a:gd name="connsiteY208" fmla="*/ 345338 h 403434"/>
                <a:gd name="connsiteX209" fmla="*/ 333270 w 431780"/>
                <a:gd name="connsiteY209" fmla="*/ 383442 h 403434"/>
                <a:gd name="connsiteX210" fmla="*/ 322206 w 431780"/>
                <a:gd name="connsiteY210" fmla="*/ 394504 h 403434"/>
                <a:gd name="connsiteX211" fmla="*/ 342210 w 431780"/>
                <a:gd name="connsiteY211" fmla="*/ 340685 h 403434"/>
                <a:gd name="connsiteX212" fmla="*/ 342210 w 431780"/>
                <a:gd name="connsiteY212" fmla="*/ 306814 h 403434"/>
                <a:gd name="connsiteX213" fmla="*/ 351124 w 431780"/>
                <a:gd name="connsiteY213" fmla="*/ 306814 h 403434"/>
                <a:gd name="connsiteX214" fmla="*/ 355594 w 431780"/>
                <a:gd name="connsiteY214" fmla="*/ 302344 h 403434"/>
                <a:gd name="connsiteX215" fmla="*/ 351124 w 431780"/>
                <a:gd name="connsiteY215" fmla="*/ 297874 h 403434"/>
                <a:gd name="connsiteX216" fmla="*/ 342210 w 431780"/>
                <a:gd name="connsiteY216" fmla="*/ 297874 h 403434"/>
                <a:gd name="connsiteX217" fmla="*/ 342210 w 431780"/>
                <a:gd name="connsiteY217" fmla="*/ 261155 h 403434"/>
                <a:gd name="connsiteX218" fmla="*/ 351124 w 431780"/>
                <a:gd name="connsiteY218" fmla="*/ 261155 h 403434"/>
                <a:gd name="connsiteX219" fmla="*/ 355594 w 431780"/>
                <a:gd name="connsiteY219" fmla="*/ 256685 h 403434"/>
                <a:gd name="connsiteX220" fmla="*/ 351124 w 431780"/>
                <a:gd name="connsiteY220" fmla="*/ 252214 h 403434"/>
                <a:gd name="connsiteX221" fmla="*/ 342210 w 431780"/>
                <a:gd name="connsiteY221" fmla="*/ 252214 h 403434"/>
                <a:gd name="connsiteX222" fmla="*/ 342210 w 431780"/>
                <a:gd name="connsiteY222" fmla="*/ 237861 h 403434"/>
                <a:gd name="connsiteX223" fmla="*/ 337628 w 431780"/>
                <a:gd name="connsiteY223" fmla="*/ 217848 h 403434"/>
                <a:gd name="connsiteX224" fmla="*/ 351125 w 431780"/>
                <a:gd name="connsiteY224" fmla="*/ 217848 h 403434"/>
                <a:gd name="connsiteX225" fmla="*/ 355595 w 431780"/>
                <a:gd name="connsiteY225" fmla="*/ 213377 h 403434"/>
                <a:gd name="connsiteX226" fmla="*/ 351125 w 431780"/>
                <a:gd name="connsiteY226" fmla="*/ 208907 h 403434"/>
                <a:gd name="connsiteX227" fmla="*/ 332059 w 431780"/>
                <a:gd name="connsiteY227" fmla="*/ 208907 h 403434"/>
                <a:gd name="connsiteX228" fmla="*/ 295631 w 431780"/>
                <a:gd name="connsiteY228" fmla="*/ 191276 h 403434"/>
                <a:gd name="connsiteX229" fmla="*/ 259203 w 431780"/>
                <a:gd name="connsiteY229" fmla="*/ 208907 h 403434"/>
                <a:gd name="connsiteX230" fmla="*/ 235909 w 431780"/>
                <a:gd name="connsiteY230" fmla="*/ 208907 h 403434"/>
                <a:gd name="connsiteX231" fmla="*/ 235909 w 431780"/>
                <a:gd name="connsiteY231" fmla="*/ 190656 h 403434"/>
                <a:gd name="connsiteX232" fmla="*/ 232464 w 431780"/>
                <a:gd name="connsiteY232" fmla="*/ 173137 h 403434"/>
                <a:gd name="connsiteX233" fmla="*/ 351125 w 431780"/>
                <a:gd name="connsiteY233" fmla="*/ 173138 h 403434"/>
                <a:gd name="connsiteX234" fmla="*/ 355595 w 431780"/>
                <a:gd name="connsiteY234" fmla="*/ 168668 h 403434"/>
                <a:gd name="connsiteX235" fmla="*/ 355497 w 431780"/>
                <a:gd name="connsiteY235" fmla="*/ 168177 h 403434"/>
                <a:gd name="connsiteX236" fmla="*/ 369703 w 431780"/>
                <a:gd name="connsiteY236" fmla="*/ 165351 h 403434"/>
                <a:gd name="connsiteX237" fmla="*/ 369703 w 431780"/>
                <a:gd name="connsiteY237" fmla="*/ 340692 h 403434"/>
                <a:gd name="connsiteX238" fmla="*/ 342211 w 431780"/>
                <a:gd name="connsiteY238" fmla="*/ 340692 h 403434"/>
                <a:gd name="connsiteX239" fmla="*/ 422850 w 431780"/>
                <a:gd name="connsiteY239" fmla="*/ 318384 h 403434"/>
                <a:gd name="connsiteX240" fmla="*/ 400548 w 431780"/>
                <a:gd name="connsiteY240" fmla="*/ 340687 h 403434"/>
                <a:gd name="connsiteX241" fmla="*/ 378640 w 431780"/>
                <a:gd name="connsiteY241" fmla="*/ 340687 h 403434"/>
                <a:gd name="connsiteX242" fmla="*/ 378640 w 431780"/>
                <a:gd name="connsiteY242" fmla="*/ 162275 h 403434"/>
                <a:gd name="connsiteX243" fmla="*/ 394184 w 431780"/>
                <a:gd name="connsiteY243" fmla="*/ 153830 h 403434"/>
                <a:gd name="connsiteX244" fmla="*/ 394094 w 431780"/>
                <a:gd name="connsiteY244" fmla="*/ 154692 h 403434"/>
                <a:gd name="connsiteX245" fmla="*/ 401671 w 431780"/>
                <a:gd name="connsiteY245" fmla="*/ 162269 h 403434"/>
                <a:gd name="connsiteX246" fmla="*/ 409246 w 431780"/>
                <a:gd name="connsiteY246" fmla="*/ 154692 h 403434"/>
                <a:gd name="connsiteX247" fmla="*/ 402521 w 431780"/>
                <a:gd name="connsiteY247" fmla="*/ 147201 h 403434"/>
                <a:gd name="connsiteX248" fmla="*/ 414491 w 431780"/>
                <a:gd name="connsiteY248" fmla="*/ 134027 h 403434"/>
                <a:gd name="connsiteX249" fmla="*/ 422855 w 431780"/>
                <a:gd name="connsiteY249" fmla="*/ 151390 h 403434"/>
                <a:gd name="connsiteX250" fmla="*/ 422855 w 431780"/>
                <a:gd name="connsiteY250" fmla="*/ 318382 h 40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431780" h="403434">
                  <a:moveTo>
                    <a:pt x="419412" y="126508"/>
                  </a:moveTo>
                  <a:cubicBezTo>
                    <a:pt x="426626" y="114084"/>
                    <a:pt x="430827" y="99705"/>
                    <a:pt x="430827" y="84335"/>
                  </a:cubicBezTo>
                  <a:cubicBezTo>
                    <a:pt x="430827" y="37832"/>
                    <a:pt x="392999" y="0"/>
                    <a:pt x="346499" y="0"/>
                  </a:cubicBezTo>
                  <a:cubicBezTo>
                    <a:pt x="299999" y="0"/>
                    <a:pt x="262169" y="37831"/>
                    <a:pt x="262169" y="84335"/>
                  </a:cubicBezTo>
                  <a:cubicBezTo>
                    <a:pt x="262169" y="97146"/>
                    <a:pt x="265122" y="109253"/>
                    <a:pt x="270260" y="120138"/>
                  </a:cubicBezTo>
                  <a:lnTo>
                    <a:pt x="129593" y="120138"/>
                  </a:lnTo>
                  <a:lnTo>
                    <a:pt x="129593" y="86330"/>
                  </a:lnTo>
                  <a:cubicBezTo>
                    <a:pt x="129593" y="75298"/>
                    <a:pt x="120617" y="66322"/>
                    <a:pt x="109585" y="66322"/>
                  </a:cubicBezTo>
                  <a:cubicBezTo>
                    <a:pt x="98553" y="66322"/>
                    <a:pt x="89581" y="75298"/>
                    <a:pt x="89581" y="86330"/>
                  </a:cubicBezTo>
                  <a:lnTo>
                    <a:pt x="89581" y="120138"/>
                  </a:lnTo>
                  <a:lnTo>
                    <a:pt x="31247" y="120138"/>
                  </a:lnTo>
                  <a:cubicBezTo>
                    <a:pt x="14018" y="120138"/>
                    <a:pt x="0" y="134155"/>
                    <a:pt x="0" y="151384"/>
                  </a:cubicBezTo>
                  <a:lnTo>
                    <a:pt x="0" y="318377"/>
                  </a:lnTo>
                  <a:cubicBezTo>
                    <a:pt x="0" y="335606"/>
                    <a:pt x="14018" y="349619"/>
                    <a:pt x="31247" y="349619"/>
                  </a:cubicBezTo>
                  <a:lnTo>
                    <a:pt x="302190" y="349619"/>
                  </a:lnTo>
                  <a:lnTo>
                    <a:pt x="302190" y="383427"/>
                  </a:lnTo>
                  <a:cubicBezTo>
                    <a:pt x="302190" y="394459"/>
                    <a:pt x="311166" y="403435"/>
                    <a:pt x="322198" y="403435"/>
                  </a:cubicBezTo>
                  <a:cubicBezTo>
                    <a:pt x="333231" y="403435"/>
                    <a:pt x="342202" y="394459"/>
                    <a:pt x="342202" y="383427"/>
                  </a:cubicBezTo>
                  <a:lnTo>
                    <a:pt x="342202" y="349619"/>
                  </a:lnTo>
                  <a:lnTo>
                    <a:pt x="400537" y="349619"/>
                  </a:lnTo>
                  <a:cubicBezTo>
                    <a:pt x="417767" y="349619"/>
                    <a:pt x="431781" y="335605"/>
                    <a:pt x="431781" y="318377"/>
                  </a:cubicBezTo>
                  <a:lnTo>
                    <a:pt x="431781" y="151384"/>
                  </a:lnTo>
                  <a:cubicBezTo>
                    <a:pt x="431781" y="141528"/>
                    <a:pt x="427127" y="132367"/>
                    <a:pt x="419412" y="126508"/>
                  </a:cubicBezTo>
                  <a:close/>
                  <a:moveTo>
                    <a:pt x="346501" y="8943"/>
                  </a:moveTo>
                  <a:cubicBezTo>
                    <a:pt x="388071" y="8943"/>
                    <a:pt x="421892" y="42764"/>
                    <a:pt x="421892" y="84338"/>
                  </a:cubicBezTo>
                  <a:cubicBezTo>
                    <a:pt x="421892" y="125907"/>
                    <a:pt x="388074" y="159728"/>
                    <a:pt x="346501" y="159728"/>
                  </a:cubicBezTo>
                  <a:cubicBezTo>
                    <a:pt x="304928" y="159728"/>
                    <a:pt x="271111" y="125911"/>
                    <a:pt x="271111" y="84338"/>
                  </a:cubicBezTo>
                  <a:cubicBezTo>
                    <a:pt x="271111" y="42765"/>
                    <a:pt x="304928" y="8943"/>
                    <a:pt x="346501" y="8943"/>
                  </a:cubicBezTo>
                  <a:close/>
                  <a:moveTo>
                    <a:pt x="401670" y="153324"/>
                  </a:moveTo>
                  <a:cubicBezTo>
                    <a:pt x="402420" y="153324"/>
                    <a:pt x="403033" y="153937"/>
                    <a:pt x="403033" y="154687"/>
                  </a:cubicBezTo>
                  <a:cubicBezTo>
                    <a:pt x="403033" y="155438"/>
                    <a:pt x="402420" y="156051"/>
                    <a:pt x="401670" y="156051"/>
                  </a:cubicBezTo>
                  <a:cubicBezTo>
                    <a:pt x="400919" y="156051"/>
                    <a:pt x="400306" y="155438"/>
                    <a:pt x="400306" y="154687"/>
                  </a:cubicBezTo>
                  <a:cubicBezTo>
                    <a:pt x="400306" y="153937"/>
                    <a:pt x="400915" y="153324"/>
                    <a:pt x="401670" y="153324"/>
                  </a:cubicBezTo>
                  <a:close/>
                  <a:moveTo>
                    <a:pt x="275150" y="129079"/>
                  </a:moveTo>
                  <a:cubicBezTo>
                    <a:pt x="285413" y="145382"/>
                    <a:pt x="301058" y="157930"/>
                    <a:pt x="319619" y="164192"/>
                  </a:cubicBezTo>
                  <a:lnTo>
                    <a:pt x="227612" y="164192"/>
                  </a:lnTo>
                  <a:cubicBezTo>
                    <a:pt x="219195" y="152052"/>
                    <a:pt x="205175" y="144067"/>
                    <a:pt x="189321" y="144067"/>
                  </a:cubicBezTo>
                  <a:cubicBezTo>
                    <a:pt x="173465" y="144067"/>
                    <a:pt x="159447" y="152050"/>
                    <a:pt x="151030" y="164192"/>
                  </a:cubicBezTo>
                  <a:lnTo>
                    <a:pt x="129599" y="164192"/>
                  </a:lnTo>
                  <a:lnTo>
                    <a:pt x="129599" y="129079"/>
                  </a:lnTo>
                  <a:close/>
                  <a:moveTo>
                    <a:pt x="226962" y="190655"/>
                  </a:moveTo>
                  <a:lnTo>
                    <a:pt x="226962" y="208907"/>
                  </a:lnTo>
                  <a:lnTo>
                    <a:pt x="204831" y="208907"/>
                  </a:lnTo>
                  <a:lnTo>
                    <a:pt x="204831" y="190655"/>
                  </a:lnTo>
                  <a:cubicBezTo>
                    <a:pt x="204831" y="182099"/>
                    <a:pt x="197871" y="175144"/>
                    <a:pt x="189320" y="175144"/>
                  </a:cubicBezTo>
                  <a:cubicBezTo>
                    <a:pt x="180768" y="175144"/>
                    <a:pt x="173812" y="182105"/>
                    <a:pt x="173812" y="190655"/>
                  </a:cubicBezTo>
                  <a:lnTo>
                    <a:pt x="173812" y="208907"/>
                  </a:lnTo>
                  <a:lnTo>
                    <a:pt x="151681" y="208907"/>
                  </a:lnTo>
                  <a:lnTo>
                    <a:pt x="151681" y="190655"/>
                  </a:lnTo>
                  <a:cubicBezTo>
                    <a:pt x="151681" y="184330"/>
                    <a:pt x="153264" y="178372"/>
                    <a:pt x="156036" y="173136"/>
                  </a:cubicBezTo>
                  <a:lnTo>
                    <a:pt x="222614" y="173136"/>
                  </a:lnTo>
                  <a:cubicBezTo>
                    <a:pt x="225378" y="178372"/>
                    <a:pt x="226961" y="184330"/>
                    <a:pt x="226961" y="190655"/>
                  </a:cubicBezTo>
                  <a:close/>
                  <a:moveTo>
                    <a:pt x="327452" y="217844"/>
                  </a:moveTo>
                  <a:cubicBezTo>
                    <a:pt x="331114" y="223651"/>
                    <a:pt x="333267" y="230498"/>
                    <a:pt x="333267" y="237857"/>
                  </a:cubicBezTo>
                  <a:lnTo>
                    <a:pt x="333267" y="252211"/>
                  </a:lnTo>
                  <a:lnTo>
                    <a:pt x="311136" y="252211"/>
                  </a:lnTo>
                  <a:lnTo>
                    <a:pt x="311136" y="237857"/>
                  </a:lnTo>
                  <a:cubicBezTo>
                    <a:pt x="311136" y="229301"/>
                    <a:pt x="304175" y="222346"/>
                    <a:pt x="295625" y="222346"/>
                  </a:cubicBezTo>
                  <a:cubicBezTo>
                    <a:pt x="287074" y="222346"/>
                    <a:pt x="280117" y="229306"/>
                    <a:pt x="280117" y="237857"/>
                  </a:cubicBezTo>
                  <a:lnTo>
                    <a:pt x="280117" y="252211"/>
                  </a:lnTo>
                  <a:lnTo>
                    <a:pt x="257986" y="252211"/>
                  </a:lnTo>
                  <a:lnTo>
                    <a:pt x="257986" y="237857"/>
                  </a:lnTo>
                  <a:cubicBezTo>
                    <a:pt x="257986" y="230500"/>
                    <a:pt x="260135" y="223651"/>
                    <a:pt x="263801" y="217844"/>
                  </a:cubicBezTo>
                  <a:close/>
                  <a:moveTo>
                    <a:pt x="271602" y="208903"/>
                  </a:moveTo>
                  <a:cubicBezTo>
                    <a:pt x="278125" y="203481"/>
                    <a:pt x="286501" y="200212"/>
                    <a:pt x="295626" y="200212"/>
                  </a:cubicBezTo>
                  <a:cubicBezTo>
                    <a:pt x="304749" y="200212"/>
                    <a:pt x="313127" y="203479"/>
                    <a:pt x="319650" y="208903"/>
                  </a:cubicBezTo>
                  <a:close/>
                  <a:moveTo>
                    <a:pt x="209887" y="297869"/>
                  </a:moveTo>
                  <a:cubicBezTo>
                    <a:pt x="206691" y="292338"/>
                    <a:pt x="204832" y="285942"/>
                    <a:pt x="204832" y="279107"/>
                  </a:cubicBezTo>
                  <a:lnTo>
                    <a:pt x="204832" y="261146"/>
                  </a:lnTo>
                  <a:lnTo>
                    <a:pt x="226963" y="261146"/>
                  </a:lnTo>
                  <a:lnTo>
                    <a:pt x="226963" y="279107"/>
                  </a:lnTo>
                  <a:cubicBezTo>
                    <a:pt x="226963" y="287658"/>
                    <a:pt x="233924" y="294614"/>
                    <a:pt x="242475" y="294614"/>
                  </a:cubicBezTo>
                  <a:cubicBezTo>
                    <a:pt x="251031" y="294614"/>
                    <a:pt x="257986" y="287659"/>
                    <a:pt x="257986" y="279107"/>
                  </a:cubicBezTo>
                  <a:lnTo>
                    <a:pt x="257986" y="261146"/>
                  </a:lnTo>
                  <a:lnTo>
                    <a:pt x="280117" y="261146"/>
                  </a:lnTo>
                  <a:lnTo>
                    <a:pt x="280117" y="279107"/>
                  </a:lnTo>
                  <a:cubicBezTo>
                    <a:pt x="280117" y="285942"/>
                    <a:pt x="278259" y="292335"/>
                    <a:pt x="275062" y="297869"/>
                  </a:cubicBezTo>
                  <a:close/>
                  <a:moveTo>
                    <a:pt x="267874" y="306809"/>
                  </a:moveTo>
                  <a:cubicBezTo>
                    <a:pt x="261169" y="312959"/>
                    <a:pt x="252269" y="316752"/>
                    <a:pt x="242473" y="316752"/>
                  </a:cubicBezTo>
                  <a:cubicBezTo>
                    <a:pt x="232684" y="316752"/>
                    <a:pt x="223779" y="312961"/>
                    <a:pt x="217079" y="306809"/>
                  </a:cubicBezTo>
                  <a:close/>
                  <a:moveTo>
                    <a:pt x="235902" y="261151"/>
                  </a:moveTo>
                  <a:lnTo>
                    <a:pt x="249044" y="261151"/>
                  </a:lnTo>
                  <a:lnTo>
                    <a:pt x="249044" y="279112"/>
                  </a:lnTo>
                  <a:cubicBezTo>
                    <a:pt x="249044" y="282733"/>
                    <a:pt x="246094" y="285680"/>
                    <a:pt x="242473" y="285680"/>
                  </a:cubicBezTo>
                  <a:cubicBezTo>
                    <a:pt x="238853" y="285680"/>
                    <a:pt x="235902" y="282733"/>
                    <a:pt x="235902" y="279112"/>
                  </a:cubicBezTo>
                  <a:close/>
                  <a:moveTo>
                    <a:pt x="289058" y="279109"/>
                  </a:moveTo>
                  <a:lnTo>
                    <a:pt x="289058" y="261148"/>
                  </a:lnTo>
                  <a:lnTo>
                    <a:pt x="302197" y="261148"/>
                  </a:lnTo>
                  <a:lnTo>
                    <a:pt x="302197" y="297867"/>
                  </a:lnTo>
                  <a:lnTo>
                    <a:pt x="285076" y="297867"/>
                  </a:lnTo>
                  <a:cubicBezTo>
                    <a:pt x="287621" y="292120"/>
                    <a:pt x="289059" y="285786"/>
                    <a:pt x="289059" y="279109"/>
                  </a:cubicBezTo>
                  <a:close/>
                  <a:moveTo>
                    <a:pt x="302200" y="252211"/>
                  </a:moveTo>
                  <a:lnTo>
                    <a:pt x="289062" y="252211"/>
                  </a:lnTo>
                  <a:lnTo>
                    <a:pt x="289062" y="237858"/>
                  </a:lnTo>
                  <a:cubicBezTo>
                    <a:pt x="289062" y="234233"/>
                    <a:pt x="292008" y="231287"/>
                    <a:pt x="295629" y="231287"/>
                  </a:cubicBezTo>
                  <a:cubicBezTo>
                    <a:pt x="299254" y="231287"/>
                    <a:pt x="302200" y="234237"/>
                    <a:pt x="302200" y="237858"/>
                  </a:cubicBezTo>
                  <a:close/>
                  <a:moveTo>
                    <a:pt x="311141" y="261151"/>
                  </a:moveTo>
                  <a:lnTo>
                    <a:pt x="333272" y="261151"/>
                  </a:lnTo>
                  <a:lnTo>
                    <a:pt x="333272" y="297870"/>
                  </a:lnTo>
                  <a:lnTo>
                    <a:pt x="311141" y="297870"/>
                  </a:lnTo>
                  <a:close/>
                  <a:moveTo>
                    <a:pt x="249044" y="237856"/>
                  </a:moveTo>
                  <a:lnTo>
                    <a:pt x="249044" y="252210"/>
                  </a:lnTo>
                  <a:lnTo>
                    <a:pt x="235902" y="252210"/>
                  </a:lnTo>
                  <a:lnTo>
                    <a:pt x="235902" y="217843"/>
                  </a:lnTo>
                  <a:lnTo>
                    <a:pt x="253627" y="217843"/>
                  </a:lnTo>
                  <a:cubicBezTo>
                    <a:pt x="250721" y="223919"/>
                    <a:pt x="249045" y="230688"/>
                    <a:pt x="249045" y="237857"/>
                  </a:cubicBezTo>
                  <a:close/>
                  <a:moveTo>
                    <a:pt x="226962" y="252211"/>
                  </a:moveTo>
                  <a:lnTo>
                    <a:pt x="204831" y="252211"/>
                  </a:lnTo>
                  <a:lnTo>
                    <a:pt x="204831" y="217845"/>
                  </a:lnTo>
                  <a:lnTo>
                    <a:pt x="226962" y="217845"/>
                  </a:lnTo>
                  <a:close/>
                  <a:moveTo>
                    <a:pt x="104524" y="252211"/>
                  </a:moveTo>
                  <a:cubicBezTo>
                    <a:pt x="100747" y="246346"/>
                    <a:pt x="98530" y="239386"/>
                    <a:pt x="98530" y="231907"/>
                  </a:cubicBezTo>
                  <a:lnTo>
                    <a:pt x="98530" y="217845"/>
                  </a:lnTo>
                  <a:lnTo>
                    <a:pt x="120661" y="217845"/>
                  </a:lnTo>
                  <a:lnTo>
                    <a:pt x="120661" y="231907"/>
                  </a:lnTo>
                  <a:cubicBezTo>
                    <a:pt x="120661" y="240458"/>
                    <a:pt x="127622" y="247419"/>
                    <a:pt x="136173" y="247419"/>
                  </a:cubicBezTo>
                  <a:cubicBezTo>
                    <a:pt x="144724" y="247419"/>
                    <a:pt x="151684" y="240458"/>
                    <a:pt x="151684" y="231907"/>
                  </a:cubicBezTo>
                  <a:lnTo>
                    <a:pt x="151684" y="217845"/>
                  </a:lnTo>
                  <a:lnTo>
                    <a:pt x="173816" y="217845"/>
                  </a:lnTo>
                  <a:lnTo>
                    <a:pt x="173816" y="231907"/>
                  </a:lnTo>
                  <a:cubicBezTo>
                    <a:pt x="173816" y="239386"/>
                    <a:pt x="171594" y="246346"/>
                    <a:pt x="167822" y="252211"/>
                  </a:cubicBezTo>
                  <a:close/>
                  <a:moveTo>
                    <a:pt x="159821" y="261151"/>
                  </a:moveTo>
                  <a:cubicBezTo>
                    <a:pt x="153352" y="266391"/>
                    <a:pt x="145127" y="269546"/>
                    <a:pt x="136170" y="269546"/>
                  </a:cubicBezTo>
                  <a:cubicBezTo>
                    <a:pt x="127211" y="269546"/>
                    <a:pt x="118991" y="266391"/>
                    <a:pt x="112518" y="261151"/>
                  </a:cubicBezTo>
                  <a:close/>
                  <a:moveTo>
                    <a:pt x="142741" y="208906"/>
                  </a:moveTo>
                  <a:lnTo>
                    <a:pt x="129602" y="208906"/>
                  </a:lnTo>
                  <a:lnTo>
                    <a:pt x="129602" y="173135"/>
                  </a:lnTo>
                  <a:lnTo>
                    <a:pt x="146190" y="173135"/>
                  </a:lnTo>
                  <a:cubicBezTo>
                    <a:pt x="143981" y="178548"/>
                    <a:pt x="142744" y="184458"/>
                    <a:pt x="142744" y="190654"/>
                  </a:cubicBezTo>
                  <a:lnTo>
                    <a:pt x="142744" y="208906"/>
                  </a:lnTo>
                  <a:close/>
                  <a:moveTo>
                    <a:pt x="129599" y="217847"/>
                  </a:moveTo>
                  <a:lnTo>
                    <a:pt x="142738" y="217847"/>
                  </a:lnTo>
                  <a:lnTo>
                    <a:pt x="142738" y="231909"/>
                  </a:lnTo>
                  <a:cubicBezTo>
                    <a:pt x="142738" y="235534"/>
                    <a:pt x="139791" y="238480"/>
                    <a:pt x="136167" y="238480"/>
                  </a:cubicBezTo>
                  <a:cubicBezTo>
                    <a:pt x="132542" y="238480"/>
                    <a:pt x="129596" y="235533"/>
                    <a:pt x="129596" y="231909"/>
                  </a:cubicBezTo>
                  <a:lnTo>
                    <a:pt x="129594" y="217847"/>
                  </a:lnTo>
                  <a:close/>
                  <a:moveTo>
                    <a:pt x="120659" y="208906"/>
                  </a:moveTo>
                  <a:lnTo>
                    <a:pt x="98527" y="208906"/>
                  </a:lnTo>
                  <a:lnTo>
                    <a:pt x="98527" y="173135"/>
                  </a:lnTo>
                  <a:lnTo>
                    <a:pt x="120659" y="173135"/>
                  </a:lnTo>
                  <a:close/>
                  <a:moveTo>
                    <a:pt x="182755" y="231909"/>
                  </a:moveTo>
                  <a:lnTo>
                    <a:pt x="182755" y="217847"/>
                  </a:lnTo>
                  <a:lnTo>
                    <a:pt x="195894" y="217847"/>
                  </a:lnTo>
                  <a:lnTo>
                    <a:pt x="195894" y="252213"/>
                  </a:lnTo>
                  <a:lnTo>
                    <a:pt x="178032" y="252213"/>
                  </a:lnTo>
                  <a:cubicBezTo>
                    <a:pt x="181025" y="246066"/>
                    <a:pt x="182755" y="239191"/>
                    <a:pt x="182755" y="231909"/>
                  </a:cubicBezTo>
                  <a:close/>
                  <a:moveTo>
                    <a:pt x="195894" y="208906"/>
                  </a:moveTo>
                  <a:lnTo>
                    <a:pt x="182755" y="208906"/>
                  </a:lnTo>
                  <a:lnTo>
                    <a:pt x="182755" y="190655"/>
                  </a:lnTo>
                  <a:cubicBezTo>
                    <a:pt x="182755" y="187030"/>
                    <a:pt x="185702" y="184084"/>
                    <a:pt x="189322" y="184084"/>
                  </a:cubicBezTo>
                  <a:cubicBezTo>
                    <a:pt x="192947" y="184084"/>
                    <a:pt x="195893" y="187034"/>
                    <a:pt x="195893" y="190655"/>
                  </a:cubicBezTo>
                  <a:close/>
                  <a:moveTo>
                    <a:pt x="162585" y="164195"/>
                  </a:moveTo>
                  <a:cubicBezTo>
                    <a:pt x="169412" y="157297"/>
                    <a:pt x="178876" y="153010"/>
                    <a:pt x="189321" y="153010"/>
                  </a:cubicBezTo>
                  <a:cubicBezTo>
                    <a:pt x="199768" y="153010"/>
                    <a:pt x="209232" y="157297"/>
                    <a:pt x="216056" y="164195"/>
                  </a:cubicBezTo>
                  <a:close/>
                  <a:moveTo>
                    <a:pt x="98534" y="86335"/>
                  </a:moveTo>
                  <a:cubicBezTo>
                    <a:pt x="98534" y="80233"/>
                    <a:pt x="103496" y="75267"/>
                    <a:pt x="109598" y="75267"/>
                  </a:cubicBezTo>
                  <a:cubicBezTo>
                    <a:pt x="115700" y="75267"/>
                    <a:pt x="120665" y="80229"/>
                    <a:pt x="120665" y="86335"/>
                  </a:cubicBezTo>
                  <a:lnTo>
                    <a:pt x="120665" y="164195"/>
                  </a:lnTo>
                  <a:lnTo>
                    <a:pt x="98534" y="164195"/>
                  </a:lnTo>
                  <a:close/>
                  <a:moveTo>
                    <a:pt x="8949" y="318384"/>
                  </a:moveTo>
                  <a:lnTo>
                    <a:pt x="8949" y="151392"/>
                  </a:lnTo>
                  <a:cubicBezTo>
                    <a:pt x="8949" y="139095"/>
                    <a:pt x="18953" y="129086"/>
                    <a:pt x="31255" y="129086"/>
                  </a:cubicBezTo>
                  <a:lnTo>
                    <a:pt x="53163" y="129086"/>
                  </a:lnTo>
                  <a:lnTo>
                    <a:pt x="53163" y="340685"/>
                  </a:lnTo>
                  <a:lnTo>
                    <a:pt x="31255" y="340685"/>
                  </a:lnTo>
                  <a:cubicBezTo>
                    <a:pt x="18953" y="340685"/>
                    <a:pt x="8949" y="330681"/>
                    <a:pt x="8949" y="318384"/>
                  </a:cubicBezTo>
                  <a:close/>
                  <a:moveTo>
                    <a:pt x="62105" y="340685"/>
                  </a:moveTo>
                  <a:lnTo>
                    <a:pt x="62105" y="129086"/>
                  </a:lnTo>
                  <a:lnTo>
                    <a:pt x="89593" y="129086"/>
                  </a:lnTo>
                  <a:lnTo>
                    <a:pt x="89593" y="164200"/>
                  </a:lnTo>
                  <a:lnTo>
                    <a:pt x="80679" y="164200"/>
                  </a:lnTo>
                  <a:cubicBezTo>
                    <a:pt x="78211" y="164200"/>
                    <a:pt x="76208" y="166202"/>
                    <a:pt x="76208" y="168670"/>
                  </a:cubicBezTo>
                  <a:cubicBezTo>
                    <a:pt x="76208" y="171138"/>
                    <a:pt x="78211" y="173140"/>
                    <a:pt x="80679" y="173140"/>
                  </a:cubicBezTo>
                  <a:lnTo>
                    <a:pt x="89593" y="173140"/>
                  </a:lnTo>
                  <a:lnTo>
                    <a:pt x="89593" y="208911"/>
                  </a:lnTo>
                  <a:lnTo>
                    <a:pt x="80679" y="208911"/>
                  </a:lnTo>
                  <a:cubicBezTo>
                    <a:pt x="78211" y="208911"/>
                    <a:pt x="76208" y="210914"/>
                    <a:pt x="76208" y="213382"/>
                  </a:cubicBezTo>
                  <a:cubicBezTo>
                    <a:pt x="76208" y="215850"/>
                    <a:pt x="78211" y="217852"/>
                    <a:pt x="80679" y="217852"/>
                  </a:cubicBezTo>
                  <a:lnTo>
                    <a:pt x="89593" y="217852"/>
                  </a:lnTo>
                  <a:lnTo>
                    <a:pt x="89593" y="231914"/>
                  </a:lnTo>
                  <a:cubicBezTo>
                    <a:pt x="89593" y="239197"/>
                    <a:pt x="91323" y="246072"/>
                    <a:pt x="94318" y="252218"/>
                  </a:cubicBezTo>
                  <a:lnTo>
                    <a:pt x="80679" y="252218"/>
                  </a:lnTo>
                  <a:cubicBezTo>
                    <a:pt x="78211" y="252218"/>
                    <a:pt x="76208" y="254220"/>
                    <a:pt x="76208" y="256688"/>
                  </a:cubicBezTo>
                  <a:cubicBezTo>
                    <a:pt x="76208" y="259156"/>
                    <a:pt x="78211" y="261159"/>
                    <a:pt x="80679" y="261159"/>
                  </a:cubicBezTo>
                  <a:lnTo>
                    <a:pt x="99967" y="261159"/>
                  </a:lnTo>
                  <a:cubicBezTo>
                    <a:pt x="108515" y="271718"/>
                    <a:pt x="121562" y="278493"/>
                    <a:pt x="136176" y="278493"/>
                  </a:cubicBezTo>
                  <a:cubicBezTo>
                    <a:pt x="150790" y="278493"/>
                    <a:pt x="163838" y="271717"/>
                    <a:pt x="172385" y="261159"/>
                  </a:cubicBezTo>
                  <a:lnTo>
                    <a:pt x="195898" y="261159"/>
                  </a:lnTo>
                  <a:lnTo>
                    <a:pt x="195898" y="279119"/>
                  </a:lnTo>
                  <a:cubicBezTo>
                    <a:pt x="195898" y="285799"/>
                    <a:pt x="197338" y="292131"/>
                    <a:pt x="199877" y="297881"/>
                  </a:cubicBezTo>
                  <a:lnTo>
                    <a:pt x="80681" y="297881"/>
                  </a:lnTo>
                  <a:cubicBezTo>
                    <a:pt x="78213" y="297881"/>
                    <a:pt x="76211" y="299884"/>
                    <a:pt x="76211" y="302352"/>
                  </a:cubicBezTo>
                  <a:cubicBezTo>
                    <a:pt x="76211" y="304820"/>
                    <a:pt x="78213" y="306822"/>
                    <a:pt x="80681" y="306822"/>
                  </a:cubicBezTo>
                  <a:lnTo>
                    <a:pt x="205117" y="306822"/>
                  </a:lnTo>
                  <a:cubicBezTo>
                    <a:pt x="213614" y="318253"/>
                    <a:pt x="227177" y="325705"/>
                    <a:pt x="242478" y="325705"/>
                  </a:cubicBezTo>
                  <a:cubicBezTo>
                    <a:pt x="257785" y="325705"/>
                    <a:pt x="271346" y="318253"/>
                    <a:pt x="279845" y="306822"/>
                  </a:cubicBezTo>
                  <a:lnTo>
                    <a:pt x="302206" y="306822"/>
                  </a:lnTo>
                  <a:lnTo>
                    <a:pt x="302206" y="340693"/>
                  </a:lnTo>
                  <a:lnTo>
                    <a:pt x="62107" y="340693"/>
                  </a:lnTo>
                  <a:close/>
                  <a:moveTo>
                    <a:pt x="322206" y="394504"/>
                  </a:moveTo>
                  <a:cubicBezTo>
                    <a:pt x="316104" y="394504"/>
                    <a:pt x="311138" y="389542"/>
                    <a:pt x="311138" y="383436"/>
                  </a:cubicBezTo>
                  <a:lnTo>
                    <a:pt x="311138" y="345211"/>
                  </a:lnTo>
                  <a:cubicBezTo>
                    <a:pt x="311138" y="345192"/>
                    <a:pt x="311148" y="345175"/>
                    <a:pt x="311148" y="345157"/>
                  </a:cubicBezTo>
                  <a:cubicBezTo>
                    <a:pt x="311148" y="345138"/>
                    <a:pt x="311138" y="345122"/>
                    <a:pt x="311138" y="345102"/>
                  </a:cubicBezTo>
                  <a:lnTo>
                    <a:pt x="311138" y="306815"/>
                  </a:lnTo>
                  <a:lnTo>
                    <a:pt x="333270" y="306815"/>
                  </a:lnTo>
                  <a:lnTo>
                    <a:pt x="333270" y="344987"/>
                  </a:lnTo>
                  <a:cubicBezTo>
                    <a:pt x="333270" y="345050"/>
                    <a:pt x="333234" y="345099"/>
                    <a:pt x="333234" y="345163"/>
                  </a:cubicBezTo>
                  <a:cubicBezTo>
                    <a:pt x="333234" y="345225"/>
                    <a:pt x="333266" y="345274"/>
                    <a:pt x="333270" y="345338"/>
                  </a:cubicBezTo>
                  <a:lnTo>
                    <a:pt x="333270" y="383442"/>
                  </a:lnTo>
                  <a:cubicBezTo>
                    <a:pt x="333270" y="389536"/>
                    <a:pt x="328308" y="394504"/>
                    <a:pt x="322206" y="394504"/>
                  </a:cubicBezTo>
                  <a:close/>
                  <a:moveTo>
                    <a:pt x="342210" y="340685"/>
                  </a:moveTo>
                  <a:lnTo>
                    <a:pt x="342210" y="306814"/>
                  </a:lnTo>
                  <a:lnTo>
                    <a:pt x="351124" y="306814"/>
                  </a:lnTo>
                  <a:cubicBezTo>
                    <a:pt x="353592" y="306814"/>
                    <a:pt x="355594" y="304812"/>
                    <a:pt x="355594" y="302344"/>
                  </a:cubicBezTo>
                  <a:cubicBezTo>
                    <a:pt x="355594" y="299876"/>
                    <a:pt x="353592" y="297874"/>
                    <a:pt x="351124" y="297874"/>
                  </a:cubicBezTo>
                  <a:lnTo>
                    <a:pt x="342210" y="297874"/>
                  </a:lnTo>
                  <a:lnTo>
                    <a:pt x="342210" y="261155"/>
                  </a:lnTo>
                  <a:lnTo>
                    <a:pt x="351124" y="261155"/>
                  </a:lnTo>
                  <a:cubicBezTo>
                    <a:pt x="353592" y="261155"/>
                    <a:pt x="355594" y="259153"/>
                    <a:pt x="355594" y="256685"/>
                  </a:cubicBezTo>
                  <a:cubicBezTo>
                    <a:pt x="355594" y="254217"/>
                    <a:pt x="353592" y="252214"/>
                    <a:pt x="351124" y="252214"/>
                  </a:cubicBezTo>
                  <a:lnTo>
                    <a:pt x="342210" y="252214"/>
                  </a:lnTo>
                  <a:lnTo>
                    <a:pt x="342210" y="237861"/>
                  </a:lnTo>
                  <a:cubicBezTo>
                    <a:pt x="342210" y="230690"/>
                    <a:pt x="340534" y="223924"/>
                    <a:pt x="337628" y="217848"/>
                  </a:cubicBezTo>
                  <a:lnTo>
                    <a:pt x="351125" y="217848"/>
                  </a:lnTo>
                  <a:cubicBezTo>
                    <a:pt x="353592" y="217848"/>
                    <a:pt x="355595" y="215845"/>
                    <a:pt x="355595" y="213377"/>
                  </a:cubicBezTo>
                  <a:cubicBezTo>
                    <a:pt x="355595" y="210909"/>
                    <a:pt x="353592" y="208907"/>
                    <a:pt x="351125" y="208907"/>
                  </a:cubicBezTo>
                  <a:lnTo>
                    <a:pt x="332059" y="208907"/>
                  </a:lnTo>
                  <a:cubicBezTo>
                    <a:pt x="323518" y="198182"/>
                    <a:pt x="310375" y="191276"/>
                    <a:pt x="295631" y="191276"/>
                  </a:cubicBezTo>
                  <a:cubicBezTo>
                    <a:pt x="280889" y="191276"/>
                    <a:pt x="267747" y="198182"/>
                    <a:pt x="259203" y="208907"/>
                  </a:cubicBezTo>
                  <a:lnTo>
                    <a:pt x="235909" y="208907"/>
                  </a:lnTo>
                  <a:lnTo>
                    <a:pt x="235909" y="190656"/>
                  </a:lnTo>
                  <a:cubicBezTo>
                    <a:pt x="235909" y="184455"/>
                    <a:pt x="234667" y="178551"/>
                    <a:pt x="232464" y="173137"/>
                  </a:cubicBezTo>
                  <a:lnTo>
                    <a:pt x="351125" y="173138"/>
                  </a:lnTo>
                  <a:cubicBezTo>
                    <a:pt x="353593" y="173138"/>
                    <a:pt x="355595" y="171136"/>
                    <a:pt x="355595" y="168668"/>
                  </a:cubicBezTo>
                  <a:cubicBezTo>
                    <a:pt x="355595" y="168493"/>
                    <a:pt x="355515" y="168342"/>
                    <a:pt x="355497" y="168177"/>
                  </a:cubicBezTo>
                  <a:cubicBezTo>
                    <a:pt x="360373" y="167659"/>
                    <a:pt x="365107" y="166670"/>
                    <a:pt x="369703" y="165351"/>
                  </a:cubicBezTo>
                  <a:lnTo>
                    <a:pt x="369703" y="340692"/>
                  </a:lnTo>
                  <a:lnTo>
                    <a:pt x="342211" y="340692"/>
                  </a:lnTo>
                  <a:close/>
                  <a:moveTo>
                    <a:pt x="422850" y="318384"/>
                  </a:moveTo>
                  <a:cubicBezTo>
                    <a:pt x="422850" y="330681"/>
                    <a:pt x="412846" y="340687"/>
                    <a:pt x="400548" y="340687"/>
                  </a:cubicBezTo>
                  <a:lnTo>
                    <a:pt x="378640" y="340687"/>
                  </a:lnTo>
                  <a:lnTo>
                    <a:pt x="378640" y="162275"/>
                  </a:lnTo>
                  <a:cubicBezTo>
                    <a:pt x="384135" y="159999"/>
                    <a:pt x="389342" y="157160"/>
                    <a:pt x="394184" y="153830"/>
                  </a:cubicBezTo>
                  <a:cubicBezTo>
                    <a:pt x="394152" y="154117"/>
                    <a:pt x="394094" y="154397"/>
                    <a:pt x="394094" y="154692"/>
                  </a:cubicBezTo>
                  <a:cubicBezTo>
                    <a:pt x="394094" y="158871"/>
                    <a:pt x="397495" y="162269"/>
                    <a:pt x="401671" y="162269"/>
                  </a:cubicBezTo>
                  <a:cubicBezTo>
                    <a:pt x="405847" y="162269"/>
                    <a:pt x="409246" y="158872"/>
                    <a:pt x="409246" y="154692"/>
                  </a:cubicBezTo>
                  <a:cubicBezTo>
                    <a:pt x="409246" y="150803"/>
                    <a:pt x="406294" y="147629"/>
                    <a:pt x="402521" y="147201"/>
                  </a:cubicBezTo>
                  <a:cubicBezTo>
                    <a:pt x="406958" y="143241"/>
                    <a:pt x="410968" y="138832"/>
                    <a:pt x="414491" y="134027"/>
                  </a:cubicBezTo>
                  <a:cubicBezTo>
                    <a:pt x="419708" y="138225"/>
                    <a:pt x="422855" y="144567"/>
                    <a:pt x="422855" y="151390"/>
                  </a:cubicBezTo>
                  <a:lnTo>
                    <a:pt x="422855" y="318382"/>
                  </a:lnTo>
                  <a:close/>
                </a:path>
              </a:pathLst>
            </a:custGeom>
            <a:grpFill/>
            <a:ln w="476" cap="flat">
              <a:noFill/>
              <a:prstDash val="solid"/>
              <a:miter/>
            </a:ln>
          </p:spPr>
          <p:txBody>
            <a:bodyPr rtlCol="0" anchor="ctr"/>
            <a:lstStyle/>
            <a:p>
              <a:endParaRPr lang="en-US" dirty="0"/>
            </a:p>
          </p:txBody>
        </p:sp>
        <p:sp>
          <p:nvSpPr>
            <p:cNvPr id="40" name="Freeform: Shape 39">
              <a:extLst>
                <a:ext uri="{FF2B5EF4-FFF2-40B4-BE49-F238E27FC236}">
                  <a16:creationId xmlns:a16="http://schemas.microsoft.com/office/drawing/2014/main" id="{56D1A962-418F-7BDD-3C45-F105F47F0EF6}"/>
                </a:ext>
              </a:extLst>
            </p:cNvPr>
            <p:cNvSpPr/>
            <p:nvPr/>
          </p:nvSpPr>
          <p:spPr>
            <a:xfrm>
              <a:off x="4851176" y="5793167"/>
              <a:ext cx="33952" cy="39413"/>
            </a:xfrm>
            <a:custGeom>
              <a:avLst/>
              <a:gdLst>
                <a:gd name="connsiteX0" fmla="*/ 20434 w 33952"/>
                <a:gd name="connsiteY0" fmla="*/ 1559 h 39413"/>
                <a:gd name="connsiteX1" fmla="*/ 13515 w 33952"/>
                <a:gd name="connsiteY1" fmla="*/ 1559 h 39413"/>
                <a:gd name="connsiteX2" fmla="*/ 1011 w 33952"/>
                <a:gd name="connsiteY2" fmla="*/ 16836 h 39413"/>
                <a:gd name="connsiteX3" fmla="*/ 430 w 33952"/>
                <a:gd name="connsiteY3" fmla="*/ 21581 h 39413"/>
                <a:gd name="connsiteX4" fmla="*/ 4472 w 33952"/>
                <a:gd name="connsiteY4" fmla="*/ 24141 h 39413"/>
                <a:gd name="connsiteX5" fmla="*/ 12505 w 33952"/>
                <a:gd name="connsiteY5" fmla="*/ 24141 h 39413"/>
                <a:gd name="connsiteX6" fmla="*/ 12505 w 33952"/>
                <a:gd name="connsiteY6" fmla="*/ 34946 h 39413"/>
                <a:gd name="connsiteX7" fmla="*/ 16975 w 33952"/>
                <a:gd name="connsiteY7" fmla="*/ 39414 h 39413"/>
                <a:gd name="connsiteX8" fmla="*/ 21446 w 33952"/>
                <a:gd name="connsiteY8" fmla="*/ 34946 h 39413"/>
                <a:gd name="connsiteX9" fmla="*/ 21446 w 33952"/>
                <a:gd name="connsiteY9" fmla="*/ 24141 h 39413"/>
                <a:gd name="connsiteX10" fmla="*/ 29479 w 33952"/>
                <a:gd name="connsiteY10" fmla="*/ 24141 h 39413"/>
                <a:gd name="connsiteX11" fmla="*/ 33521 w 33952"/>
                <a:gd name="connsiteY11" fmla="*/ 21581 h 39413"/>
                <a:gd name="connsiteX12" fmla="*/ 32940 w 33952"/>
                <a:gd name="connsiteY12" fmla="*/ 16836 h 39413"/>
                <a:gd name="connsiteX13" fmla="*/ 16974 w 33952"/>
                <a:gd name="connsiteY13" fmla="*/ 11448 h 39413"/>
                <a:gd name="connsiteX14" fmla="*/ 20039 w 33952"/>
                <a:gd name="connsiteY14" fmla="*/ 15191 h 39413"/>
                <a:gd name="connsiteX15" fmla="*/ 13906 w 33952"/>
                <a:gd name="connsiteY15" fmla="*/ 15191 h 3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952" h="39413">
                  <a:moveTo>
                    <a:pt x="20434" y="1559"/>
                  </a:moveTo>
                  <a:cubicBezTo>
                    <a:pt x="18736" y="-520"/>
                    <a:pt x="15214" y="-520"/>
                    <a:pt x="13515" y="1559"/>
                  </a:cubicBezTo>
                  <a:lnTo>
                    <a:pt x="1011" y="16836"/>
                  </a:lnTo>
                  <a:cubicBezTo>
                    <a:pt x="-84" y="18171"/>
                    <a:pt x="-308" y="20017"/>
                    <a:pt x="430" y="21581"/>
                  </a:cubicBezTo>
                  <a:cubicBezTo>
                    <a:pt x="1171" y="23145"/>
                    <a:pt x="2745" y="24141"/>
                    <a:pt x="4472" y="24141"/>
                  </a:cubicBezTo>
                  <a:lnTo>
                    <a:pt x="12505" y="24141"/>
                  </a:lnTo>
                  <a:lnTo>
                    <a:pt x="12505" y="34946"/>
                  </a:lnTo>
                  <a:cubicBezTo>
                    <a:pt x="12505" y="37411"/>
                    <a:pt x="14507" y="39414"/>
                    <a:pt x="16975" y="39414"/>
                  </a:cubicBezTo>
                  <a:cubicBezTo>
                    <a:pt x="19443" y="39414"/>
                    <a:pt x="21446" y="37411"/>
                    <a:pt x="21446" y="34946"/>
                  </a:cubicBezTo>
                  <a:lnTo>
                    <a:pt x="21446" y="24141"/>
                  </a:lnTo>
                  <a:lnTo>
                    <a:pt x="29479" y="24141"/>
                  </a:lnTo>
                  <a:cubicBezTo>
                    <a:pt x="31204" y="24141"/>
                    <a:pt x="32778" y="23145"/>
                    <a:pt x="33521" y="21581"/>
                  </a:cubicBezTo>
                  <a:cubicBezTo>
                    <a:pt x="34262" y="20017"/>
                    <a:pt x="34035" y="18171"/>
                    <a:pt x="32940" y="16836"/>
                  </a:cubicBezTo>
                  <a:close/>
                  <a:moveTo>
                    <a:pt x="16974" y="11448"/>
                  </a:moveTo>
                  <a:lnTo>
                    <a:pt x="20039" y="15191"/>
                  </a:lnTo>
                  <a:lnTo>
                    <a:pt x="13906" y="15191"/>
                  </a:lnTo>
                  <a:close/>
                </a:path>
              </a:pathLst>
            </a:custGeom>
            <a:grpFill/>
            <a:ln w="476"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FB54D648-EFB2-5E72-E050-2312C085A1D5}"/>
                </a:ext>
              </a:extLst>
            </p:cNvPr>
            <p:cNvSpPr/>
            <p:nvPr/>
          </p:nvSpPr>
          <p:spPr>
            <a:xfrm>
              <a:off x="4638562" y="5399543"/>
              <a:ext cx="33950" cy="39408"/>
            </a:xfrm>
            <a:custGeom>
              <a:avLst/>
              <a:gdLst>
                <a:gd name="connsiteX0" fmla="*/ 4470 w 33950"/>
                <a:gd name="connsiteY0" fmla="*/ 24139 h 39408"/>
                <a:gd name="connsiteX1" fmla="*/ 12503 w 33950"/>
                <a:gd name="connsiteY1" fmla="*/ 24139 h 39408"/>
                <a:gd name="connsiteX2" fmla="*/ 12503 w 33950"/>
                <a:gd name="connsiteY2" fmla="*/ 34938 h 39408"/>
                <a:gd name="connsiteX3" fmla="*/ 16974 w 33950"/>
                <a:gd name="connsiteY3" fmla="*/ 39408 h 39408"/>
                <a:gd name="connsiteX4" fmla="*/ 21444 w 33950"/>
                <a:gd name="connsiteY4" fmla="*/ 34938 h 39408"/>
                <a:gd name="connsiteX5" fmla="*/ 21444 w 33950"/>
                <a:gd name="connsiteY5" fmla="*/ 24139 h 39408"/>
                <a:gd name="connsiteX6" fmla="*/ 29477 w 33950"/>
                <a:gd name="connsiteY6" fmla="*/ 24139 h 39408"/>
                <a:gd name="connsiteX7" fmla="*/ 33519 w 33950"/>
                <a:gd name="connsiteY7" fmla="*/ 21582 h 39408"/>
                <a:gd name="connsiteX8" fmla="*/ 32938 w 33950"/>
                <a:gd name="connsiteY8" fmla="*/ 16834 h 39408"/>
                <a:gd name="connsiteX9" fmla="*/ 20434 w 33950"/>
                <a:gd name="connsiteY9" fmla="*/ 1559 h 39408"/>
                <a:gd name="connsiteX10" fmla="*/ 13515 w 33950"/>
                <a:gd name="connsiteY10" fmla="*/ 1559 h 39408"/>
                <a:gd name="connsiteX11" fmla="*/ 1011 w 33950"/>
                <a:gd name="connsiteY11" fmla="*/ 16834 h 39408"/>
                <a:gd name="connsiteX12" fmla="*/ 430 w 33950"/>
                <a:gd name="connsiteY12" fmla="*/ 21582 h 39408"/>
                <a:gd name="connsiteX13" fmla="*/ 4470 w 33950"/>
                <a:gd name="connsiteY13" fmla="*/ 24139 h 39408"/>
                <a:gd name="connsiteX14" fmla="*/ 16979 w 33950"/>
                <a:gd name="connsiteY14" fmla="*/ 11457 h 39408"/>
                <a:gd name="connsiteX15" fmla="*/ 20045 w 33950"/>
                <a:gd name="connsiteY15" fmla="*/ 15202 h 39408"/>
                <a:gd name="connsiteX16" fmla="*/ 13911 w 33950"/>
                <a:gd name="connsiteY16" fmla="*/ 15202 h 3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950" h="39408">
                  <a:moveTo>
                    <a:pt x="4470" y="24139"/>
                  </a:moveTo>
                  <a:lnTo>
                    <a:pt x="12503" y="24139"/>
                  </a:lnTo>
                  <a:lnTo>
                    <a:pt x="12503" y="34938"/>
                  </a:lnTo>
                  <a:cubicBezTo>
                    <a:pt x="12503" y="37406"/>
                    <a:pt x="14505" y="39408"/>
                    <a:pt x="16974" y="39408"/>
                  </a:cubicBezTo>
                  <a:cubicBezTo>
                    <a:pt x="19442" y="39408"/>
                    <a:pt x="21444" y="37406"/>
                    <a:pt x="21444" y="34938"/>
                  </a:cubicBezTo>
                  <a:lnTo>
                    <a:pt x="21444" y="24139"/>
                  </a:lnTo>
                  <a:lnTo>
                    <a:pt x="29477" y="24139"/>
                  </a:lnTo>
                  <a:cubicBezTo>
                    <a:pt x="31202" y="24139"/>
                    <a:pt x="32776" y="23143"/>
                    <a:pt x="33519" y="21582"/>
                  </a:cubicBezTo>
                  <a:cubicBezTo>
                    <a:pt x="34260" y="20017"/>
                    <a:pt x="34033" y="18171"/>
                    <a:pt x="32938" y="16834"/>
                  </a:cubicBezTo>
                  <a:lnTo>
                    <a:pt x="20434" y="1559"/>
                  </a:lnTo>
                  <a:cubicBezTo>
                    <a:pt x="18735" y="-520"/>
                    <a:pt x="15214" y="-520"/>
                    <a:pt x="13515" y="1559"/>
                  </a:cubicBezTo>
                  <a:lnTo>
                    <a:pt x="1011" y="16834"/>
                  </a:lnTo>
                  <a:cubicBezTo>
                    <a:pt x="-84" y="18171"/>
                    <a:pt x="-308" y="20017"/>
                    <a:pt x="430" y="21582"/>
                  </a:cubicBezTo>
                  <a:cubicBezTo>
                    <a:pt x="1171" y="23146"/>
                    <a:pt x="2745" y="24139"/>
                    <a:pt x="4470" y="24139"/>
                  </a:cubicBezTo>
                  <a:close/>
                  <a:moveTo>
                    <a:pt x="16979" y="11457"/>
                  </a:moveTo>
                  <a:lnTo>
                    <a:pt x="20045" y="15202"/>
                  </a:lnTo>
                  <a:lnTo>
                    <a:pt x="13911" y="15202"/>
                  </a:lnTo>
                  <a:close/>
                </a:path>
              </a:pathLst>
            </a:custGeom>
            <a:grpFill/>
            <a:ln w="476"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FC0010CB-6EE4-43C5-4D81-3302149C4725}"/>
                </a:ext>
              </a:extLst>
            </p:cNvPr>
            <p:cNvSpPr/>
            <p:nvPr/>
          </p:nvSpPr>
          <p:spPr>
            <a:xfrm>
              <a:off x="4891510" y="5464279"/>
              <a:ext cx="40008" cy="46884"/>
            </a:xfrm>
            <a:custGeom>
              <a:avLst/>
              <a:gdLst>
                <a:gd name="connsiteX0" fmla="*/ 431 w 40008"/>
                <a:gd name="connsiteY0" fmla="*/ 21524 h 46884"/>
                <a:gd name="connsiteX1" fmla="*/ 1013 w 40008"/>
                <a:gd name="connsiteY1" fmla="*/ 26271 h 46884"/>
                <a:gd name="connsiteX2" fmla="*/ 16547 w 40008"/>
                <a:gd name="connsiteY2" fmla="*/ 45244 h 46884"/>
                <a:gd name="connsiteX3" fmla="*/ 20007 w 40008"/>
                <a:gd name="connsiteY3" fmla="*/ 46884 h 46884"/>
                <a:gd name="connsiteX4" fmla="*/ 23468 w 40008"/>
                <a:gd name="connsiteY4" fmla="*/ 45244 h 46884"/>
                <a:gd name="connsiteX5" fmla="*/ 38998 w 40008"/>
                <a:gd name="connsiteY5" fmla="*/ 26271 h 46884"/>
                <a:gd name="connsiteX6" fmla="*/ 39579 w 40008"/>
                <a:gd name="connsiteY6" fmla="*/ 21524 h 46884"/>
                <a:gd name="connsiteX7" fmla="*/ 35537 w 40008"/>
                <a:gd name="connsiteY7" fmla="*/ 18966 h 46884"/>
                <a:gd name="connsiteX8" fmla="*/ 24477 w 40008"/>
                <a:gd name="connsiteY8" fmla="*/ 18966 h 46884"/>
                <a:gd name="connsiteX9" fmla="*/ 24477 w 40008"/>
                <a:gd name="connsiteY9" fmla="*/ 4470 h 46884"/>
                <a:gd name="connsiteX10" fmla="*/ 20007 w 40008"/>
                <a:gd name="connsiteY10" fmla="*/ 0 h 46884"/>
                <a:gd name="connsiteX11" fmla="*/ 15537 w 40008"/>
                <a:gd name="connsiteY11" fmla="*/ 4470 h 46884"/>
                <a:gd name="connsiteX12" fmla="*/ 15537 w 40008"/>
                <a:gd name="connsiteY12" fmla="*/ 18966 h 46884"/>
                <a:gd name="connsiteX13" fmla="*/ 4473 w 40008"/>
                <a:gd name="connsiteY13" fmla="*/ 18966 h 46884"/>
                <a:gd name="connsiteX14" fmla="*/ 431 w 40008"/>
                <a:gd name="connsiteY14" fmla="*/ 21524 h 46884"/>
                <a:gd name="connsiteX15" fmla="*/ 26100 w 40008"/>
                <a:gd name="connsiteY15" fmla="*/ 27907 h 46884"/>
                <a:gd name="connsiteX16" fmla="*/ 20007 w 40008"/>
                <a:gd name="connsiteY16" fmla="*/ 35350 h 46884"/>
                <a:gd name="connsiteX17" fmla="*/ 13915 w 40008"/>
                <a:gd name="connsiteY17" fmla="*/ 27907 h 46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008" h="46884">
                  <a:moveTo>
                    <a:pt x="431" y="21524"/>
                  </a:moveTo>
                  <a:cubicBezTo>
                    <a:pt x="-310" y="23088"/>
                    <a:pt x="-83" y="24934"/>
                    <a:pt x="1013" y="26271"/>
                  </a:cubicBezTo>
                  <a:lnTo>
                    <a:pt x="16547" y="45244"/>
                  </a:lnTo>
                  <a:cubicBezTo>
                    <a:pt x="17396" y="46281"/>
                    <a:pt x="18666" y="46884"/>
                    <a:pt x="20007" y="46884"/>
                  </a:cubicBezTo>
                  <a:cubicBezTo>
                    <a:pt x="21348" y="46884"/>
                    <a:pt x="22618" y="46281"/>
                    <a:pt x="23468" y="45244"/>
                  </a:cubicBezTo>
                  <a:lnTo>
                    <a:pt x="38998" y="26271"/>
                  </a:lnTo>
                  <a:cubicBezTo>
                    <a:pt x="40093" y="24934"/>
                    <a:pt x="40316" y="23088"/>
                    <a:pt x="39579" y="21524"/>
                  </a:cubicBezTo>
                  <a:cubicBezTo>
                    <a:pt x="38841" y="19959"/>
                    <a:pt x="37264" y="18966"/>
                    <a:pt x="35537" y="18966"/>
                  </a:cubicBezTo>
                  <a:lnTo>
                    <a:pt x="24477" y="18966"/>
                  </a:lnTo>
                  <a:lnTo>
                    <a:pt x="24477" y="4470"/>
                  </a:lnTo>
                  <a:cubicBezTo>
                    <a:pt x="24477" y="2002"/>
                    <a:pt x="22475" y="0"/>
                    <a:pt x="20007" y="0"/>
                  </a:cubicBezTo>
                  <a:cubicBezTo>
                    <a:pt x="17539" y="0"/>
                    <a:pt x="15537" y="2002"/>
                    <a:pt x="15537" y="4470"/>
                  </a:cubicBezTo>
                  <a:lnTo>
                    <a:pt x="15537" y="18966"/>
                  </a:lnTo>
                  <a:lnTo>
                    <a:pt x="4473" y="18966"/>
                  </a:lnTo>
                  <a:cubicBezTo>
                    <a:pt x="2746" y="18966"/>
                    <a:pt x="1175" y="19963"/>
                    <a:pt x="431" y="21524"/>
                  </a:cubicBezTo>
                  <a:close/>
                  <a:moveTo>
                    <a:pt x="26100" y="27907"/>
                  </a:moveTo>
                  <a:lnTo>
                    <a:pt x="20007" y="35350"/>
                  </a:lnTo>
                  <a:lnTo>
                    <a:pt x="13915" y="27907"/>
                  </a:lnTo>
                  <a:close/>
                </a:path>
              </a:pathLst>
            </a:custGeom>
            <a:grpFill/>
            <a:ln w="476"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30812330-98DA-6582-AEF4-4AECAC775F2F}"/>
                </a:ext>
              </a:extLst>
            </p:cNvPr>
            <p:cNvSpPr/>
            <p:nvPr/>
          </p:nvSpPr>
          <p:spPr>
            <a:xfrm>
              <a:off x="4853389" y="5419870"/>
              <a:ext cx="40006" cy="46801"/>
            </a:xfrm>
            <a:custGeom>
              <a:avLst/>
              <a:gdLst>
                <a:gd name="connsiteX0" fmla="*/ 4470 w 40006"/>
                <a:gd name="connsiteY0" fmla="*/ 27835 h 46801"/>
                <a:gd name="connsiteX1" fmla="*/ 15530 w 40006"/>
                <a:gd name="connsiteY1" fmla="*/ 27835 h 46801"/>
                <a:gd name="connsiteX2" fmla="*/ 15530 w 40006"/>
                <a:gd name="connsiteY2" fmla="*/ 42331 h 46801"/>
                <a:gd name="connsiteX3" fmla="*/ 20000 w 40006"/>
                <a:gd name="connsiteY3" fmla="*/ 46801 h 46801"/>
                <a:gd name="connsiteX4" fmla="*/ 24470 w 40006"/>
                <a:gd name="connsiteY4" fmla="*/ 42331 h 46801"/>
                <a:gd name="connsiteX5" fmla="*/ 24470 w 40006"/>
                <a:gd name="connsiteY5" fmla="*/ 27835 h 46801"/>
                <a:gd name="connsiteX6" fmla="*/ 35534 w 40006"/>
                <a:gd name="connsiteY6" fmla="*/ 27835 h 46801"/>
                <a:gd name="connsiteX7" fmla="*/ 39576 w 40006"/>
                <a:gd name="connsiteY7" fmla="*/ 25278 h 46801"/>
                <a:gd name="connsiteX8" fmla="*/ 38995 w 40006"/>
                <a:gd name="connsiteY8" fmla="*/ 20530 h 46801"/>
                <a:gd name="connsiteX9" fmla="*/ 23461 w 40006"/>
                <a:gd name="connsiteY9" fmla="*/ 1558 h 46801"/>
                <a:gd name="connsiteX10" fmla="*/ 16541 w 40006"/>
                <a:gd name="connsiteY10" fmla="*/ 1558 h 46801"/>
                <a:gd name="connsiteX11" fmla="*/ 1011 w 40006"/>
                <a:gd name="connsiteY11" fmla="*/ 20530 h 46801"/>
                <a:gd name="connsiteX12" fmla="*/ 430 w 40006"/>
                <a:gd name="connsiteY12" fmla="*/ 25278 h 46801"/>
                <a:gd name="connsiteX13" fmla="*/ 4470 w 40006"/>
                <a:gd name="connsiteY13" fmla="*/ 27835 h 46801"/>
                <a:gd name="connsiteX14" fmla="*/ 20000 w 40006"/>
                <a:gd name="connsiteY14" fmla="*/ 11452 h 46801"/>
                <a:gd name="connsiteX15" fmla="*/ 26092 w 40006"/>
                <a:gd name="connsiteY15" fmla="*/ 18895 h 46801"/>
                <a:gd name="connsiteX16" fmla="*/ 13902 w 40006"/>
                <a:gd name="connsiteY16" fmla="*/ 18895 h 4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006" h="46801">
                  <a:moveTo>
                    <a:pt x="4470" y="27835"/>
                  </a:moveTo>
                  <a:lnTo>
                    <a:pt x="15530" y="27835"/>
                  </a:lnTo>
                  <a:lnTo>
                    <a:pt x="15530" y="42331"/>
                  </a:lnTo>
                  <a:cubicBezTo>
                    <a:pt x="15530" y="44799"/>
                    <a:pt x="17532" y="46801"/>
                    <a:pt x="20000" y="46801"/>
                  </a:cubicBezTo>
                  <a:cubicBezTo>
                    <a:pt x="22468" y="46801"/>
                    <a:pt x="24470" y="44799"/>
                    <a:pt x="24470" y="42331"/>
                  </a:cubicBezTo>
                  <a:lnTo>
                    <a:pt x="24470" y="27835"/>
                  </a:lnTo>
                  <a:lnTo>
                    <a:pt x="35534" y="27835"/>
                  </a:lnTo>
                  <a:cubicBezTo>
                    <a:pt x="37258" y="27835"/>
                    <a:pt x="38832" y="26838"/>
                    <a:pt x="39576" y="25278"/>
                  </a:cubicBezTo>
                  <a:cubicBezTo>
                    <a:pt x="40317" y="23713"/>
                    <a:pt x="40090" y="21867"/>
                    <a:pt x="38995" y="20530"/>
                  </a:cubicBezTo>
                  <a:lnTo>
                    <a:pt x="23461" y="1558"/>
                  </a:lnTo>
                  <a:cubicBezTo>
                    <a:pt x="21762" y="-521"/>
                    <a:pt x="18240" y="-517"/>
                    <a:pt x="16541" y="1558"/>
                  </a:cubicBezTo>
                  <a:lnTo>
                    <a:pt x="1011" y="20530"/>
                  </a:lnTo>
                  <a:cubicBezTo>
                    <a:pt x="-84" y="21867"/>
                    <a:pt x="-308" y="23713"/>
                    <a:pt x="430" y="25278"/>
                  </a:cubicBezTo>
                  <a:cubicBezTo>
                    <a:pt x="1167" y="26842"/>
                    <a:pt x="2739" y="27835"/>
                    <a:pt x="4470" y="27835"/>
                  </a:cubicBezTo>
                  <a:close/>
                  <a:moveTo>
                    <a:pt x="20000" y="11452"/>
                  </a:moveTo>
                  <a:lnTo>
                    <a:pt x="26092" y="18895"/>
                  </a:lnTo>
                  <a:lnTo>
                    <a:pt x="13902" y="18895"/>
                  </a:lnTo>
                  <a:close/>
                </a:path>
              </a:pathLst>
            </a:custGeom>
            <a:grpFill/>
            <a:ln w="476"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ABD66DEA-312A-9EF8-6B13-A8BA27B00668}"/>
                </a:ext>
              </a:extLst>
            </p:cNvPr>
            <p:cNvSpPr/>
            <p:nvPr/>
          </p:nvSpPr>
          <p:spPr>
            <a:xfrm>
              <a:off x="4568495" y="5528253"/>
              <a:ext cx="15154" cy="15154"/>
            </a:xfrm>
            <a:custGeom>
              <a:avLst/>
              <a:gdLst>
                <a:gd name="connsiteX0" fmla="*/ 7577 w 15154"/>
                <a:gd name="connsiteY0" fmla="*/ 15154 h 15154"/>
                <a:gd name="connsiteX1" fmla="*/ 15154 w 15154"/>
                <a:gd name="connsiteY1" fmla="*/ 7577 h 15154"/>
                <a:gd name="connsiteX2" fmla="*/ 7577 w 15154"/>
                <a:gd name="connsiteY2" fmla="*/ 0 h 15154"/>
                <a:gd name="connsiteX3" fmla="*/ 0 w 15154"/>
                <a:gd name="connsiteY3" fmla="*/ 7577 h 15154"/>
                <a:gd name="connsiteX4" fmla="*/ 7577 w 15154"/>
                <a:gd name="connsiteY4" fmla="*/ 15154 h 15154"/>
                <a:gd name="connsiteX5" fmla="*/ 7577 w 15154"/>
                <a:gd name="connsiteY5" fmla="*/ 6214 h 15154"/>
                <a:gd name="connsiteX6" fmla="*/ 8940 w 15154"/>
                <a:gd name="connsiteY6" fmla="*/ 7577 h 15154"/>
                <a:gd name="connsiteX7" fmla="*/ 7577 w 15154"/>
                <a:gd name="connsiteY7" fmla="*/ 8941 h 15154"/>
                <a:gd name="connsiteX8" fmla="*/ 6214 w 15154"/>
                <a:gd name="connsiteY8" fmla="*/ 7577 h 15154"/>
                <a:gd name="connsiteX9" fmla="*/ 7577 w 15154"/>
                <a:gd name="connsiteY9" fmla="*/ 6214 h 1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154" h="15154">
                  <a:moveTo>
                    <a:pt x="7577" y="15154"/>
                  </a:moveTo>
                  <a:cubicBezTo>
                    <a:pt x="11757" y="15154"/>
                    <a:pt x="15154" y="11757"/>
                    <a:pt x="15154" y="7577"/>
                  </a:cubicBezTo>
                  <a:cubicBezTo>
                    <a:pt x="15154" y="3397"/>
                    <a:pt x="11753" y="0"/>
                    <a:pt x="7577" y="0"/>
                  </a:cubicBezTo>
                  <a:cubicBezTo>
                    <a:pt x="3401" y="0"/>
                    <a:pt x="0" y="3397"/>
                    <a:pt x="0" y="7577"/>
                  </a:cubicBezTo>
                  <a:cubicBezTo>
                    <a:pt x="0" y="11757"/>
                    <a:pt x="3401" y="15154"/>
                    <a:pt x="7577" y="15154"/>
                  </a:cubicBezTo>
                  <a:close/>
                  <a:moveTo>
                    <a:pt x="7577" y="6214"/>
                  </a:moveTo>
                  <a:cubicBezTo>
                    <a:pt x="8328" y="6214"/>
                    <a:pt x="8940" y="6827"/>
                    <a:pt x="8940" y="7577"/>
                  </a:cubicBezTo>
                  <a:cubicBezTo>
                    <a:pt x="8940" y="8328"/>
                    <a:pt x="8328" y="8941"/>
                    <a:pt x="7577" y="8941"/>
                  </a:cubicBezTo>
                  <a:cubicBezTo>
                    <a:pt x="6827" y="8941"/>
                    <a:pt x="6214" y="8328"/>
                    <a:pt x="6214" y="7577"/>
                  </a:cubicBezTo>
                  <a:cubicBezTo>
                    <a:pt x="6214" y="6827"/>
                    <a:pt x="6827" y="6214"/>
                    <a:pt x="7577" y="6214"/>
                  </a:cubicBezTo>
                  <a:close/>
                </a:path>
              </a:pathLst>
            </a:custGeom>
            <a:grpFill/>
            <a:ln w="476"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6AE384A7-F9B8-E7DF-C5C6-F41DEB6F5F73}"/>
                </a:ext>
              </a:extLst>
            </p:cNvPr>
            <p:cNvSpPr/>
            <p:nvPr/>
          </p:nvSpPr>
          <p:spPr>
            <a:xfrm>
              <a:off x="4568495" y="5568345"/>
              <a:ext cx="15154" cy="15154"/>
            </a:xfrm>
            <a:custGeom>
              <a:avLst/>
              <a:gdLst>
                <a:gd name="connsiteX0" fmla="*/ 7577 w 15154"/>
                <a:gd name="connsiteY0" fmla="*/ 0 h 15154"/>
                <a:gd name="connsiteX1" fmla="*/ 0 w 15154"/>
                <a:gd name="connsiteY1" fmla="*/ 7577 h 15154"/>
                <a:gd name="connsiteX2" fmla="*/ 7577 w 15154"/>
                <a:gd name="connsiteY2" fmla="*/ 15154 h 15154"/>
                <a:gd name="connsiteX3" fmla="*/ 15154 w 15154"/>
                <a:gd name="connsiteY3" fmla="*/ 7577 h 15154"/>
                <a:gd name="connsiteX4" fmla="*/ 7577 w 15154"/>
                <a:gd name="connsiteY4" fmla="*/ 0 h 15154"/>
                <a:gd name="connsiteX5" fmla="*/ 7577 w 15154"/>
                <a:gd name="connsiteY5" fmla="*/ 8940 h 15154"/>
                <a:gd name="connsiteX6" fmla="*/ 6214 w 15154"/>
                <a:gd name="connsiteY6" fmla="*/ 7577 h 15154"/>
                <a:gd name="connsiteX7" fmla="*/ 7577 w 15154"/>
                <a:gd name="connsiteY7" fmla="*/ 6213 h 15154"/>
                <a:gd name="connsiteX8" fmla="*/ 8940 w 15154"/>
                <a:gd name="connsiteY8" fmla="*/ 7577 h 15154"/>
                <a:gd name="connsiteX9" fmla="*/ 7577 w 15154"/>
                <a:gd name="connsiteY9" fmla="*/ 8940 h 1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154" h="15154">
                  <a:moveTo>
                    <a:pt x="7577" y="0"/>
                  </a:moveTo>
                  <a:cubicBezTo>
                    <a:pt x="3397" y="0"/>
                    <a:pt x="0" y="3401"/>
                    <a:pt x="0" y="7577"/>
                  </a:cubicBezTo>
                  <a:cubicBezTo>
                    <a:pt x="0" y="11753"/>
                    <a:pt x="3397" y="15154"/>
                    <a:pt x="7577" y="15154"/>
                  </a:cubicBezTo>
                  <a:cubicBezTo>
                    <a:pt x="11757" y="15154"/>
                    <a:pt x="15154" y="11757"/>
                    <a:pt x="15154" y="7577"/>
                  </a:cubicBezTo>
                  <a:cubicBezTo>
                    <a:pt x="15154" y="3397"/>
                    <a:pt x="11757" y="0"/>
                    <a:pt x="7577" y="0"/>
                  </a:cubicBezTo>
                  <a:close/>
                  <a:moveTo>
                    <a:pt x="7577" y="8940"/>
                  </a:moveTo>
                  <a:cubicBezTo>
                    <a:pt x="6827" y="8940"/>
                    <a:pt x="6214" y="8328"/>
                    <a:pt x="6214" y="7577"/>
                  </a:cubicBezTo>
                  <a:cubicBezTo>
                    <a:pt x="6214" y="6826"/>
                    <a:pt x="6827" y="6213"/>
                    <a:pt x="7577" y="6213"/>
                  </a:cubicBezTo>
                  <a:cubicBezTo>
                    <a:pt x="8328" y="6213"/>
                    <a:pt x="8940" y="6826"/>
                    <a:pt x="8940" y="7577"/>
                  </a:cubicBezTo>
                  <a:cubicBezTo>
                    <a:pt x="8944" y="8333"/>
                    <a:pt x="8331" y="8940"/>
                    <a:pt x="7577" y="8940"/>
                  </a:cubicBezTo>
                  <a:close/>
                </a:path>
              </a:pathLst>
            </a:custGeom>
            <a:grpFill/>
            <a:ln w="476"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5B026E6A-E916-7FF0-00D5-5037B6AC43BF}"/>
                </a:ext>
              </a:extLst>
            </p:cNvPr>
            <p:cNvSpPr/>
            <p:nvPr/>
          </p:nvSpPr>
          <p:spPr>
            <a:xfrm>
              <a:off x="4568495" y="5608446"/>
              <a:ext cx="15154" cy="15154"/>
            </a:xfrm>
            <a:custGeom>
              <a:avLst/>
              <a:gdLst>
                <a:gd name="connsiteX0" fmla="*/ 7577 w 15154"/>
                <a:gd name="connsiteY0" fmla="*/ 0 h 15154"/>
                <a:gd name="connsiteX1" fmla="*/ 0 w 15154"/>
                <a:gd name="connsiteY1" fmla="*/ 7577 h 15154"/>
                <a:gd name="connsiteX2" fmla="*/ 7577 w 15154"/>
                <a:gd name="connsiteY2" fmla="*/ 15154 h 15154"/>
                <a:gd name="connsiteX3" fmla="*/ 15154 w 15154"/>
                <a:gd name="connsiteY3" fmla="*/ 7577 h 15154"/>
                <a:gd name="connsiteX4" fmla="*/ 7577 w 15154"/>
                <a:gd name="connsiteY4" fmla="*/ 0 h 15154"/>
                <a:gd name="connsiteX5" fmla="*/ 7577 w 15154"/>
                <a:gd name="connsiteY5" fmla="*/ 8940 h 15154"/>
                <a:gd name="connsiteX6" fmla="*/ 6214 w 15154"/>
                <a:gd name="connsiteY6" fmla="*/ 7577 h 15154"/>
                <a:gd name="connsiteX7" fmla="*/ 7577 w 15154"/>
                <a:gd name="connsiteY7" fmla="*/ 6213 h 15154"/>
                <a:gd name="connsiteX8" fmla="*/ 8940 w 15154"/>
                <a:gd name="connsiteY8" fmla="*/ 7577 h 15154"/>
                <a:gd name="connsiteX9" fmla="*/ 7577 w 15154"/>
                <a:gd name="connsiteY9" fmla="*/ 8940 h 1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154" h="15154">
                  <a:moveTo>
                    <a:pt x="7577" y="0"/>
                  </a:moveTo>
                  <a:cubicBezTo>
                    <a:pt x="3397" y="0"/>
                    <a:pt x="0" y="3401"/>
                    <a:pt x="0" y="7577"/>
                  </a:cubicBezTo>
                  <a:cubicBezTo>
                    <a:pt x="0" y="11753"/>
                    <a:pt x="3397" y="15154"/>
                    <a:pt x="7577" y="15154"/>
                  </a:cubicBezTo>
                  <a:cubicBezTo>
                    <a:pt x="11757" y="15154"/>
                    <a:pt x="15154" y="11757"/>
                    <a:pt x="15154" y="7577"/>
                  </a:cubicBezTo>
                  <a:cubicBezTo>
                    <a:pt x="15154" y="3397"/>
                    <a:pt x="11757" y="0"/>
                    <a:pt x="7577" y="0"/>
                  </a:cubicBezTo>
                  <a:close/>
                  <a:moveTo>
                    <a:pt x="7577" y="8940"/>
                  </a:moveTo>
                  <a:cubicBezTo>
                    <a:pt x="6827" y="8940"/>
                    <a:pt x="6214" y="8328"/>
                    <a:pt x="6214" y="7577"/>
                  </a:cubicBezTo>
                  <a:cubicBezTo>
                    <a:pt x="6214" y="6826"/>
                    <a:pt x="6827" y="6213"/>
                    <a:pt x="7577" y="6213"/>
                  </a:cubicBezTo>
                  <a:cubicBezTo>
                    <a:pt x="8328" y="6213"/>
                    <a:pt x="8940" y="6826"/>
                    <a:pt x="8940" y="7577"/>
                  </a:cubicBezTo>
                  <a:cubicBezTo>
                    <a:pt x="8944" y="8328"/>
                    <a:pt x="8331" y="8940"/>
                    <a:pt x="7577" y="8940"/>
                  </a:cubicBezTo>
                  <a:close/>
                </a:path>
              </a:pathLst>
            </a:custGeom>
            <a:grpFill/>
            <a:ln w="476" cap="flat">
              <a:noFill/>
              <a:prstDash val="solid"/>
              <a:miter/>
            </a:ln>
          </p:spPr>
          <p:txBody>
            <a:bodyPr rtlCol="0" anchor="ctr"/>
            <a:lstStyle/>
            <a:p>
              <a:endParaRPr lang="en-US" dirty="0"/>
            </a:p>
          </p:txBody>
        </p:sp>
        <p:sp>
          <p:nvSpPr>
            <p:cNvPr id="47" name="Freeform: Shape 46">
              <a:extLst>
                <a:ext uri="{FF2B5EF4-FFF2-40B4-BE49-F238E27FC236}">
                  <a16:creationId xmlns:a16="http://schemas.microsoft.com/office/drawing/2014/main" id="{9376842F-212F-B940-621D-32B20A90AF60}"/>
                </a:ext>
              </a:extLst>
            </p:cNvPr>
            <p:cNvSpPr/>
            <p:nvPr/>
          </p:nvSpPr>
          <p:spPr>
            <a:xfrm>
              <a:off x="4568495" y="5648542"/>
              <a:ext cx="15154" cy="15154"/>
            </a:xfrm>
            <a:custGeom>
              <a:avLst/>
              <a:gdLst>
                <a:gd name="connsiteX0" fmla="*/ 7577 w 15154"/>
                <a:gd name="connsiteY0" fmla="*/ 0 h 15154"/>
                <a:gd name="connsiteX1" fmla="*/ 0 w 15154"/>
                <a:gd name="connsiteY1" fmla="*/ 7577 h 15154"/>
                <a:gd name="connsiteX2" fmla="*/ 7577 w 15154"/>
                <a:gd name="connsiteY2" fmla="*/ 15154 h 15154"/>
                <a:gd name="connsiteX3" fmla="*/ 15154 w 15154"/>
                <a:gd name="connsiteY3" fmla="*/ 7577 h 15154"/>
                <a:gd name="connsiteX4" fmla="*/ 7577 w 15154"/>
                <a:gd name="connsiteY4" fmla="*/ 0 h 15154"/>
                <a:gd name="connsiteX5" fmla="*/ 7577 w 15154"/>
                <a:gd name="connsiteY5" fmla="*/ 8940 h 15154"/>
                <a:gd name="connsiteX6" fmla="*/ 6214 w 15154"/>
                <a:gd name="connsiteY6" fmla="*/ 7577 h 15154"/>
                <a:gd name="connsiteX7" fmla="*/ 7577 w 15154"/>
                <a:gd name="connsiteY7" fmla="*/ 6213 h 15154"/>
                <a:gd name="connsiteX8" fmla="*/ 8940 w 15154"/>
                <a:gd name="connsiteY8" fmla="*/ 7577 h 15154"/>
                <a:gd name="connsiteX9" fmla="*/ 7577 w 15154"/>
                <a:gd name="connsiteY9" fmla="*/ 8940 h 1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154" h="15154">
                  <a:moveTo>
                    <a:pt x="7577" y="0"/>
                  </a:moveTo>
                  <a:cubicBezTo>
                    <a:pt x="3397" y="0"/>
                    <a:pt x="0" y="3397"/>
                    <a:pt x="0" y="7577"/>
                  </a:cubicBezTo>
                  <a:cubicBezTo>
                    <a:pt x="0" y="11757"/>
                    <a:pt x="3397" y="15154"/>
                    <a:pt x="7577" y="15154"/>
                  </a:cubicBezTo>
                  <a:cubicBezTo>
                    <a:pt x="11757" y="15154"/>
                    <a:pt x="15154" y="11753"/>
                    <a:pt x="15154" y="7577"/>
                  </a:cubicBezTo>
                  <a:cubicBezTo>
                    <a:pt x="15154" y="3401"/>
                    <a:pt x="11757" y="0"/>
                    <a:pt x="7577" y="0"/>
                  </a:cubicBezTo>
                  <a:close/>
                  <a:moveTo>
                    <a:pt x="7577" y="8940"/>
                  </a:moveTo>
                  <a:cubicBezTo>
                    <a:pt x="6827" y="8940"/>
                    <a:pt x="6214" y="8328"/>
                    <a:pt x="6214" y="7577"/>
                  </a:cubicBezTo>
                  <a:cubicBezTo>
                    <a:pt x="6214" y="6826"/>
                    <a:pt x="6827" y="6213"/>
                    <a:pt x="7577" y="6213"/>
                  </a:cubicBezTo>
                  <a:cubicBezTo>
                    <a:pt x="8328" y="6213"/>
                    <a:pt x="8940" y="6826"/>
                    <a:pt x="8940" y="7577"/>
                  </a:cubicBezTo>
                  <a:cubicBezTo>
                    <a:pt x="8944" y="8328"/>
                    <a:pt x="8331" y="8940"/>
                    <a:pt x="7577" y="8940"/>
                  </a:cubicBezTo>
                  <a:close/>
                </a:path>
              </a:pathLst>
            </a:custGeom>
            <a:grpFill/>
            <a:ln w="476" cap="flat">
              <a:noFill/>
              <a:prstDash val="solid"/>
              <a:miter/>
            </a:ln>
          </p:spPr>
          <p:txBody>
            <a:bodyPr rtlCol="0" anchor="ctr"/>
            <a:lstStyle/>
            <a:p>
              <a:endParaRPr lang="en-US" dirty="0"/>
            </a:p>
          </p:txBody>
        </p:sp>
        <p:sp>
          <p:nvSpPr>
            <p:cNvPr id="48" name="Freeform: Shape 47">
              <a:extLst>
                <a:ext uri="{FF2B5EF4-FFF2-40B4-BE49-F238E27FC236}">
                  <a16:creationId xmlns:a16="http://schemas.microsoft.com/office/drawing/2014/main" id="{FAE32ABE-ACFA-9147-B27E-9EF09F158C26}"/>
                </a:ext>
              </a:extLst>
            </p:cNvPr>
            <p:cNvSpPr/>
            <p:nvPr/>
          </p:nvSpPr>
          <p:spPr>
            <a:xfrm>
              <a:off x="4568495" y="5688638"/>
              <a:ext cx="15154" cy="15154"/>
            </a:xfrm>
            <a:custGeom>
              <a:avLst/>
              <a:gdLst>
                <a:gd name="connsiteX0" fmla="*/ 7577 w 15154"/>
                <a:gd name="connsiteY0" fmla="*/ 0 h 15154"/>
                <a:gd name="connsiteX1" fmla="*/ 0 w 15154"/>
                <a:gd name="connsiteY1" fmla="*/ 7577 h 15154"/>
                <a:gd name="connsiteX2" fmla="*/ 7577 w 15154"/>
                <a:gd name="connsiteY2" fmla="*/ 15154 h 15154"/>
                <a:gd name="connsiteX3" fmla="*/ 15154 w 15154"/>
                <a:gd name="connsiteY3" fmla="*/ 7577 h 15154"/>
                <a:gd name="connsiteX4" fmla="*/ 7577 w 15154"/>
                <a:gd name="connsiteY4" fmla="*/ 0 h 15154"/>
                <a:gd name="connsiteX5" fmla="*/ 7577 w 15154"/>
                <a:gd name="connsiteY5" fmla="*/ 8940 h 15154"/>
                <a:gd name="connsiteX6" fmla="*/ 6214 w 15154"/>
                <a:gd name="connsiteY6" fmla="*/ 7577 h 15154"/>
                <a:gd name="connsiteX7" fmla="*/ 7577 w 15154"/>
                <a:gd name="connsiteY7" fmla="*/ 6213 h 15154"/>
                <a:gd name="connsiteX8" fmla="*/ 8940 w 15154"/>
                <a:gd name="connsiteY8" fmla="*/ 7577 h 15154"/>
                <a:gd name="connsiteX9" fmla="*/ 7577 w 15154"/>
                <a:gd name="connsiteY9" fmla="*/ 8940 h 1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154" h="15154">
                  <a:moveTo>
                    <a:pt x="7577" y="0"/>
                  </a:moveTo>
                  <a:cubicBezTo>
                    <a:pt x="3397" y="0"/>
                    <a:pt x="0" y="3397"/>
                    <a:pt x="0" y="7577"/>
                  </a:cubicBezTo>
                  <a:cubicBezTo>
                    <a:pt x="0" y="11757"/>
                    <a:pt x="3397" y="15154"/>
                    <a:pt x="7577" y="15154"/>
                  </a:cubicBezTo>
                  <a:cubicBezTo>
                    <a:pt x="11757" y="15154"/>
                    <a:pt x="15154" y="11753"/>
                    <a:pt x="15154" y="7577"/>
                  </a:cubicBezTo>
                  <a:cubicBezTo>
                    <a:pt x="15154" y="3401"/>
                    <a:pt x="11757" y="0"/>
                    <a:pt x="7577" y="0"/>
                  </a:cubicBezTo>
                  <a:close/>
                  <a:moveTo>
                    <a:pt x="7577" y="8940"/>
                  </a:moveTo>
                  <a:cubicBezTo>
                    <a:pt x="6827" y="8940"/>
                    <a:pt x="6214" y="8328"/>
                    <a:pt x="6214" y="7577"/>
                  </a:cubicBezTo>
                  <a:cubicBezTo>
                    <a:pt x="6214" y="6826"/>
                    <a:pt x="6827" y="6213"/>
                    <a:pt x="7577" y="6213"/>
                  </a:cubicBezTo>
                  <a:cubicBezTo>
                    <a:pt x="8328" y="6213"/>
                    <a:pt x="8940" y="6826"/>
                    <a:pt x="8940" y="7577"/>
                  </a:cubicBezTo>
                  <a:cubicBezTo>
                    <a:pt x="8944" y="8331"/>
                    <a:pt x="8331" y="8940"/>
                    <a:pt x="7577" y="8940"/>
                  </a:cubicBezTo>
                  <a:close/>
                </a:path>
              </a:pathLst>
            </a:custGeom>
            <a:grpFill/>
            <a:ln w="476" cap="flat">
              <a:noFill/>
              <a:prstDash val="solid"/>
              <a:miter/>
            </a:ln>
          </p:spPr>
          <p:txBody>
            <a:bodyPr rtlCol="0" anchor="ctr"/>
            <a:lstStyle/>
            <a:p>
              <a:endParaRPr lang="en-US" dirty="0"/>
            </a:p>
          </p:txBody>
        </p:sp>
        <p:sp>
          <p:nvSpPr>
            <p:cNvPr id="49" name="Freeform: Shape 48">
              <a:extLst>
                <a:ext uri="{FF2B5EF4-FFF2-40B4-BE49-F238E27FC236}">
                  <a16:creationId xmlns:a16="http://schemas.microsoft.com/office/drawing/2014/main" id="{37617935-4DB4-D596-1269-6D9BEAEE037B}"/>
                </a:ext>
              </a:extLst>
            </p:cNvPr>
            <p:cNvSpPr/>
            <p:nvPr/>
          </p:nvSpPr>
          <p:spPr>
            <a:xfrm>
              <a:off x="4940043" y="5568345"/>
              <a:ext cx="15153" cy="15154"/>
            </a:xfrm>
            <a:custGeom>
              <a:avLst/>
              <a:gdLst>
                <a:gd name="connsiteX0" fmla="*/ 7577 w 15153"/>
                <a:gd name="connsiteY0" fmla="*/ 0 h 15154"/>
                <a:gd name="connsiteX1" fmla="*/ 0 w 15153"/>
                <a:gd name="connsiteY1" fmla="*/ 7577 h 15154"/>
                <a:gd name="connsiteX2" fmla="*/ 7577 w 15153"/>
                <a:gd name="connsiteY2" fmla="*/ 15154 h 15154"/>
                <a:gd name="connsiteX3" fmla="*/ 15154 w 15153"/>
                <a:gd name="connsiteY3" fmla="*/ 7577 h 15154"/>
                <a:gd name="connsiteX4" fmla="*/ 7577 w 15153"/>
                <a:gd name="connsiteY4" fmla="*/ 0 h 15154"/>
                <a:gd name="connsiteX5" fmla="*/ 7577 w 15153"/>
                <a:gd name="connsiteY5" fmla="*/ 8940 h 15154"/>
                <a:gd name="connsiteX6" fmla="*/ 6214 w 15153"/>
                <a:gd name="connsiteY6" fmla="*/ 7577 h 15154"/>
                <a:gd name="connsiteX7" fmla="*/ 7577 w 15153"/>
                <a:gd name="connsiteY7" fmla="*/ 6213 h 15154"/>
                <a:gd name="connsiteX8" fmla="*/ 8940 w 15153"/>
                <a:gd name="connsiteY8" fmla="*/ 7577 h 15154"/>
                <a:gd name="connsiteX9" fmla="*/ 7577 w 15153"/>
                <a:gd name="connsiteY9" fmla="*/ 8940 h 1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153" h="15154">
                  <a:moveTo>
                    <a:pt x="7577" y="0"/>
                  </a:moveTo>
                  <a:cubicBezTo>
                    <a:pt x="3397" y="0"/>
                    <a:pt x="0" y="3401"/>
                    <a:pt x="0" y="7577"/>
                  </a:cubicBezTo>
                  <a:cubicBezTo>
                    <a:pt x="0" y="11753"/>
                    <a:pt x="3401" y="15154"/>
                    <a:pt x="7577" y="15154"/>
                  </a:cubicBezTo>
                  <a:cubicBezTo>
                    <a:pt x="11753" y="15154"/>
                    <a:pt x="15154" y="11757"/>
                    <a:pt x="15154" y="7577"/>
                  </a:cubicBezTo>
                  <a:cubicBezTo>
                    <a:pt x="15154" y="3397"/>
                    <a:pt x="11753" y="0"/>
                    <a:pt x="7577" y="0"/>
                  </a:cubicBezTo>
                  <a:close/>
                  <a:moveTo>
                    <a:pt x="7577" y="8940"/>
                  </a:moveTo>
                  <a:cubicBezTo>
                    <a:pt x="6827" y="8940"/>
                    <a:pt x="6214" y="8328"/>
                    <a:pt x="6214" y="7577"/>
                  </a:cubicBezTo>
                  <a:cubicBezTo>
                    <a:pt x="6214" y="6826"/>
                    <a:pt x="6827" y="6213"/>
                    <a:pt x="7577" y="6213"/>
                  </a:cubicBezTo>
                  <a:cubicBezTo>
                    <a:pt x="8328" y="6213"/>
                    <a:pt x="8940" y="6826"/>
                    <a:pt x="8940" y="7577"/>
                  </a:cubicBezTo>
                  <a:cubicBezTo>
                    <a:pt x="8937" y="8333"/>
                    <a:pt x="8328" y="8940"/>
                    <a:pt x="7577" y="8940"/>
                  </a:cubicBezTo>
                  <a:close/>
                </a:path>
              </a:pathLst>
            </a:custGeom>
            <a:grpFill/>
            <a:ln w="476" cap="flat">
              <a:noFill/>
              <a:prstDash val="solid"/>
              <a:miter/>
            </a:ln>
          </p:spPr>
          <p:txBody>
            <a:bodyPr rtlCol="0" anchor="ctr"/>
            <a:lstStyle/>
            <a:p>
              <a:endParaRPr lang="en-US" dirty="0"/>
            </a:p>
          </p:txBody>
        </p:sp>
        <p:sp>
          <p:nvSpPr>
            <p:cNvPr id="50" name="Freeform: Shape 49">
              <a:extLst>
                <a:ext uri="{FF2B5EF4-FFF2-40B4-BE49-F238E27FC236}">
                  <a16:creationId xmlns:a16="http://schemas.microsoft.com/office/drawing/2014/main" id="{122A1968-DD76-A1DF-FB91-215F75994BF0}"/>
                </a:ext>
              </a:extLst>
            </p:cNvPr>
            <p:cNvSpPr/>
            <p:nvPr/>
          </p:nvSpPr>
          <p:spPr>
            <a:xfrm>
              <a:off x="4940043" y="5608446"/>
              <a:ext cx="15153" cy="15154"/>
            </a:xfrm>
            <a:custGeom>
              <a:avLst/>
              <a:gdLst>
                <a:gd name="connsiteX0" fmla="*/ 7577 w 15153"/>
                <a:gd name="connsiteY0" fmla="*/ 0 h 15154"/>
                <a:gd name="connsiteX1" fmla="*/ 0 w 15153"/>
                <a:gd name="connsiteY1" fmla="*/ 7577 h 15154"/>
                <a:gd name="connsiteX2" fmla="*/ 7577 w 15153"/>
                <a:gd name="connsiteY2" fmla="*/ 15154 h 15154"/>
                <a:gd name="connsiteX3" fmla="*/ 15154 w 15153"/>
                <a:gd name="connsiteY3" fmla="*/ 7577 h 15154"/>
                <a:gd name="connsiteX4" fmla="*/ 7577 w 15153"/>
                <a:gd name="connsiteY4" fmla="*/ 0 h 15154"/>
                <a:gd name="connsiteX5" fmla="*/ 7577 w 15153"/>
                <a:gd name="connsiteY5" fmla="*/ 8940 h 15154"/>
                <a:gd name="connsiteX6" fmla="*/ 6214 w 15153"/>
                <a:gd name="connsiteY6" fmla="*/ 7577 h 15154"/>
                <a:gd name="connsiteX7" fmla="*/ 7577 w 15153"/>
                <a:gd name="connsiteY7" fmla="*/ 6213 h 15154"/>
                <a:gd name="connsiteX8" fmla="*/ 8940 w 15153"/>
                <a:gd name="connsiteY8" fmla="*/ 7577 h 15154"/>
                <a:gd name="connsiteX9" fmla="*/ 7577 w 15153"/>
                <a:gd name="connsiteY9" fmla="*/ 8940 h 1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153" h="15154">
                  <a:moveTo>
                    <a:pt x="7577" y="0"/>
                  </a:moveTo>
                  <a:cubicBezTo>
                    <a:pt x="3397" y="0"/>
                    <a:pt x="0" y="3401"/>
                    <a:pt x="0" y="7577"/>
                  </a:cubicBezTo>
                  <a:cubicBezTo>
                    <a:pt x="0" y="11753"/>
                    <a:pt x="3401" y="15154"/>
                    <a:pt x="7577" y="15154"/>
                  </a:cubicBezTo>
                  <a:cubicBezTo>
                    <a:pt x="11753" y="15154"/>
                    <a:pt x="15154" y="11757"/>
                    <a:pt x="15154" y="7577"/>
                  </a:cubicBezTo>
                  <a:cubicBezTo>
                    <a:pt x="15154" y="3397"/>
                    <a:pt x="11753" y="0"/>
                    <a:pt x="7577" y="0"/>
                  </a:cubicBezTo>
                  <a:close/>
                  <a:moveTo>
                    <a:pt x="7577" y="8940"/>
                  </a:moveTo>
                  <a:cubicBezTo>
                    <a:pt x="6827" y="8940"/>
                    <a:pt x="6214" y="8328"/>
                    <a:pt x="6214" y="7577"/>
                  </a:cubicBezTo>
                  <a:cubicBezTo>
                    <a:pt x="6214" y="6826"/>
                    <a:pt x="6827" y="6213"/>
                    <a:pt x="7577" y="6213"/>
                  </a:cubicBezTo>
                  <a:cubicBezTo>
                    <a:pt x="8328" y="6213"/>
                    <a:pt x="8940" y="6826"/>
                    <a:pt x="8940" y="7577"/>
                  </a:cubicBezTo>
                  <a:cubicBezTo>
                    <a:pt x="8937" y="8328"/>
                    <a:pt x="8328" y="8940"/>
                    <a:pt x="7577" y="8940"/>
                  </a:cubicBezTo>
                  <a:close/>
                </a:path>
              </a:pathLst>
            </a:custGeom>
            <a:grpFill/>
            <a:ln w="476"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4BBF72C0-368D-1938-97E2-DCF2AFE7D601}"/>
                </a:ext>
              </a:extLst>
            </p:cNvPr>
            <p:cNvSpPr/>
            <p:nvPr/>
          </p:nvSpPr>
          <p:spPr>
            <a:xfrm>
              <a:off x="4940043" y="5648542"/>
              <a:ext cx="15153" cy="15154"/>
            </a:xfrm>
            <a:custGeom>
              <a:avLst/>
              <a:gdLst>
                <a:gd name="connsiteX0" fmla="*/ 7577 w 15153"/>
                <a:gd name="connsiteY0" fmla="*/ 0 h 15154"/>
                <a:gd name="connsiteX1" fmla="*/ 0 w 15153"/>
                <a:gd name="connsiteY1" fmla="*/ 7577 h 15154"/>
                <a:gd name="connsiteX2" fmla="*/ 7577 w 15153"/>
                <a:gd name="connsiteY2" fmla="*/ 15154 h 15154"/>
                <a:gd name="connsiteX3" fmla="*/ 15154 w 15153"/>
                <a:gd name="connsiteY3" fmla="*/ 7577 h 15154"/>
                <a:gd name="connsiteX4" fmla="*/ 7577 w 15153"/>
                <a:gd name="connsiteY4" fmla="*/ 0 h 15154"/>
                <a:gd name="connsiteX5" fmla="*/ 7577 w 15153"/>
                <a:gd name="connsiteY5" fmla="*/ 8940 h 15154"/>
                <a:gd name="connsiteX6" fmla="*/ 6214 w 15153"/>
                <a:gd name="connsiteY6" fmla="*/ 7577 h 15154"/>
                <a:gd name="connsiteX7" fmla="*/ 7577 w 15153"/>
                <a:gd name="connsiteY7" fmla="*/ 6213 h 15154"/>
                <a:gd name="connsiteX8" fmla="*/ 8940 w 15153"/>
                <a:gd name="connsiteY8" fmla="*/ 7577 h 15154"/>
                <a:gd name="connsiteX9" fmla="*/ 7577 w 15153"/>
                <a:gd name="connsiteY9" fmla="*/ 8940 h 1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153" h="15154">
                  <a:moveTo>
                    <a:pt x="7577" y="0"/>
                  </a:moveTo>
                  <a:cubicBezTo>
                    <a:pt x="3397" y="0"/>
                    <a:pt x="0" y="3397"/>
                    <a:pt x="0" y="7577"/>
                  </a:cubicBezTo>
                  <a:cubicBezTo>
                    <a:pt x="0" y="11757"/>
                    <a:pt x="3401" y="15154"/>
                    <a:pt x="7577" y="15154"/>
                  </a:cubicBezTo>
                  <a:cubicBezTo>
                    <a:pt x="11753" y="15154"/>
                    <a:pt x="15154" y="11753"/>
                    <a:pt x="15154" y="7577"/>
                  </a:cubicBezTo>
                  <a:cubicBezTo>
                    <a:pt x="15154" y="3401"/>
                    <a:pt x="11753" y="0"/>
                    <a:pt x="7577" y="0"/>
                  </a:cubicBezTo>
                  <a:close/>
                  <a:moveTo>
                    <a:pt x="7577" y="8940"/>
                  </a:moveTo>
                  <a:cubicBezTo>
                    <a:pt x="6827" y="8940"/>
                    <a:pt x="6214" y="8328"/>
                    <a:pt x="6214" y="7577"/>
                  </a:cubicBezTo>
                  <a:cubicBezTo>
                    <a:pt x="6214" y="6826"/>
                    <a:pt x="6827" y="6213"/>
                    <a:pt x="7577" y="6213"/>
                  </a:cubicBezTo>
                  <a:cubicBezTo>
                    <a:pt x="8328" y="6213"/>
                    <a:pt x="8940" y="6826"/>
                    <a:pt x="8940" y="7577"/>
                  </a:cubicBezTo>
                  <a:cubicBezTo>
                    <a:pt x="8937" y="8328"/>
                    <a:pt x="8328" y="8940"/>
                    <a:pt x="7577" y="8940"/>
                  </a:cubicBezTo>
                  <a:close/>
                </a:path>
              </a:pathLst>
            </a:custGeom>
            <a:grpFill/>
            <a:ln w="476"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B596ED31-72E6-CEFB-AD2E-54230809E267}"/>
                </a:ext>
              </a:extLst>
            </p:cNvPr>
            <p:cNvSpPr/>
            <p:nvPr/>
          </p:nvSpPr>
          <p:spPr>
            <a:xfrm>
              <a:off x="4940043" y="5688638"/>
              <a:ext cx="15153" cy="15154"/>
            </a:xfrm>
            <a:custGeom>
              <a:avLst/>
              <a:gdLst>
                <a:gd name="connsiteX0" fmla="*/ 7577 w 15153"/>
                <a:gd name="connsiteY0" fmla="*/ 0 h 15154"/>
                <a:gd name="connsiteX1" fmla="*/ 0 w 15153"/>
                <a:gd name="connsiteY1" fmla="*/ 7577 h 15154"/>
                <a:gd name="connsiteX2" fmla="*/ 7577 w 15153"/>
                <a:gd name="connsiteY2" fmla="*/ 15154 h 15154"/>
                <a:gd name="connsiteX3" fmla="*/ 15154 w 15153"/>
                <a:gd name="connsiteY3" fmla="*/ 7577 h 15154"/>
                <a:gd name="connsiteX4" fmla="*/ 7577 w 15153"/>
                <a:gd name="connsiteY4" fmla="*/ 0 h 15154"/>
                <a:gd name="connsiteX5" fmla="*/ 7577 w 15153"/>
                <a:gd name="connsiteY5" fmla="*/ 8940 h 15154"/>
                <a:gd name="connsiteX6" fmla="*/ 6214 w 15153"/>
                <a:gd name="connsiteY6" fmla="*/ 7577 h 15154"/>
                <a:gd name="connsiteX7" fmla="*/ 7577 w 15153"/>
                <a:gd name="connsiteY7" fmla="*/ 6213 h 15154"/>
                <a:gd name="connsiteX8" fmla="*/ 8940 w 15153"/>
                <a:gd name="connsiteY8" fmla="*/ 7577 h 15154"/>
                <a:gd name="connsiteX9" fmla="*/ 7577 w 15153"/>
                <a:gd name="connsiteY9" fmla="*/ 8940 h 1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153" h="15154">
                  <a:moveTo>
                    <a:pt x="7577" y="0"/>
                  </a:moveTo>
                  <a:cubicBezTo>
                    <a:pt x="3397" y="0"/>
                    <a:pt x="0" y="3397"/>
                    <a:pt x="0" y="7577"/>
                  </a:cubicBezTo>
                  <a:cubicBezTo>
                    <a:pt x="0" y="11757"/>
                    <a:pt x="3401" y="15154"/>
                    <a:pt x="7577" y="15154"/>
                  </a:cubicBezTo>
                  <a:cubicBezTo>
                    <a:pt x="11753" y="15154"/>
                    <a:pt x="15154" y="11753"/>
                    <a:pt x="15154" y="7577"/>
                  </a:cubicBezTo>
                  <a:cubicBezTo>
                    <a:pt x="15154" y="3401"/>
                    <a:pt x="11753" y="0"/>
                    <a:pt x="7577" y="0"/>
                  </a:cubicBezTo>
                  <a:close/>
                  <a:moveTo>
                    <a:pt x="7577" y="8940"/>
                  </a:moveTo>
                  <a:cubicBezTo>
                    <a:pt x="6827" y="8940"/>
                    <a:pt x="6214" y="8328"/>
                    <a:pt x="6214" y="7577"/>
                  </a:cubicBezTo>
                  <a:cubicBezTo>
                    <a:pt x="6214" y="6826"/>
                    <a:pt x="6827" y="6213"/>
                    <a:pt x="7577" y="6213"/>
                  </a:cubicBezTo>
                  <a:cubicBezTo>
                    <a:pt x="8328" y="6213"/>
                    <a:pt x="8940" y="6826"/>
                    <a:pt x="8940" y="7577"/>
                  </a:cubicBezTo>
                  <a:cubicBezTo>
                    <a:pt x="8937" y="8331"/>
                    <a:pt x="8328" y="8940"/>
                    <a:pt x="7577" y="8940"/>
                  </a:cubicBezTo>
                  <a:close/>
                </a:path>
              </a:pathLst>
            </a:custGeom>
            <a:grpFill/>
            <a:ln w="476" cap="flat">
              <a:noFill/>
              <a:prstDash val="solid"/>
              <a:miter/>
            </a:ln>
          </p:spPr>
          <p:txBody>
            <a:bodyPr rtlCol="0" anchor="ctr"/>
            <a:lstStyle/>
            <a:p>
              <a:endParaRPr lang="en-US" dirty="0"/>
            </a:p>
          </p:txBody>
        </p:sp>
      </p:grpSp>
      <p:sp>
        <p:nvSpPr>
          <p:cNvPr id="127" name="TextBox 126">
            <a:extLst>
              <a:ext uri="{FF2B5EF4-FFF2-40B4-BE49-F238E27FC236}">
                <a16:creationId xmlns:a16="http://schemas.microsoft.com/office/drawing/2014/main" id="{7D31A47C-6A5E-1F81-6A2B-5DB7DBCF0189}"/>
              </a:ext>
            </a:extLst>
          </p:cNvPr>
          <p:cNvSpPr txBox="1"/>
          <p:nvPr/>
        </p:nvSpPr>
        <p:spPr>
          <a:xfrm>
            <a:off x="4058361" y="5831282"/>
            <a:ext cx="1401025" cy="307777"/>
          </a:xfrm>
          <a:prstGeom prst="rect">
            <a:avLst/>
          </a:prstGeom>
          <a:noFill/>
        </p:spPr>
        <p:txBody>
          <a:bodyPr wrap="none" lIns="0" tIns="0" rIns="0" bIns="0" rtlCol="0" anchor="ctr">
            <a:spAutoFit/>
          </a:bodyPr>
          <a:lstStyle/>
          <a:p>
            <a:pPr algn="ctr"/>
            <a:r>
              <a:rPr lang="en-US" sz="1000" dirty="0">
                <a:solidFill>
                  <a:schemeClr val="accent2">
                    <a:lumMod val="75000"/>
                  </a:schemeClr>
                </a:solidFill>
                <a:latin typeface="Verdana" panose="020B0604030504040204" pitchFamily="34" charset="0"/>
                <a:ea typeface="Verdana" panose="020B0604030504040204" pitchFamily="34" charset="0"/>
              </a:rPr>
              <a:t>Heat Exchanger </a:t>
            </a:r>
          </a:p>
          <a:p>
            <a:pPr algn="ctr"/>
            <a:r>
              <a:rPr lang="en-US" sz="1000" dirty="0">
                <a:solidFill>
                  <a:schemeClr val="accent2">
                    <a:lumMod val="75000"/>
                  </a:schemeClr>
                </a:solidFill>
                <a:latin typeface="Verdana" panose="020B0604030504040204" pitchFamily="34" charset="0"/>
                <a:ea typeface="Verdana" panose="020B0604030504040204" pitchFamily="34" charset="0"/>
              </a:rPr>
              <a:t>Services / Fabrication</a:t>
            </a:r>
          </a:p>
        </p:txBody>
      </p:sp>
      <p:sp>
        <p:nvSpPr>
          <p:cNvPr id="129" name="TextBox 128">
            <a:extLst>
              <a:ext uri="{FF2B5EF4-FFF2-40B4-BE49-F238E27FC236}">
                <a16:creationId xmlns:a16="http://schemas.microsoft.com/office/drawing/2014/main" id="{FB4A939A-D0B0-1F0B-D886-9053446C9D98}"/>
              </a:ext>
            </a:extLst>
          </p:cNvPr>
          <p:cNvSpPr txBox="1"/>
          <p:nvPr/>
        </p:nvSpPr>
        <p:spPr>
          <a:xfrm>
            <a:off x="6866303" y="5831282"/>
            <a:ext cx="750205" cy="307777"/>
          </a:xfrm>
          <a:prstGeom prst="rect">
            <a:avLst/>
          </a:prstGeom>
          <a:noFill/>
        </p:spPr>
        <p:txBody>
          <a:bodyPr wrap="none" lIns="0" tIns="0" rIns="0" bIns="0" rtlCol="0" anchor="ctr">
            <a:spAutoFit/>
          </a:bodyPr>
          <a:lstStyle/>
          <a:p>
            <a:pPr algn="ctr"/>
            <a:r>
              <a:rPr lang="en-US" sz="1000" dirty="0">
                <a:solidFill>
                  <a:schemeClr val="accent2">
                    <a:lumMod val="75000"/>
                  </a:schemeClr>
                </a:solidFill>
                <a:latin typeface="Verdana" panose="020B0604030504040204" pitchFamily="34" charset="0"/>
                <a:ea typeface="Verdana" panose="020B0604030504040204" pitchFamily="34" charset="0"/>
              </a:rPr>
              <a:t>Turnaround</a:t>
            </a:r>
          </a:p>
          <a:p>
            <a:pPr algn="ctr"/>
            <a:r>
              <a:rPr lang="en-US" sz="1000" dirty="0">
                <a:solidFill>
                  <a:schemeClr val="accent2">
                    <a:lumMod val="75000"/>
                  </a:schemeClr>
                </a:solidFill>
                <a:latin typeface="Verdana" panose="020B0604030504040204" pitchFamily="34" charset="0"/>
                <a:ea typeface="Verdana" panose="020B0604030504040204" pitchFamily="34" charset="0"/>
              </a:rPr>
              <a:t>Services</a:t>
            </a:r>
          </a:p>
        </p:txBody>
      </p:sp>
      <p:sp>
        <p:nvSpPr>
          <p:cNvPr id="130" name="TextBox 129">
            <a:extLst>
              <a:ext uri="{FF2B5EF4-FFF2-40B4-BE49-F238E27FC236}">
                <a16:creationId xmlns:a16="http://schemas.microsoft.com/office/drawing/2014/main" id="{A6C1F343-FBB9-0A84-B575-A8EF2DD51549}"/>
              </a:ext>
            </a:extLst>
          </p:cNvPr>
          <p:cNvSpPr txBox="1"/>
          <p:nvPr/>
        </p:nvSpPr>
        <p:spPr>
          <a:xfrm>
            <a:off x="7854294" y="5831282"/>
            <a:ext cx="586699" cy="307777"/>
          </a:xfrm>
          <a:prstGeom prst="rect">
            <a:avLst/>
          </a:prstGeom>
          <a:noFill/>
        </p:spPr>
        <p:txBody>
          <a:bodyPr wrap="none" lIns="0" tIns="0" rIns="0" bIns="0" rtlCol="0" anchor="ctr">
            <a:spAutoFit/>
          </a:bodyPr>
          <a:lstStyle/>
          <a:p>
            <a:pPr algn="ctr"/>
            <a:r>
              <a:rPr lang="en-US" sz="1000" dirty="0">
                <a:solidFill>
                  <a:schemeClr val="accent2">
                    <a:lumMod val="75000"/>
                  </a:schemeClr>
                </a:solidFill>
                <a:latin typeface="Verdana" panose="020B0604030504040204" pitchFamily="34" charset="0"/>
                <a:ea typeface="Verdana" panose="020B0604030504040204" pitchFamily="34" charset="0"/>
              </a:rPr>
              <a:t>Specialty</a:t>
            </a:r>
          </a:p>
          <a:p>
            <a:pPr algn="ctr"/>
            <a:r>
              <a:rPr lang="en-US" sz="1000" dirty="0">
                <a:solidFill>
                  <a:schemeClr val="accent2">
                    <a:lumMod val="75000"/>
                  </a:schemeClr>
                </a:solidFill>
                <a:latin typeface="Verdana" panose="020B0604030504040204" pitchFamily="34" charset="0"/>
                <a:ea typeface="Verdana" panose="020B0604030504040204" pitchFamily="34" charset="0"/>
              </a:rPr>
              <a:t>Welding</a:t>
            </a:r>
          </a:p>
        </p:txBody>
      </p:sp>
      <p:pic>
        <p:nvPicPr>
          <p:cNvPr id="12" name="Graphic 11">
            <a:extLst>
              <a:ext uri="{FF2B5EF4-FFF2-40B4-BE49-F238E27FC236}">
                <a16:creationId xmlns:a16="http://schemas.microsoft.com/office/drawing/2014/main" id="{D5AF9080-6F86-4845-E431-ACAE923318DC}"/>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5938423" y="5338840"/>
            <a:ext cx="448842" cy="448842"/>
          </a:xfrm>
          <a:prstGeom prst="rect">
            <a:avLst/>
          </a:prstGeom>
        </p:spPr>
      </p:pic>
      <p:sp>
        <p:nvSpPr>
          <p:cNvPr id="13" name="TextBox 12">
            <a:extLst>
              <a:ext uri="{FF2B5EF4-FFF2-40B4-BE49-F238E27FC236}">
                <a16:creationId xmlns:a16="http://schemas.microsoft.com/office/drawing/2014/main" id="{22691FB4-2802-580A-32FC-EA4C9A2650F0}"/>
              </a:ext>
            </a:extLst>
          </p:cNvPr>
          <p:cNvSpPr txBox="1"/>
          <p:nvPr/>
        </p:nvSpPr>
        <p:spPr>
          <a:xfrm>
            <a:off x="5606603" y="5831282"/>
            <a:ext cx="1112484" cy="307777"/>
          </a:xfrm>
          <a:prstGeom prst="rect">
            <a:avLst/>
          </a:prstGeom>
          <a:noFill/>
        </p:spPr>
        <p:txBody>
          <a:bodyPr wrap="none" lIns="0" tIns="0" rIns="0" bIns="0" rtlCol="0" anchor="ctr">
            <a:spAutoFit/>
          </a:bodyPr>
          <a:lstStyle/>
          <a:p>
            <a:pPr algn="ctr"/>
            <a:r>
              <a:rPr lang="en-US" sz="1000" dirty="0">
                <a:solidFill>
                  <a:schemeClr val="accent2">
                    <a:lumMod val="75000"/>
                  </a:schemeClr>
                </a:solidFill>
                <a:latin typeface="Verdana" panose="020B0604030504040204" pitchFamily="34" charset="0"/>
                <a:ea typeface="Verdana" panose="020B0604030504040204" pitchFamily="34" charset="0"/>
              </a:rPr>
              <a:t>Renewable </a:t>
            </a:r>
          </a:p>
          <a:p>
            <a:pPr algn="ctr"/>
            <a:r>
              <a:rPr lang="en-US" sz="1000" dirty="0">
                <a:solidFill>
                  <a:schemeClr val="accent2">
                    <a:lumMod val="75000"/>
                  </a:schemeClr>
                </a:solidFill>
                <a:latin typeface="Verdana" panose="020B0604030504040204" pitchFamily="34" charset="0"/>
                <a:ea typeface="Verdana" panose="020B0604030504040204" pitchFamily="34" charset="0"/>
              </a:rPr>
              <a:t>Energy and Solar</a:t>
            </a:r>
          </a:p>
        </p:txBody>
      </p:sp>
    </p:spTree>
    <p:custDataLst>
      <p:tags r:id="rId1"/>
    </p:custDataLst>
    <p:extLst>
      <p:ext uri="{BB962C8B-B14F-4D97-AF65-F5344CB8AC3E}">
        <p14:creationId xmlns:p14="http://schemas.microsoft.com/office/powerpoint/2010/main" val="2821536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7E825C-B536-4339-B246-9159D55545B8}"/>
              </a:ext>
            </a:extLst>
          </p:cNvPr>
          <p:cNvSpPr>
            <a:spLocks noGrp="1"/>
          </p:cNvSpPr>
          <p:nvPr>
            <p:ph type="title"/>
          </p:nvPr>
        </p:nvSpPr>
        <p:spPr>
          <a:xfrm>
            <a:off x="369863" y="534843"/>
            <a:ext cx="8231211" cy="551255"/>
          </a:xfrm>
        </p:spPr>
        <p:txBody>
          <a:bodyPr>
            <a:normAutofit fontScale="90000"/>
          </a:bodyPr>
          <a:lstStyle/>
          <a:p>
            <a:r>
              <a:rPr lang="en-US" dirty="0">
                <a:solidFill>
                  <a:srgbClr val="000000"/>
                </a:solidFill>
              </a:rPr>
              <a:t>WELL-POSITIONED TO BENEFIT FROM MULTIPLE TRENDS DRIVING PROFITABLE ORGANIC GROWTH</a:t>
            </a:r>
          </a:p>
        </p:txBody>
      </p:sp>
      <p:sp>
        <p:nvSpPr>
          <p:cNvPr id="31" name="Rectangle 30">
            <a:extLst>
              <a:ext uri="{FF2B5EF4-FFF2-40B4-BE49-F238E27FC236}">
                <a16:creationId xmlns:a16="http://schemas.microsoft.com/office/drawing/2014/main" id="{E3B0C248-32F4-EBE2-9EB8-8A4CAC93B68A}"/>
              </a:ext>
            </a:extLst>
          </p:cNvPr>
          <p:cNvSpPr/>
          <p:nvPr/>
        </p:nvSpPr>
        <p:spPr>
          <a:xfrm>
            <a:off x="444241" y="4550295"/>
            <a:ext cx="981147" cy="822960"/>
          </a:xfrm>
          <a:prstGeom prst="rect">
            <a:avLst/>
          </a:prstGeom>
          <a:solidFill>
            <a:srgbClr val="FFFFFF">
              <a:lumMod val="95000"/>
            </a:srgbClr>
          </a:solidFill>
          <a:ln w="12700" cap="flat" cmpd="sng" algn="ctr">
            <a:solidFill>
              <a:srgbClr val="007474"/>
            </a:solidFill>
            <a:prstDash val="solid"/>
            <a:miter lim="800000"/>
          </a:ln>
          <a:effectLst>
            <a:outerShdw blurRad="50800" dist="38100" dir="2700000" algn="tl" rotWithShape="0">
              <a:prstClr val="black">
                <a:alpha val="40000"/>
              </a:prstClr>
            </a:outerShdw>
          </a:effectLst>
        </p:spPr>
        <p:txBody>
          <a:bodyPr lIns="0" r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srgbClr val="007474"/>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srgbClr val="007474"/>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srgbClr val="007474"/>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07474"/>
                </a:solidFill>
                <a:effectLst/>
                <a:uLnTx/>
                <a:uFillTx/>
                <a:latin typeface="Verdana" panose="020B0604030504040204" pitchFamily="34" charset="0"/>
                <a:ea typeface="Verdana" panose="020B0604030504040204" pitchFamily="34" charset="0"/>
                <a:cs typeface="+mn-cs"/>
              </a:rPr>
              <a:t>Alignment</a:t>
            </a:r>
          </a:p>
        </p:txBody>
      </p:sp>
      <p:pic>
        <p:nvPicPr>
          <p:cNvPr id="32" name="Picture 31" descr="Logo&#10;&#10;Description automatically generated">
            <a:extLst>
              <a:ext uri="{FF2B5EF4-FFF2-40B4-BE49-F238E27FC236}">
                <a16:creationId xmlns:a16="http://schemas.microsoft.com/office/drawing/2014/main" id="{8FD3B33E-F21A-824B-B52F-5000B0CD9200}"/>
              </a:ext>
            </a:extLst>
          </p:cNvPr>
          <p:cNvPicPr>
            <a:picLocks noChangeAspect="1"/>
          </p:cNvPicPr>
          <p:nvPr/>
        </p:nvPicPr>
        <p:blipFill rotWithShape="1">
          <a:blip r:embed="rId3">
            <a:extLst>
              <a:ext uri="{28A0092B-C50C-407E-A947-70E740481C1C}">
                <a14:useLocalDpi xmlns:a14="http://schemas.microsoft.com/office/drawing/2010/main" val="0"/>
              </a:ext>
            </a:extLst>
          </a:blip>
          <a:srcRect l="10452" t="22388" r="8509" b="21193"/>
          <a:stretch/>
        </p:blipFill>
        <p:spPr>
          <a:xfrm>
            <a:off x="556312" y="4803141"/>
            <a:ext cx="757005" cy="215797"/>
          </a:xfrm>
          <a:prstGeom prst="rect">
            <a:avLst/>
          </a:prstGeom>
        </p:spPr>
      </p:pic>
      <p:sp>
        <p:nvSpPr>
          <p:cNvPr id="33" name="Rectangle 32">
            <a:extLst>
              <a:ext uri="{FF2B5EF4-FFF2-40B4-BE49-F238E27FC236}">
                <a16:creationId xmlns:a16="http://schemas.microsoft.com/office/drawing/2014/main" id="{4EC068DE-9EE5-17FA-74F6-5EC4BB028471}"/>
              </a:ext>
            </a:extLst>
          </p:cNvPr>
          <p:cNvSpPr/>
          <p:nvPr/>
        </p:nvSpPr>
        <p:spPr>
          <a:xfrm>
            <a:off x="444241" y="3195500"/>
            <a:ext cx="981147" cy="1240033"/>
          </a:xfrm>
          <a:prstGeom prst="rect">
            <a:avLst/>
          </a:prstGeom>
          <a:solidFill>
            <a:srgbClr val="FFFFFF">
              <a:lumMod val="95000"/>
            </a:srgbClr>
          </a:solidFill>
          <a:ln w="12700" cap="flat" cmpd="sng" algn="ctr">
            <a:solidFill>
              <a:srgbClr val="007474"/>
            </a:solidFill>
            <a:prstDash val="solid"/>
            <a:miter lim="800000"/>
          </a:ln>
          <a:effectLst>
            <a:outerShdw blurRad="50800" dist="38100" dir="2700000" algn="tl" rotWithShape="0">
              <a:prstClr val="black">
                <a:alpha val="40000"/>
              </a:prstClr>
            </a:outerShdw>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07474"/>
                </a:solidFill>
                <a:effectLst/>
                <a:uLnTx/>
                <a:uFillTx/>
                <a:latin typeface="Verdana" panose="020B0604030504040204" pitchFamily="34" charset="0"/>
                <a:ea typeface="Verdana" panose="020B0604030504040204" pitchFamily="34" charset="0"/>
                <a:cs typeface="+mn-cs"/>
              </a:rPr>
              <a:t>Beneficiaries</a:t>
            </a:r>
          </a:p>
        </p:txBody>
      </p:sp>
      <p:cxnSp>
        <p:nvCxnSpPr>
          <p:cNvPr id="35" name="Straight Connector 34">
            <a:extLst>
              <a:ext uri="{FF2B5EF4-FFF2-40B4-BE49-F238E27FC236}">
                <a16:creationId xmlns:a16="http://schemas.microsoft.com/office/drawing/2014/main" id="{6497CBC6-6893-489F-DDCB-118F65A4F83E}"/>
              </a:ext>
            </a:extLst>
          </p:cNvPr>
          <p:cNvCxnSpPr>
            <a:cxnSpLocks/>
          </p:cNvCxnSpPr>
          <p:nvPr/>
        </p:nvCxnSpPr>
        <p:spPr>
          <a:xfrm>
            <a:off x="444241" y="3138119"/>
            <a:ext cx="8229600" cy="0"/>
          </a:xfrm>
          <a:prstGeom prst="line">
            <a:avLst/>
          </a:prstGeom>
          <a:noFill/>
          <a:ln w="6350" cap="flat" cmpd="sng" algn="ctr">
            <a:solidFill>
              <a:srgbClr val="646464">
                <a:lumMod val="20000"/>
                <a:lumOff val="80000"/>
              </a:srgbClr>
            </a:solidFill>
            <a:prstDash val="solid"/>
            <a:miter lim="800000"/>
          </a:ln>
          <a:effectLst/>
        </p:spPr>
      </p:cxnSp>
      <p:cxnSp>
        <p:nvCxnSpPr>
          <p:cNvPr id="41" name="Straight Connector 40">
            <a:extLst>
              <a:ext uri="{FF2B5EF4-FFF2-40B4-BE49-F238E27FC236}">
                <a16:creationId xmlns:a16="http://schemas.microsoft.com/office/drawing/2014/main" id="{88FD9A68-FA5F-691B-E313-2A476680997D}"/>
              </a:ext>
            </a:extLst>
          </p:cNvPr>
          <p:cNvCxnSpPr>
            <a:cxnSpLocks/>
          </p:cNvCxnSpPr>
          <p:nvPr/>
        </p:nvCxnSpPr>
        <p:spPr>
          <a:xfrm>
            <a:off x="444241" y="4492914"/>
            <a:ext cx="8229600" cy="0"/>
          </a:xfrm>
          <a:prstGeom prst="line">
            <a:avLst/>
          </a:prstGeom>
          <a:noFill/>
          <a:ln w="6350" cap="flat" cmpd="sng" algn="ctr">
            <a:solidFill>
              <a:srgbClr val="646464">
                <a:lumMod val="20000"/>
                <a:lumOff val="80000"/>
              </a:srgbClr>
            </a:solidFill>
            <a:prstDash val="solid"/>
            <a:miter lim="800000"/>
          </a:ln>
          <a:effectLst/>
        </p:spPr>
      </p:cxnSp>
      <p:sp>
        <p:nvSpPr>
          <p:cNvPr id="45" name="Rectangle 44">
            <a:extLst>
              <a:ext uri="{FF2B5EF4-FFF2-40B4-BE49-F238E27FC236}">
                <a16:creationId xmlns:a16="http://schemas.microsoft.com/office/drawing/2014/main" id="{020E2D5A-14D2-5CF4-A195-431F6CC0B3BD}"/>
              </a:ext>
            </a:extLst>
          </p:cNvPr>
          <p:cNvSpPr/>
          <p:nvPr/>
        </p:nvSpPr>
        <p:spPr>
          <a:xfrm>
            <a:off x="3033165" y="1272911"/>
            <a:ext cx="1298458" cy="1572431"/>
          </a:xfrm>
          <a:prstGeom prst="rect">
            <a:avLst/>
          </a:prstGeom>
          <a:solidFill>
            <a:sysClr val="window" lastClr="FFFFFF"/>
          </a:solidFill>
          <a:ln w="12700" cap="flat" cmpd="sng" algn="ctr">
            <a:solidFill>
              <a:srgbClr val="000000"/>
            </a:solidFill>
            <a:prstDash val="solid"/>
            <a:miter lim="800000"/>
          </a:ln>
          <a:effectLst>
            <a:outerShdw blurRad="50800" dist="38100" dir="2700000" algn="tl" rotWithShape="0">
              <a:prstClr val="black">
                <a:alpha val="40000"/>
              </a:prstClr>
            </a:outerShdw>
          </a:effectLst>
        </p:spPr>
        <p:txBody>
          <a:bodyPr lIns="45720" tIns="457200" rIns="45720" rtlCol="0" anchor="t"/>
          <a:lstStyle/>
          <a:p>
            <a:pPr marL="171450" marR="0" lvl="0" indent="-171450" algn="l" defTabSz="914400" rtl="0" eaLnBrk="1" fontAlgn="auto" latinLnBrk="0" hangingPunct="1">
              <a:lnSpc>
                <a:spcPct val="95000"/>
              </a:lnSpc>
              <a:spcBef>
                <a:spcPts val="400"/>
              </a:spcBef>
              <a:spcAft>
                <a:spcPts val="4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Critical supply chain resilience</a:t>
            </a:r>
          </a:p>
          <a:p>
            <a:pPr marL="171450" marR="0" lvl="0" indent="-171450" algn="l" defTabSz="914400" rtl="0" eaLnBrk="1" fontAlgn="auto" latinLnBrk="0" hangingPunct="1">
              <a:lnSpc>
                <a:spcPct val="95000"/>
              </a:lnSpc>
              <a:spcBef>
                <a:spcPts val="400"/>
              </a:spcBef>
              <a:spcAft>
                <a:spcPts val="4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Capacity shifting / expansion</a:t>
            </a:r>
          </a:p>
          <a:p>
            <a:pPr marL="171450" marR="0" lvl="0" indent="-171450" algn="l" defTabSz="914400" rtl="0" eaLnBrk="1" fontAlgn="auto" latinLnBrk="0" hangingPunct="1">
              <a:lnSpc>
                <a:spcPct val="95000"/>
              </a:lnSpc>
              <a:spcBef>
                <a:spcPts val="400"/>
              </a:spcBef>
              <a:spcAft>
                <a:spcPts val="4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Automation</a:t>
            </a:r>
          </a:p>
        </p:txBody>
      </p:sp>
      <p:sp>
        <p:nvSpPr>
          <p:cNvPr id="46" name="TextBox 45">
            <a:extLst>
              <a:ext uri="{FF2B5EF4-FFF2-40B4-BE49-F238E27FC236}">
                <a16:creationId xmlns:a16="http://schemas.microsoft.com/office/drawing/2014/main" id="{4D05DE77-A617-230B-922C-7F57170FA8A1}"/>
              </a:ext>
            </a:extLst>
          </p:cNvPr>
          <p:cNvSpPr txBox="1"/>
          <p:nvPr/>
        </p:nvSpPr>
        <p:spPr>
          <a:xfrm>
            <a:off x="3033165" y="1207949"/>
            <a:ext cx="1298458" cy="457200"/>
          </a:xfrm>
          <a:prstGeom prst="rect">
            <a:avLst/>
          </a:prstGeom>
          <a:solidFill>
            <a:srgbClr val="FFC000"/>
          </a:solidFill>
          <a:ln w="12700">
            <a:solidFill>
              <a:srgbClr val="000000"/>
            </a:solidFill>
          </a:ln>
          <a:effectLst/>
        </p:spPr>
        <p:txBody>
          <a:bodyPr wrap="square" lIns="0" tIns="18288" rIns="0" bIns="18288"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900" b="1" kern="0" dirty="0">
                <a:solidFill>
                  <a:srgbClr val="808080"/>
                </a:solidFill>
                <a:latin typeface="Verdana" panose="020B0604030504040204" pitchFamily="34" charset="0"/>
                <a:ea typeface="Verdana" panose="020B0604030504040204" pitchFamily="34" charset="0"/>
                <a:cs typeface="Arial" panose="020B0604020202020204" pitchFamily="34" charset="0"/>
              </a:rPr>
              <a:t>Re-Shoring </a:t>
            </a:r>
            <a:br>
              <a:rPr lang="en-US" sz="900" b="1" kern="0" dirty="0">
                <a:solidFill>
                  <a:srgbClr val="808080"/>
                </a:solidFill>
                <a:latin typeface="Verdana" panose="020B0604030504040204" pitchFamily="34" charset="0"/>
                <a:ea typeface="Verdana" panose="020B0604030504040204" pitchFamily="34" charset="0"/>
                <a:cs typeface="Arial" panose="020B0604020202020204" pitchFamily="34" charset="0"/>
              </a:rPr>
            </a:br>
            <a:r>
              <a:rPr lang="en-US" sz="900" b="1" kern="0" dirty="0">
                <a:solidFill>
                  <a:srgbClr val="808080"/>
                </a:solidFill>
                <a:latin typeface="Verdana" panose="020B0604030504040204" pitchFamily="34" charset="0"/>
                <a:ea typeface="Verdana" panose="020B0604030504040204" pitchFamily="34" charset="0"/>
                <a:cs typeface="Arial" panose="020B0604020202020204" pitchFamily="34" charset="0"/>
              </a:rPr>
              <a:t>and </a:t>
            </a:r>
            <a:br>
              <a:rPr lang="en-US" sz="900" b="1" kern="0" dirty="0">
                <a:solidFill>
                  <a:srgbClr val="808080"/>
                </a:solidFill>
                <a:latin typeface="Verdana" panose="020B0604030504040204" pitchFamily="34" charset="0"/>
                <a:ea typeface="Verdana" panose="020B0604030504040204" pitchFamily="34" charset="0"/>
                <a:cs typeface="Arial" panose="020B0604020202020204" pitchFamily="34" charset="0"/>
              </a:rPr>
            </a:br>
            <a:r>
              <a:rPr lang="en-US" sz="900" b="1" kern="0" dirty="0">
                <a:solidFill>
                  <a:srgbClr val="808080"/>
                </a:solidFill>
                <a:latin typeface="Verdana" panose="020B0604030504040204" pitchFamily="34" charset="0"/>
                <a:ea typeface="Verdana" panose="020B0604030504040204" pitchFamily="34" charset="0"/>
                <a:cs typeface="Arial" panose="020B0604020202020204" pitchFamily="34" charset="0"/>
              </a:rPr>
              <a:t>Nearshoring</a:t>
            </a:r>
          </a:p>
        </p:txBody>
      </p:sp>
      <p:sp>
        <p:nvSpPr>
          <p:cNvPr id="47" name="Isosceles Triangle 46">
            <a:extLst>
              <a:ext uri="{FF2B5EF4-FFF2-40B4-BE49-F238E27FC236}">
                <a16:creationId xmlns:a16="http://schemas.microsoft.com/office/drawing/2014/main" id="{26A67377-A6D8-C776-8528-C78C47444DE0}"/>
              </a:ext>
            </a:extLst>
          </p:cNvPr>
          <p:cNvSpPr/>
          <p:nvPr/>
        </p:nvSpPr>
        <p:spPr>
          <a:xfrm rot="10800000">
            <a:off x="1608647" y="2898315"/>
            <a:ext cx="1236541" cy="180039"/>
          </a:xfrm>
          <a:prstGeom prst="triangle">
            <a:avLst/>
          </a:prstGeom>
          <a:solidFill>
            <a:srgbClr val="E6E6E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48" name="Isosceles Triangle 47">
            <a:extLst>
              <a:ext uri="{FF2B5EF4-FFF2-40B4-BE49-F238E27FC236}">
                <a16:creationId xmlns:a16="http://schemas.microsoft.com/office/drawing/2014/main" id="{5FBDE372-0855-34C3-B69A-37569276122F}"/>
              </a:ext>
            </a:extLst>
          </p:cNvPr>
          <p:cNvSpPr/>
          <p:nvPr/>
        </p:nvSpPr>
        <p:spPr>
          <a:xfrm rot="10800000">
            <a:off x="3064122" y="2899686"/>
            <a:ext cx="1236541" cy="181036"/>
          </a:xfrm>
          <a:prstGeom prst="triangle">
            <a:avLst/>
          </a:prstGeom>
          <a:solidFill>
            <a:srgbClr val="E6E6E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49" name="Isosceles Triangle 48">
            <a:extLst>
              <a:ext uri="{FF2B5EF4-FFF2-40B4-BE49-F238E27FC236}">
                <a16:creationId xmlns:a16="http://schemas.microsoft.com/office/drawing/2014/main" id="{FEAC386B-8FFE-8640-1093-A2239D1116B1}"/>
              </a:ext>
            </a:extLst>
          </p:cNvPr>
          <p:cNvSpPr/>
          <p:nvPr/>
        </p:nvSpPr>
        <p:spPr>
          <a:xfrm rot="10800000">
            <a:off x="4519597" y="2899686"/>
            <a:ext cx="1236541" cy="181036"/>
          </a:xfrm>
          <a:prstGeom prst="triangle">
            <a:avLst/>
          </a:prstGeom>
          <a:solidFill>
            <a:srgbClr val="E6E6E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50" name="Isosceles Triangle 49">
            <a:extLst>
              <a:ext uri="{FF2B5EF4-FFF2-40B4-BE49-F238E27FC236}">
                <a16:creationId xmlns:a16="http://schemas.microsoft.com/office/drawing/2014/main" id="{208E6783-FB78-2C20-3E9E-145ABC256F5C}"/>
              </a:ext>
            </a:extLst>
          </p:cNvPr>
          <p:cNvSpPr/>
          <p:nvPr/>
        </p:nvSpPr>
        <p:spPr>
          <a:xfrm rot="10800000">
            <a:off x="5975072" y="2899686"/>
            <a:ext cx="1236541" cy="181036"/>
          </a:xfrm>
          <a:prstGeom prst="triangle">
            <a:avLst/>
          </a:prstGeom>
          <a:solidFill>
            <a:srgbClr val="E6E6E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52" name="Rectangle 51">
            <a:extLst>
              <a:ext uri="{FF2B5EF4-FFF2-40B4-BE49-F238E27FC236}">
                <a16:creationId xmlns:a16="http://schemas.microsoft.com/office/drawing/2014/main" id="{866A1B87-F2B5-0125-0D32-96E6ABB811CF}"/>
              </a:ext>
            </a:extLst>
          </p:cNvPr>
          <p:cNvSpPr/>
          <p:nvPr/>
        </p:nvSpPr>
        <p:spPr>
          <a:xfrm>
            <a:off x="4488640" y="1272912"/>
            <a:ext cx="1298458" cy="1572430"/>
          </a:xfrm>
          <a:prstGeom prst="rect">
            <a:avLst/>
          </a:prstGeom>
          <a:solidFill>
            <a:sysClr val="window" lastClr="FFFFFF"/>
          </a:solidFill>
          <a:ln w="12700" cap="flat" cmpd="sng" algn="ctr">
            <a:solidFill>
              <a:srgbClr val="000000"/>
            </a:solidFill>
            <a:prstDash val="solid"/>
            <a:miter lim="800000"/>
          </a:ln>
          <a:effectLst>
            <a:outerShdw blurRad="50800" dist="38100" dir="2700000" algn="tl" rotWithShape="0">
              <a:prstClr val="black">
                <a:alpha val="40000"/>
              </a:prstClr>
            </a:outerShdw>
          </a:effectLst>
        </p:spPr>
        <p:txBody>
          <a:bodyPr lIns="45720" tIns="457200" rIns="27432" rtlCol="0" anchor="t"/>
          <a:lstStyle/>
          <a:p>
            <a:pPr marL="118872" marR="0" lvl="0" indent="-118872" algn="l" defTabSz="914400" rtl="0" eaLnBrk="1" fontAlgn="auto" latinLnBrk="0" hangingPunct="1">
              <a:lnSpc>
                <a:spcPct val="95000"/>
              </a:lnSpc>
              <a:spcBef>
                <a:spcPts val="100"/>
              </a:spcBef>
              <a:spcAft>
                <a:spcPts val="1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Energy transition and expansion</a:t>
            </a:r>
          </a:p>
          <a:p>
            <a:pPr marL="118872" marR="0" lvl="0" indent="-118872" algn="l" defTabSz="914400" rtl="0" eaLnBrk="1" fontAlgn="auto" latinLnBrk="0" hangingPunct="1">
              <a:lnSpc>
                <a:spcPct val="95000"/>
              </a:lnSpc>
              <a:spcBef>
                <a:spcPts val="100"/>
              </a:spcBef>
              <a:spcAft>
                <a:spcPts val="1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Renewable buildout and grid modernization</a:t>
            </a:r>
          </a:p>
          <a:p>
            <a:pPr marL="118872" marR="0" lvl="0" indent="-118872" algn="l" defTabSz="914400" rtl="0" eaLnBrk="1" fontAlgn="auto" latinLnBrk="0" hangingPunct="1">
              <a:lnSpc>
                <a:spcPct val="95000"/>
              </a:lnSpc>
              <a:spcBef>
                <a:spcPts val="100"/>
              </a:spcBef>
              <a:spcAft>
                <a:spcPts val="1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Large scale solar, carbon capture and biofuels</a:t>
            </a:r>
          </a:p>
        </p:txBody>
      </p:sp>
      <p:sp>
        <p:nvSpPr>
          <p:cNvPr id="54" name="TextBox 53">
            <a:extLst>
              <a:ext uri="{FF2B5EF4-FFF2-40B4-BE49-F238E27FC236}">
                <a16:creationId xmlns:a16="http://schemas.microsoft.com/office/drawing/2014/main" id="{A6B6DD10-B2A5-2C05-B7C1-164B1A56893A}"/>
              </a:ext>
            </a:extLst>
          </p:cNvPr>
          <p:cNvSpPr txBox="1"/>
          <p:nvPr/>
        </p:nvSpPr>
        <p:spPr>
          <a:xfrm>
            <a:off x="4488640" y="1207949"/>
            <a:ext cx="1298458" cy="457200"/>
          </a:xfrm>
          <a:prstGeom prst="rect">
            <a:avLst/>
          </a:prstGeom>
          <a:solidFill>
            <a:srgbClr val="FFC000"/>
          </a:solidFill>
          <a:ln w="12700">
            <a:solidFill>
              <a:srgbClr val="000000"/>
            </a:solidFill>
          </a:ln>
          <a:effectLst/>
        </p:spPr>
        <p:txBody>
          <a:bodyPr wrap="square" lIns="0" tIns="18288" rIns="0" bIns="18288"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808080"/>
                </a:solidFill>
                <a:effectLst/>
                <a:uLnTx/>
                <a:uFillTx/>
                <a:latin typeface="Verdana" panose="020B0604030504040204" pitchFamily="34" charset="0"/>
                <a:ea typeface="Verdana" panose="020B0604030504040204" pitchFamily="34" charset="0"/>
                <a:cs typeface="Arial" panose="020B0604020202020204" pitchFamily="34" charset="0"/>
              </a:rPr>
              <a:t>Electrification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808080"/>
                </a:solidFill>
                <a:effectLst/>
                <a:uLnTx/>
                <a:uFillTx/>
                <a:latin typeface="Verdana" panose="020B0604030504040204" pitchFamily="34" charset="0"/>
                <a:ea typeface="Verdana" panose="020B0604030504040204" pitchFamily="34" charset="0"/>
                <a:cs typeface="Arial" panose="020B0604020202020204" pitchFamily="34" charset="0"/>
              </a:rPr>
              <a:t>and </a:t>
            </a:r>
            <a:br>
              <a:rPr kumimoji="0" lang="en-US" sz="900" b="1" i="0" u="none" strike="noStrike" kern="0" cap="none" spc="0" normalizeH="0" baseline="0" noProof="0" dirty="0">
                <a:ln>
                  <a:noFill/>
                </a:ln>
                <a:solidFill>
                  <a:srgbClr val="808080"/>
                </a:solidFill>
                <a:effectLst/>
                <a:uLnTx/>
                <a:uFillTx/>
                <a:latin typeface="Verdana" panose="020B0604030504040204" pitchFamily="34" charset="0"/>
                <a:ea typeface="Verdana" panose="020B0604030504040204" pitchFamily="34" charset="0"/>
                <a:cs typeface="Arial" panose="020B0604020202020204" pitchFamily="34" charset="0"/>
              </a:rPr>
            </a:br>
            <a:r>
              <a:rPr kumimoji="0" lang="en-US" sz="900" b="1" i="0" u="none" strike="noStrike" kern="0" cap="none" spc="0" normalizeH="0" baseline="0" noProof="0" dirty="0">
                <a:ln>
                  <a:noFill/>
                </a:ln>
                <a:solidFill>
                  <a:srgbClr val="808080"/>
                </a:solidFill>
                <a:effectLst/>
                <a:uLnTx/>
                <a:uFillTx/>
                <a:latin typeface="Verdana" panose="020B0604030504040204" pitchFamily="34" charset="0"/>
                <a:ea typeface="Verdana" panose="020B0604030504040204" pitchFamily="34" charset="0"/>
                <a:cs typeface="Arial" panose="020B0604020202020204" pitchFamily="34" charset="0"/>
              </a:rPr>
              <a:t>EV Value Chain</a:t>
            </a:r>
          </a:p>
        </p:txBody>
      </p:sp>
      <p:sp>
        <p:nvSpPr>
          <p:cNvPr id="55" name="Rectangle 54">
            <a:extLst>
              <a:ext uri="{FF2B5EF4-FFF2-40B4-BE49-F238E27FC236}">
                <a16:creationId xmlns:a16="http://schemas.microsoft.com/office/drawing/2014/main" id="{03952D4C-FD21-31AD-E374-A67A8365B867}"/>
              </a:ext>
            </a:extLst>
          </p:cNvPr>
          <p:cNvSpPr/>
          <p:nvPr/>
        </p:nvSpPr>
        <p:spPr>
          <a:xfrm>
            <a:off x="5944114" y="1272912"/>
            <a:ext cx="1298458" cy="1572430"/>
          </a:xfrm>
          <a:prstGeom prst="rect">
            <a:avLst/>
          </a:prstGeom>
          <a:solidFill>
            <a:sysClr val="window" lastClr="FFFFFF"/>
          </a:solidFill>
          <a:ln w="12700" cap="flat" cmpd="sng" algn="ctr">
            <a:solidFill>
              <a:srgbClr val="000000"/>
            </a:solidFill>
            <a:prstDash val="solid"/>
            <a:miter lim="800000"/>
          </a:ln>
          <a:effectLst>
            <a:outerShdw blurRad="50800" dist="38100" dir="2700000" algn="tl" rotWithShape="0">
              <a:prstClr val="black">
                <a:alpha val="40000"/>
              </a:prstClr>
            </a:outerShdw>
          </a:effectLst>
        </p:spPr>
        <p:txBody>
          <a:bodyPr lIns="45720" tIns="457200" rIns="45720" rtlCol="0" anchor="t"/>
          <a:lstStyle/>
          <a:p>
            <a:pPr marL="171450" marR="0" lvl="0" indent="-171450" algn="l" defTabSz="914400" rtl="0" eaLnBrk="1" fontAlgn="auto" latinLnBrk="0" hangingPunct="1">
              <a:lnSpc>
                <a:spcPct val="95000"/>
              </a:lnSpc>
              <a:spcBef>
                <a:spcPts val="400"/>
              </a:spcBef>
              <a:spcAft>
                <a:spcPts val="4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Sustainable, efficient, cost-saving building initiatives</a:t>
            </a:r>
          </a:p>
          <a:p>
            <a:pPr marL="171450" marR="0" lvl="0" indent="-171450" algn="l" defTabSz="914400" rtl="0" eaLnBrk="1" fontAlgn="auto" latinLnBrk="0" hangingPunct="1">
              <a:lnSpc>
                <a:spcPct val="95000"/>
              </a:lnSpc>
              <a:spcBef>
                <a:spcPts val="400"/>
              </a:spcBef>
              <a:spcAft>
                <a:spcPts val="4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Equipment replacement and modernization</a:t>
            </a:r>
          </a:p>
        </p:txBody>
      </p:sp>
      <p:sp>
        <p:nvSpPr>
          <p:cNvPr id="56" name="TextBox 55">
            <a:extLst>
              <a:ext uri="{FF2B5EF4-FFF2-40B4-BE49-F238E27FC236}">
                <a16:creationId xmlns:a16="http://schemas.microsoft.com/office/drawing/2014/main" id="{A2DFF016-CE72-19DF-B4F4-DB4FB69857B0}"/>
              </a:ext>
            </a:extLst>
          </p:cNvPr>
          <p:cNvSpPr txBox="1"/>
          <p:nvPr/>
        </p:nvSpPr>
        <p:spPr>
          <a:xfrm>
            <a:off x="5944114" y="1207949"/>
            <a:ext cx="1298458" cy="457200"/>
          </a:xfrm>
          <a:prstGeom prst="rect">
            <a:avLst/>
          </a:prstGeom>
          <a:solidFill>
            <a:srgbClr val="FFC000"/>
          </a:solidFill>
          <a:ln w="12700">
            <a:solidFill>
              <a:srgbClr val="000000"/>
            </a:solidFill>
          </a:ln>
          <a:effectLst/>
        </p:spPr>
        <p:txBody>
          <a:bodyPr wrap="square" lIns="0" tIns="18288" rIns="0" bIns="18288"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900" b="1" kern="0" dirty="0">
                <a:solidFill>
                  <a:srgbClr val="808080"/>
                </a:solidFill>
                <a:latin typeface="Verdana" panose="020B0604030504040204" pitchFamily="34" charset="0"/>
                <a:ea typeface="Verdana" panose="020B0604030504040204" pitchFamily="34" charset="0"/>
                <a:cs typeface="Arial" panose="020B0604020202020204" pitchFamily="34" charset="0"/>
              </a:rPr>
              <a:t>Energy Efficiency and </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900" b="1" kern="0" dirty="0">
                <a:solidFill>
                  <a:srgbClr val="808080"/>
                </a:solidFill>
                <a:latin typeface="Verdana" panose="020B0604030504040204" pitchFamily="34" charset="0"/>
                <a:ea typeface="Verdana" panose="020B0604030504040204" pitchFamily="34" charset="0"/>
                <a:cs typeface="Arial" panose="020B0604020202020204" pitchFamily="34" charset="0"/>
              </a:rPr>
              <a:t>Sustainability</a:t>
            </a:r>
          </a:p>
        </p:txBody>
      </p:sp>
      <p:sp>
        <p:nvSpPr>
          <p:cNvPr id="57" name="Rectangle 56">
            <a:extLst>
              <a:ext uri="{FF2B5EF4-FFF2-40B4-BE49-F238E27FC236}">
                <a16:creationId xmlns:a16="http://schemas.microsoft.com/office/drawing/2014/main" id="{7EC471DB-F418-F048-45BB-5CABE0B68C11}"/>
              </a:ext>
            </a:extLst>
          </p:cNvPr>
          <p:cNvSpPr/>
          <p:nvPr/>
        </p:nvSpPr>
        <p:spPr>
          <a:xfrm>
            <a:off x="7388342" y="1272912"/>
            <a:ext cx="1298458" cy="1572430"/>
          </a:xfrm>
          <a:prstGeom prst="rect">
            <a:avLst/>
          </a:prstGeom>
          <a:solidFill>
            <a:sysClr val="window" lastClr="FFFFFF"/>
          </a:solidFill>
          <a:ln w="12700" cap="flat" cmpd="sng" algn="ctr">
            <a:solidFill>
              <a:srgbClr val="000000"/>
            </a:solidFill>
            <a:prstDash val="solid"/>
            <a:miter lim="800000"/>
          </a:ln>
          <a:effectLst>
            <a:outerShdw blurRad="50800" dist="38100" dir="2700000" algn="tl" rotWithShape="0">
              <a:prstClr val="black">
                <a:alpha val="40000"/>
              </a:prstClr>
            </a:outerShdw>
          </a:effectLst>
        </p:spPr>
        <p:txBody>
          <a:bodyPr lIns="45720" tIns="457200" rIns="45720" rtlCol="0" anchor="t"/>
          <a:lstStyle/>
          <a:p>
            <a:pPr marL="171450" marR="0" lvl="0" indent="-171450" algn="l" defTabSz="914400" rtl="0" eaLnBrk="1" fontAlgn="auto" latinLnBrk="0" hangingPunct="1">
              <a:lnSpc>
                <a:spcPct val="90000"/>
              </a:lnSpc>
              <a:spcBef>
                <a:spcPts val="200"/>
              </a:spcBef>
              <a:spcAft>
                <a:spcPts val="2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Government incentives enhancing and extending growth</a:t>
            </a:r>
          </a:p>
          <a:p>
            <a:pPr marL="171450" marR="0" lvl="0" indent="-171450" algn="l" defTabSz="914400" rtl="0" eaLnBrk="1" fontAlgn="auto" latinLnBrk="0" hangingPunct="1">
              <a:lnSpc>
                <a:spcPct val="90000"/>
              </a:lnSpc>
              <a:spcBef>
                <a:spcPts val="200"/>
              </a:spcBef>
              <a:spcAft>
                <a:spcPts val="2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CHIPS and Science Act</a:t>
            </a:r>
          </a:p>
          <a:p>
            <a:pPr marL="171450" marR="0" lvl="0" indent="-171450" algn="l" defTabSz="914400" rtl="0" eaLnBrk="1" fontAlgn="auto" latinLnBrk="0" hangingPunct="1">
              <a:lnSpc>
                <a:spcPct val="90000"/>
              </a:lnSpc>
              <a:spcBef>
                <a:spcPts val="200"/>
              </a:spcBef>
              <a:spcAft>
                <a:spcPts val="2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Inflation</a:t>
            </a:r>
            <a:b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b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Reduction Act</a:t>
            </a:r>
          </a:p>
        </p:txBody>
      </p:sp>
      <p:sp>
        <p:nvSpPr>
          <p:cNvPr id="58" name="TextBox 57">
            <a:extLst>
              <a:ext uri="{FF2B5EF4-FFF2-40B4-BE49-F238E27FC236}">
                <a16:creationId xmlns:a16="http://schemas.microsoft.com/office/drawing/2014/main" id="{553EC607-4529-A4CF-BDA4-2284BA0E335E}"/>
              </a:ext>
            </a:extLst>
          </p:cNvPr>
          <p:cNvSpPr txBox="1"/>
          <p:nvPr/>
        </p:nvSpPr>
        <p:spPr>
          <a:xfrm>
            <a:off x="7388342" y="1207949"/>
            <a:ext cx="1298458" cy="457200"/>
          </a:xfrm>
          <a:prstGeom prst="rect">
            <a:avLst/>
          </a:prstGeom>
          <a:solidFill>
            <a:srgbClr val="FFC000"/>
          </a:solidFill>
          <a:ln w="12700">
            <a:solidFill>
              <a:srgbClr val="000000"/>
            </a:solidFill>
          </a:ln>
          <a:effectLst/>
        </p:spPr>
        <p:txBody>
          <a:bodyPr wrap="square" lIns="0" tIns="18288" rIns="0" bIns="18288"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900" b="1" kern="0" dirty="0">
                <a:solidFill>
                  <a:srgbClr val="808080"/>
                </a:solidFill>
                <a:latin typeface="Verdana" panose="020B0604030504040204" pitchFamily="34" charset="0"/>
                <a:ea typeface="Verdana" panose="020B0604030504040204" pitchFamily="34" charset="0"/>
                <a:cs typeface="Arial" panose="020B0604020202020204" pitchFamily="34" charset="0"/>
              </a:rPr>
              <a:t>Legislative </a:t>
            </a:r>
            <a:br>
              <a:rPr lang="en-US" sz="900" b="1" kern="0" dirty="0">
                <a:solidFill>
                  <a:srgbClr val="808080"/>
                </a:solidFill>
                <a:latin typeface="Verdana" panose="020B0604030504040204" pitchFamily="34" charset="0"/>
                <a:ea typeface="Verdana" panose="020B0604030504040204" pitchFamily="34" charset="0"/>
                <a:cs typeface="Arial" panose="020B0604020202020204" pitchFamily="34" charset="0"/>
              </a:rPr>
            </a:br>
            <a:r>
              <a:rPr lang="en-US" sz="900" b="1" kern="0" dirty="0">
                <a:solidFill>
                  <a:srgbClr val="808080"/>
                </a:solidFill>
                <a:latin typeface="Verdana" panose="020B0604030504040204" pitchFamily="34" charset="0"/>
                <a:ea typeface="Verdana" panose="020B0604030504040204" pitchFamily="34" charset="0"/>
                <a:cs typeface="Arial" panose="020B0604020202020204" pitchFamily="34" charset="0"/>
              </a:rPr>
              <a:t>Tailwinds</a:t>
            </a:r>
          </a:p>
        </p:txBody>
      </p:sp>
      <p:sp>
        <p:nvSpPr>
          <p:cNvPr id="59" name="TextBox 58">
            <a:extLst>
              <a:ext uri="{FF2B5EF4-FFF2-40B4-BE49-F238E27FC236}">
                <a16:creationId xmlns:a16="http://schemas.microsoft.com/office/drawing/2014/main" id="{2CD14A3E-53B3-5A91-6AB2-74CD56C01909}"/>
              </a:ext>
            </a:extLst>
          </p:cNvPr>
          <p:cNvSpPr txBox="1"/>
          <p:nvPr/>
        </p:nvSpPr>
        <p:spPr>
          <a:xfrm>
            <a:off x="4488640" y="3195500"/>
            <a:ext cx="1298458" cy="1321131"/>
          </a:xfrm>
          <a:prstGeom prst="rect">
            <a:avLst/>
          </a:prstGeom>
          <a:noFill/>
        </p:spPr>
        <p:txBody>
          <a:bodyPr wrap="square" lIns="18288" tIns="45720" rIns="18288">
            <a:spAutoFit/>
          </a:bodyPr>
          <a:lstStyle/>
          <a:p>
            <a:pPr marL="171450" marR="0" lvl="0" indent="-171450" algn="l" defTabSz="914400" rtl="0" eaLnBrk="1" fontAlgn="auto" latinLnBrk="0" hangingPunct="1">
              <a:lnSpc>
                <a:spcPct val="95000"/>
              </a:lnSpc>
              <a:spcBef>
                <a:spcPts val="400"/>
              </a:spcBef>
              <a:spcAft>
                <a:spcPts val="400"/>
              </a:spcAft>
              <a:buClr>
                <a:srgbClr val="007C85"/>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EV and EV Battery Manufacturing</a:t>
            </a:r>
          </a:p>
          <a:p>
            <a:pPr marL="171450" marR="0" lvl="0" indent="-171450" algn="l" defTabSz="914400" rtl="0" eaLnBrk="1" fontAlgn="auto" latinLnBrk="0" hangingPunct="1">
              <a:lnSpc>
                <a:spcPct val="95000"/>
              </a:lnSpc>
              <a:spcBef>
                <a:spcPts val="400"/>
              </a:spcBef>
              <a:spcAft>
                <a:spcPts val="400"/>
              </a:spcAft>
              <a:buClr>
                <a:srgbClr val="007C85"/>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Electrical Charging Stations</a:t>
            </a:r>
          </a:p>
          <a:p>
            <a:pPr marL="171450" marR="0" lvl="0" indent="-171450" algn="l" defTabSz="914400" rtl="0" eaLnBrk="1" fontAlgn="auto" latinLnBrk="0" hangingPunct="1">
              <a:lnSpc>
                <a:spcPct val="95000"/>
              </a:lnSpc>
              <a:spcBef>
                <a:spcPts val="400"/>
              </a:spcBef>
              <a:spcAft>
                <a:spcPts val="400"/>
              </a:spcAft>
              <a:buClr>
                <a:srgbClr val="007C85"/>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Large-Scale Solar Projects</a:t>
            </a:r>
          </a:p>
          <a:p>
            <a:pPr marL="171450" marR="0" lvl="0" indent="-171450" algn="l" defTabSz="914400" rtl="0" eaLnBrk="1" fontAlgn="auto" latinLnBrk="0" hangingPunct="1">
              <a:lnSpc>
                <a:spcPct val="95000"/>
              </a:lnSpc>
              <a:spcBef>
                <a:spcPts val="400"/>
              </a:spcBef>
              <a:spcAft>
                <a:spcPts val="400"/>
              </a:spcAft>
              <a:buClr>
                <a:srgbClr val="007C85"/>
              </a:buClr>
              <a:buSzTx/>
              <a:buFont typeface="Verdana" panose="020B0604030504040204" pitchFamily="34" charset="0"/>
              <a:buChar char="»"/>
              <a:tabLst/>
              <a:defRPr/>
            </a:pPr>
            <a:r>
              <a:rPr lang="en-US" sz="900" dirty="0">
                <a:solidFill>
                  <a:srgbClr val="000000"/>
                </a:solidFill>
                <a:latin typeface="Verdana" panose="020B0604030504040204" pitchFamily="34" charset="0"/>
                <a:ea typeface="Verdana" panose="020B0604030504040204" pitchFamily="34" charset="0"/>
              </a:rPr>
              <a:t>Refineries</a:t>
            </a:r>
            <a:endPar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
        <p:nvSpPr>
          <p:cNvPr id="60" name="TextBox 59">
            <a:extLst>
              <a:ext uri="{FF2B5EF4-FFF2-40B4-BE49-F238E27FC236}">
                <a16:creationId xmlns:a16="http://schemas.microsoft.com/office/drawing/2014/main" id="{E45EB858-71EE-41FF-F03C-44C819EC91F0}"/>
              </a:ext>
            </a:extLst>
          </p:cNvPr>
          <p:cNvSpPr txBox="1"/>
          <p:nvPr/>
        </p:nvSpPr>
        <p:spPr>
          <a:xfrm>
            <a:off x="3033165" y="3195500"/>
            <a:ext cx="1298458" cy="1321131"/>
          </a:xfrm>
          <a:prstGeom prst="rect">
            <a:avLst/>
          </a:prstGeom>
          <a:noFill/>
        </p:spPr>
        <p:txBody>
          <a:bodyPr wrap="square" lIns="18288" tIns="45720" rIns="18288">
            <a:spAutoFit/>
          </a:bodyPr>
          <a:lstStyle/>
          <a:p>
            <a:pPr marL="171450" marR="0" lvl="0" indent="-171450" algn="l" defTabSz="914400" rtl="0" eaLnBrk="1" fontAlgn="auto" latinLnBrk="0" hangingPunct="1">
              <a:lnSpc>
                <a:spcPct val="95000"/>
              </a:lnSpc>
              <a:spcBef>
                <a:spcPts val="300"/>
              </a:spcBef>
              <a:spcAft>
                <a:spcPts val="3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Semiconductor Manufacturing</a:t>
            </a:r>
          </a:p>
          <a:p>
            <a:pPr marL="171450" marR="0" lvl="0" indent="-171450" algn="l" defTabSz="914400" rtl="0" eaLnBrk="1" fontAlgn="auto" latinLnBrk="0" hangingPunct="1">
              <a:lnSpc>
                <a:spcPct val="95000"/>
              </a:lnSpc>
              <a:spcBef>
                <a:spcPts val="300"/>
              </a:spcBef>
              <a:spcAft>
                <a:spcPts val="3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Pharmaceuticals</a:t>
            </a:r>
          </a:p>
          <a:p>
            <a:pPr marL="171450" marR="0" lvl="0" indent="-171450" algn="l" defTabSz="914400" rtl="0" eaLnBrk="1" fontAlgn="auto" latinLnBrk="0" hangingPunct="1">
              <a:lnSpc>
                <a:spcPct val="95000"/>
              </a:lnSpc>
              <a:spcBef>
                <a:spcPts val="300"/>
              </a:spcBef>
              <a:spcAft>
                <a:spcPts val="3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Life Sciences</a:t>
            </a:r>
          </a:p>
          <a:p>
            <a:pPr marL="171450" marR="0" lvl="0" indent="-171450" algn="l" defTabSz="914400" rtl="0" eaLnBrk="1" fontAlgn="auto" latinLnBrk="0" hangingPunct="1">
              <a:lnSpc>
                <a:spcPct val="95000"/>
              </a:lnSpc>
              <a:spcBef>
                <a:spcPts val="300"/>
              </a:spcBef>
              <a:spcAft>
                <a:spcPts val="3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Medical Devices</a:t>
            </a:r>
          </a:p>
          <a:p>
            <a:pPr marL="171450" marR="0" lvl="0" indent="-171450" algn="l" defTabSz="914400" rtl="0" eaLnBrk="1" fontAlgn="auto" latinLnBrk="0" hangingPunct="1">
              <a:lnSpc>
                <a:spcPct val="95000"/>
              </a:lnSpc>
              <a:spcBef>
                <a:spcPts val="300"/>
              </a:spcBef>
              <a:spcAft>
                <a:spcPts val="3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Computer and Electronics</a:t>
            </a:r>
          </a:p>
        </p:txBody>
      </p:sp>
      <p:sp>
        <p:nvSpPr>
          <p:cNvPr id="61" name="TextBox 60">
            <a:extLst>
              <a:ext uri="{FF2B5EF4-FFF2-40B4-BE49-F238E27FC236}">
                <a16:creationId xmlns:a16="http://schemas.microsoft.com/office/drawing/2014/main" id="{F905217D-C915-6248-C50A-80EA62D2BDE9}"/>
              </a:ext>
            </a:extLst>
          </p:cNvPr>
          <p:cNvSpPr txBox="1"/>
          <p:nvPr/>
        </p:nvSpPr>
        <p:spPr>
          <a:xfrm>
            <a:off x="7388342" y="3195500"/>
            <a:ext cx="1298458" cy="823815"/>
          </a:xfrm>
          <a:prstGeom prst="rect">
            <a:avLst/>
          </a:prstGeom>
          <a:noFill/>
        </p:spPr>
        <p:txBody>
          <a:bodyPr wrap="square" lIns="18288" tIns="45720" rIns="18288">
            <a:spAutoFit/>
          </a:bodyPr>
          <a:lstStyle/>
          <a:p>
            <a:pPr marL="171450" marR="0" lvl="0" indent="-171450" algn="l" defTabSz="914400" rtl="0" eaLnBrk="1" fontAlgn="auto" latinLnBrk="0" hangingPunct="1">
              <a:lnSpc>
                <a:spcPct val="95000"/>
              </a:lnSpc>
              <a:spcBef>
                <a:spcPts val="400"/>
              </a:spcBef>
              <a:spcAft>
                <a:spcPts val="4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Semiconductor Manufacturing</a:t>
            </a:r>
          </a:p>
          <a:p>
            <a:pPr marL="171450" marR="0" lvl="0" indent="-171450" algn="l" defTabSz="914400" rtl="0" eaLnBrk="1" fontAlgn="auto" latinLnBrk="0" hangingPunct="1">
              <a:lnSpc>
                <a:spcPct val="95000"/>
              </a:lnSpc>
              <a:spcBef>
                <a:spcPts val="400"/>
              </a:spcBef>
              <a:spcAft>
                <a:spcPts val="4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R&amp;D Facilities</a:t>
            </a:r>
          </a:p>
          <a:p>
            <a:pPr marL="171450" marR="0" lvl="0" indent="-171450" algn="l" defTabSz="914400" rtl="0" eaLnBrk="1" fontAlgn="auto" latinLnBrk="0" hangingPunct="1">
              <a:lnSpc>
                <a:spcPct val="95000"/>
              </a:lnSpc>
              <a:spcBef>
                <a:spcPts val="400"/>
              </a:spcBef>
              <a:spcAft>
                <a:spcPts val="400"/>
              </a:spcAft>
              <a:buClr>
                <a:srgbClr val="007474"/>
              </a:buClr>
              <a:buSzTx/>
              <a:buFont typeface="Verdana" panose="020B0604030504040204" pitchFamily="34" charset="0"/>
              <a:buChar char="»"/>
              <a:tabLst/>
              <a:defRPr/>
            </a:pPr>
            <a:r>
              <a:rPr lang="en-US" sz="900" dirty="0">
                <a:solidFill>
                  <a:srgbClr val="000000"/>
                </a:solidFill>
                <a:latin typeface="Verdana" panose="020B0604030504040204" pitchFamily="34" charset="0"/>
                <a:ea typeface="Verdana" panose="020B0604030504040204" pitchFamily="34" charset="0"/>
              </a:rPr>
              <a:t>Institutional</a:t>
            </a:r>
            <a:endPar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cxnSp>
        <p:nvCxnSpPr>
          <p:cNvPr id="62" name="Straight Connector 61">
            <a:extLst>
              <a:ext uri="{FF2B5EF4-FFF2-40B4-BE49-F238E27FC236}">
                <a16:creationId xmlns:a16="http://schemas.microsoft.com/office/drawing/2014/main" id="{9CCBBBBB-66B6-CF23-6DB9-E4C4DD0BBAB5}"/>
              </a:ext>
            </a:extLst>
          </p:cNvPr>
          <p:cNvCxnSpPr>
            <a:cxnSpLocks/>
          </p:cNvCxnSpPr>
          <p:nvPr/>
        </p:nvCxnSpPr>
        <p:spPr>
          <a:xfrm flipV="1">
            <a:off x="2960534" y="1156774"/>
            <a:ext cx="0" cy="4997245"/>
          </a:xfrm>
          <a:prstGeom prst="line">
            <a:avLst/>
          </a:prstGeom>
          <a:noFill/>
          <a:ln w="6350" cap="flat" cmpd="sng" algn="ctr">
            <a:solidFill>
              <a:srgbClr val="646464">
                <a:lumMod val="20000"/>
                <a:lumOff val="80000"/>
              </a:srgbClr>
            </a:solidFill>
            <a:prstDash val="lgDash"/>
            <a:miter lim="800000"/>
          </a:ln>
          <a:effectLst/>
        </p:spPr>
      </p:cxnSp>
      <p:cxnSp>
        <p:nvCxnSpPr>
          <p:cNvPr id="63" name="Straight Connector 62">
            <a:extLst>
              <a:ext uri="{FF2B5EF4-FFF2-40B4-BE49-F238E27FC236}">
                <a16:creationId xmlns:a16="http://schemas.microsoft.com/office/drawing/2014/main" id="{4185504D-5C8F-237D-FFDA-DBA98D6A26C6}"/>
              </a:ext>
            </a:extLst>
          </p:cNvPr>
          <p:cNvCxnSpPr>
            <a:cxnSpLocks/>
          </p:cNvCxnSpPr>
          <p:nvPr/>
        </p:nvCxnSpPr>
        <p:spPr>
          <a:xfrm flipV="1">
            <a:off x="4410131" y="1152251"/>
            <a:ext cx="0" cy="4278385"/>
          </a:xfrm>
          <a:prstGeom prst="line">
            <a:avLst/>
          </a:prstGeom>
          <a:noFill/>
          <a:ln w="6350" cap="flat" cmpd="sng" algn="ctr">
            <a:solidFill>
              <a:srgbClr val="646464">
                <a:lumMod val="20000"/>
                <a:lumOff val="80000"/>
              </a:srgbClr>
            </a:solidFill>
            <a:prstDash val="lgDash"/>
            <a:miter lim="800000"/>
          </a:ln>
          <a:effectLst/>
        </p:spPr>
      </p:cxnSp>
      <p:cxnSp>
        <p:nvCxnSpPr>
          <p:cNvPr id="64" name="Straight Connector 63">
            <a:extLst>
              <a:ext uri="{FF2B5EF4-FFF2-40B4-BE49-F238E27FC236}">
                <a16:creationId xmlns:a16="http://schemas.microsoft.com/office/drawing/2014/main" id="{BBC69949-F23D-06B0-7E47-CA3E8164A14D}"/>
              </a:ext>
            </a:extLst>
          </p:cNvPr>
          <p:cNvCxnSpPr>
            <a:cxnSpLocks/>
          </p:cNvCxnSpPr>
          <p:nvPr/>
        </p:nvCxnSpPr>
        <p:spPr>
          <a:xfrm flipV="1">
            <a:off x="5865605" y="1152251"/>
            <a:ext cx="0" cy="5001768"/>
          </a:xfrm>
          <a:prstGeom prst="line">
            <a:avLst/>
          </a:prstGeom>
          <a:noFill/>
          <a:ln w="6350" cap="flat" cmpd="sng" algn="ctr">
            <a:solidFill>
              <a:srgbClr val="646464">
                <a:lumMod val="20000"/>
                <a:lumOff val="80000"/>
              </a:srgbClr>
            </a:solidFill>
            <a:prstDash val="lgDash"/>
            <a:miter lim="800000"/>
          </a:ln>
          <a:effectLst/>
        </p:spPr>
      </p:cxnSp>
      <p:sp>
        <p:nvSpPr>
          <p:cNvPr id="65" name="Rectangle 64">
            <a:extLst>
              <a:ext uri="{FF2B5EF4-FFF2-40B4-BE49-F238E27FC236}">
                <a16:creationId xmlns:a16="http://schemas.microsoft.com/office/drawing/2014/main" id="{CBE05C00-7DC8-E05F-38B2-FA50A947DF7A}"/>
              </a:ext>
            </a:extLst>
          </p:cNvPr>
          <p:cNvSpPr/>
          <p:nvPr/>
        </p:nvSpPr>
        <p:spPr>
          <a:xfrm>
            <a:off x="1577690" y="4550295"/>
            <a:ext cx="1298458" cy="365760"/>
          </a:xfrm>
          <a:prstGeom prst="rect">
            <a:avLst/>
          </a:prstGeom>
          <a:solidFill>
            <a:srgbClr val="264D82"/>
          </a:solidFill>
          <a:ln w="12700" cap="flat" cmpd="sng" algn="ctr">
            <a:solidFill>
              <a:srgbClr val="264D82"/>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400"/>
              </a:spcBef>
              <a:spcAft>
                <a:spcPts val="40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Construction Services</a:t>
            </a:r>
          </a:p>
        </p:txBody>
      </p:sp>
      <p:sp>
        <p:nvSpPr>
          <p:cNvPr id="66" name="Rectangle 65">
            <a:extLst>
              <a:ext uri="{FF2B5EF4-FFF2-40B4-BE49-F238E27FC236}">
                <a16:creationId xmlns:a16="http://schemas.microsoft.com/office/drawing/2014/main" id="{B12F4E9A-E9B9-B85E-B18F-24B5757EA3EA}"/>
              </a:ext>
            </a:extLst>
          </p:cNvPr>
          <p:cNvSpPr/>
          <p:nvPr/>
        </p:nvSpPr>
        <p:spPr>
          <a:xfrm>
            <a:off x="4494263" y="5007495"/>
            <a:ext cx="1298458" cy="365760"/>
          </a:xfrm>
          <a:prstGeom prst="rect">
            <a:avLst/>
          </a:prstGeom>
          <a:solidFill>
            <a:srgbClr val="FFC000"/>
          </a:solidFill>
          <a:ln w="12700" cap="flat" cmpd="sng" algn="ctr">
            <a:solidFill>
              <a:srgbClr val="FFC000"/>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400"/>
              </a:spcBef>
              <a:spcAft>
                <a:spcPts val="400"/>
              </a:spcAft>
              <a:buClrTx/>
              <a:buSzTx/>
              <a:buFontTx/>
              <a:buNone/>
              <a:tabLst/>
              <a:defRPr/>
            </a:pPr>
            <a:r>
              <a:rPr kumimoji="0" lang="en-US" sz="900" b="1" i="0" u="none" strike="noStrike" kern="0" cap="none" spc="0" normalizeH="0" baseline="0" noProof="0" dirty="0">
                <a:ln>
                  <a:noFill/>
                </a:ln>
                <a:solidFill>
                  <a:srgbClr val="808080"/>
                </a:solidFill>
                <a:effectLst/>
                <a:uLnTx/>
                <a:uFillTx/>
                <a:latin typeface="Verdana" panose="020B0604030504040204" pitchFamily="34" charset="0"/>
                <a:ea typeface="Verdana" panose="020B0604030504040204" pitchFamily="34" charset="0"/>
                <a:cs typeface="+mn-cs"/>
              </a:rPr>
              <a:t>Industrial Services</a:t>
            </a:r>
          </a:p>
        </p:txBody>
      </p:sp>
      <p:sp>
        <p:nvSpPr>
          <p:cNvPr id="67" name="Rectangle 66">
            <a:extLst>
              <a:ext uri="{FF2B5EF4-FFF2-40B4-BE49-F238E27FC236}">
                <a16:creationId xmlns:a16="http://schemas.microsoft.com/office/drawing/2014/main" id="{79AC7418-A0ED-065B-9CF9-4D858A549C0E}"/>
              </a:ext>
            </a:extLst>
          </p:cNvPr>
          <p:cNvSpPr/>
          <p:nvPr/>
        </p:nvSpPr>
        <p:spPr>
          <a:xfrm>
            <a:off x="4488639" y="4550295"/>
            <a:ext cx="1298458" cy="365760"/>
          </a:xfrm>
          <a:prstGeom prst="rect">
            <a:avLst/>
          </a:prstGeom>
          <a:solidFill>
            <a:srgbClr val="264D82"/>
          </a:solidFill>
          <a:ln w="12700" cap="flat" cmpd="sng" algn="ctr">
            <a:solidFill>
              <a:srgbClr val="264D82"/>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400"/>
              </a:spcBef>
              <a:spcAft>
                <a:spcPts val="40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Construction Services</a:t>
            </a:r>
          </a:p>
        </p:txBody>
      </p:sp>
      <p:sp>
        <p:nvSpPr>
          <p:cNvPr id="68" name="Rectangle 67">
            <a:extLst>
              <a:ext uri="{FF2B5EF4-FFF2-40B4-BE49-F238E27FC236}">
                <a16:creationId xmlns:a16="http://schemas.microsoft.com/office/drawing/2014/main" id="{CC2AC5CA-834A-E890-D4CB-4F05851B45CF}"/>
              </a:ext>
            </a:extLst>
          </p:cNvPr>
          <p:cNvSpPr/>
          <p:nvPr/>
        </p:nvSpPr>
        <p:spPr>
          <a:xfrm>
            <a:off x="5944114" y="4550295"/>
            <a:ext cx="1298458" cy="365760"/>
          </a:xfrm>
          <a:prstGeom prst="rect">
            <a:avLst/>
          </a:prstGeom>
          <a:solidFill>
            <a:srgbClr val="264D82"/>
          </a:solidFill>
          <a:ln w="12700" cap="flat" cmpd="sng" algn="ctr">
            <a:solidFill>
              <a:srgbClr val="264D82"/>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400"/>
              </a:spcBef>
              <a:spcAft>
                <a:spcPts val="40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Construction Services</a:t>
            </a:r>
          </a:p>
        </p:txBody>
      </p:sp>
      <p:sp>
        <p:nvSpPr>
          <p:cNvPr id="69" name="Rectangle 68">
            <a:extLst>
              <a:ext uri="{FF2B5EF4-FFF2-40B4-BE49-F238E27FC236}">
                <a16:creationId xmlns:a16="http://schemas.microsoft.com/office/drawing/2014/main" id="{5E0E2C72-0F0C-4249-E58D-CCFE1D7CF9D9}"/>
              </a:ext>
            </a:extLst>
          </p:cNvPr>
          <p:cNvSpPr/>
          <p:nvPr/>
        </p:nvSpPr>
        <p:spPr>
          <a:xfrm>
            <a:off x="3036104" y="5007495"/>
            <a:ext cx="1298458" cy="365760"/>
          </a:xfrm>
          <a:prstGeom prst="rect">
            <a:avLst/>
          </a:prstGeom>
          <a:solidFill>
            <a:srgbClr val="00B5C8"/>
          </a:solidFill>
          <a:ln w="12700" cap="flat" cmpd="sng" algn="ctr">
            <a:solidFill>
              <a:srgbClr val="00B5C8"/>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400"/>
              </a:spcBef>
              <a:spcAft>
                <a:spcPts val="40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Building Services</a:t>
            </a:r>
          </a:p>
        </p:txBody>
      </p:sp>
      <p:sp>
        <p:nvSpPr>
          <p:cNvPr id="70" name="Rectangle 69">
            <a:extLst>
              <a:ext uri="{FF2B5EF4-FFF2-40B4-BE49-F238E27FC236}">
                <a16:creationId xmlns:a16="http://schemas.microsoft.com/office/drawing/2014/main" id="{B60126E8-92D9-AD16-6B8A-457A1E0B1891}"/>
              </a:ext>
            </a:extLst>
          </p:cNvPr>
          <p:cNvSpPr/>
          <p:nvPr/>
        </p:nvSpPr>
        <p:spPr>
          <a:xfrm>
            <a:off x="5944114" y="5007495"/>
            <a:ext cx="1298458" cy="365760"/>
          </a:xfrm>
          <a:prstGeom prst="rect">
            <a:avLst/>
          </a:prstGeom>
          <a:solidFill>
            <a:srgbClr val="00B5C8"/>
          </a:solidFill>
          <a:ln w="12700" cap="flat" cmpd="sng" algn="ctr">
            <a:solidFill>
              <a:srgbClr val="00B5C8"/>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400"/>
              </a:spcBef>
              <a:spcAft>
                <a:spcPts val="40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Building Services</a:t>
            </a:r>
          </a:p>
        </p:txBody>
      </p:sp>
      <p:sp>
        <p:nvSpPr>
          <p:cNvPr id="71" name="Rectangle 70">
            <a:extLst>
              <a:ext uri="{FF2B5EF4-FFF2-40B4-BE49-F238E27FC236}">
                <a16:creationId xmlns:a16="http://schemas.microsoft.com/office/drawing/2014/main" id="{BE5A451E-D0C8-F597-9B26-1763240B1492}"/>
              </a:ext>
            </a:extLst>
          </p:cNvPr>
          <p:cNvSpPr/>
          <p:nvPr/>
        </p:nvSpPr>
        <p:spPr>
          <a:xfrm>
            <a:off x="3036104" y="4550295"/>
            <a:ext cx="1298458" cy="365760"/>
          </a:xfrm>
          <a:prstGeom prst="rect">
            <a:avLst/>
          </a:prstGeom>
          <a:solidFill>
            <a:srgbClr val="264D82"/>
          </a:solidFill>
          <a:ln w="12700" cap="flat" cmpd="sng" algn="ctr">
            <a:solidFill>
              <a:srgbClr val="264D82"/>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400"/>
              </a:spcBef>
              <a:spcAft>
                <a:spcPts val="40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Construction Services</a:t>
            </a:r>
          </a:p>
        </p:txBody>
      </p:sp>
      <p:sp>
        <p:nvSpPr>
          <p:cNvPr id="72" name="TextBox 71">
            <a:extLst>
              <a:ext uri="{FF2B5EF4-FFF2-40B4-BE49-F238E27FC236}">
                <a16:creationId xmlns:a16="http://schemas.microsoft.com/office/drawing/2014/main" id="{CF460004-53E4-535E-FBB4-4163F1719E46}"/>
              </a:ext>
            </a:extLst>
          </p:cNvPr>
          <p:cNvSpPr txBox="1"/>
          <p:nvPr/>
        </p:nvSpPr>
        <p:spPr>
          <a:xfrm>
            <a:off x="5944114" y="3195500"/>
            <a:ext cx="1298458" cy="984372"/>
          </a:xfrm>
          <a:prstGeom prst="rect">
            <a:avLst/>
          </a:prstGeom>
          <a:noFill/>
        </p:spPr>
        <p:txBody>
          <a:bodyPr wrap="square" lIns="18288" tIns="45720" rIns="18288">
            <a:spAutoFit/>
          </a:bodyPr>
          <a:lstStyle/>
          <a:p>
            <a:pPr marL="171450" marR="0" lvl="0" indent="-171450" algn="l" defTabSz="914400" rtl="0" eaLnBrk="1" fontAlgn="auto" latinLnBrk="0" hangingPunct="1">
              <a:lnSpc>
                <a:spcPct val="95000"/>
              </a:lnSpc>
              <a:spcBef>
                <a:spcPts val="400"/>
              </a:spcBef>
              <a:spcAft>
                <a:spcPts val="4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Healthcare, Manufacturing, Institutional, and other Commercial</a:t>
            </a:r>
          </a:p>
          <a:p>
            <a:pPr marL="171450" marR="0" lvl="0" indent="-171450" algn="l" defTabSz="914400" rtl="0" eaLnBrk="1" fontAlgn="auto" latinLnBrk="0" hangingPunct="1">
              <a:lnSpc>
                <a:spcPct val="95000"/>
              </a:lnSpc>
              <a:spcBef>
                <a:spcPts val="400"/>
              </a:spcBef>
              <a:spcAft>
                <a:spcPts val="4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Multisector Retrofit Projects</a:t>
            </a:r>
          </a:p>
        </p:txBody>
      </p:sp>
      <p:sp>
        <p:nvSpPr>
          <p:cNvPr id="73" name="Isosceles Triangle 72">
            <a:extLst>
              <a:ext uri="{FF2B5EF4-FFF2-40B4-BE49-F238E27FC236}">
                <a16:creationId xmlns:a16="http://schemas.microsoft.com/office/drawing/2014/main" id="{19DAEAAB-BFAD-0C51-B7D0-F5863C01DFDC}"/>
              </a:ext>
            </a:extLst>
          </p:cNvPr>
          <p:cNvSpPr/>
          <p:nvPr/>
        </p:nvSpPr>
        <p:spPr>
          <a:xfrm rot="10800000">
            <a:off x="7419300" y="2899686"/>
            <a:ext cx="1236541" cy="181036"/>
          </a:xfrm>
          <a:prstGeom prst="triangle">
            <a:avLst/>
          </a:prstGeom>
          <a:solidFill>
            <a:srgbClr val="E6E6E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74" name="Rectangle 73">
            <a:extLst>
              <a:ext uri="{FF2B5EF4-FFF2-40B4-BE49-F238E27FC236}">
                <a16:creationId xmlns:a16="http://schemas.microsoft.com/office/drawing/2014/main" id="{3C5BFA4E-3A32-B06F-C808-1A55E2D7021A}"/>
              </a:ext>
            </a:extLst>
          </p:cNvPr>
          <p:cNvSpPr/>
          <p:nvPr/>
        </p:nvSpPr>
        <p:spPr>
          <a:xfrm>
            <a:off x="1577690" y="1272912"/>
            <a:ext cx="1298458" cy="1572431"/>
          </a:xfrm>
          <a:prstGeom prst="rect">
            <a:avLst/>
          </a:prstGeom>
          <a:solidFill>
            <a:sysClr val="window" lastClr="FFFFFF"/>
          </a:solidFill>
          <a:ln w="12700" cap="flat" cmpd="sng" algn="ctr">
            <a:solidFill>
              <a:srgbClr val="000000"/>
            </a:solidFill>
            <a:prstDash val="solid"/>
            <a:miter lim="800000"/>
          </a:ln>
          <a:effectLst>
            <a:outerShdw blurRad="50800" dist="38100" dir="2700000" algn="tl" rotWithShape="0">
              <a:prstClr val="black">
                <a:alpha val="40000"/>
              </a:prstClr>
            </a:outerShdw>
          </a:effectLst>
        </p:spPr>
        <p:txBody>
          <a:bodyPr lIns="45720" tIns="457200" rIns="45720" rtlCol="0" anchor="t"/>
          <a:lstStyle/>
          <a:p>
            <a:pPr marL="137160" marR="0" lvl="0" indent="-137160" algn="l" defTabSz="914400" rtl="0" eaLnBrk="1" fontAlgn="auto" latinLnBrk="0" hangingPunct="1">
              <a:lnSpc>
                <a:spcPct val="95000"/>
              </a:lnSpc>
              <a:spcBef>
                <a:spcPts val="300"/>
              </a:spcBef>
              <a:spcAft>
                <a:spcPts val="3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Continued Demand Drivers </a:t>
            </a:r>
          </a:p>
          <a:p>
            <a:pPr marL="137160" marR="0" lvl="0" indent="-137160" algn="l" defTabSz="914400" rtl="0" eaLnBrk="1" fontAlgn="auto" latinLnBrk="0" hangingPunct="1">
              <a:lnSpc>
                <a:spcPct val="95000"/>
              </a:lnSpc>
              <a:spcBef>
                <a:spcPts val="300"/>
              </a:spcBef>
              <a:spcAft>
                <a:spcPts val="3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Increased Power Requirements</a:t>
            </a:r>
          </a:p>
          <a:p>
            <a:pPr marL="137160" marR="0" lvl="0" indent="-137160" algn="l" defTabSz="914400" rtl="0" eaLnBrk="1" fontAlgn="auto" latinLnBrk="0" hangingPunct="1">
              <a:lnSpc>
                <a:spcPct val="95000"/>
              </a:lnSpc>
              <a:spcBef>
                <a:spcPts val="300"/>
              </a:spcBef>
              <a:spcAft>
                <a:spcPts val="300"/>
              </a:spcAft>
              <a:buClr>
                <a:srgbClr val="007474"/>
              </a:buClr>
              <a:buSzTx/>
              <a:buFont typeface="Wingdings" panose="05000000000000000000" pitchFamily="2" charset="2"/>
              <a:buChar char="ü"/>
              <a:tabLst/>
              <a:defRPr/>
            </a:pPr>
            <a:r>
              <a:rPr kumimoji="0" lang="en-US" sz="9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AI Accelerated Buildout / Retrofit / Remodel </a:t>
            </a:r>
          </a:p>
        </p:txBody>
      </p:sp>
      <p:sp>
        <p:nvSpPr>
          <p:cNvPr id="75" name="TextBox 74">
            <a:extLst>
              <a:ext uri="{FF2B5EF4-FFF2-40B4-BE49-F238E27FC236}">
                <a16:creationId xmlns:a16="http://schemas.microsoft.com/office/drawing/2014/main" id="{08B28726-AE36-5F47-7A11-2A17D2AB8853}"/>
              </a:ext>
            </a:extLst>
          </p:cNvPr>
          <p:cNvSpPr txBox="1"/>
          <p:nvPr/>
        </p:nvSpPr>
        <p:spPr>
          <a:xfrm>
            <a:off x="1577690" y="1207949"/>
            <a:ext cx="1298458" cy="457200"/>
          </a:xfrm>
          <a:prstGeom prst="rect">
            <a:avLst/>
          </a:prstGeom>
          <a:solidFill>
            <a:srgbClr val="FFC000"/>
          </a:solidFill>
          <a:ln w="12700">
            <a:solidFill>
              <a:srgbClr val="000000"/>
            </a:solidFill>
          </a:ln>
          <a:effectLst/>
        </p:spPr>
        <p:txBody>
          <a:bodyPr wrap="square" lIns="0" tIns="18288" rIns="0" bIns="18288" rtlCol="0" anchor="ctr">
            <a:noAutofit/>
          </a:bodyPr>
          <a:lstStyle>
            <a:defPPr>
              <a:defRPr lang="en-US"/>
            </a:defPPr>
            <a:lvl1pPr marR="0" lvl="0" indent="0" algn="ctr" defTabSz="914400" fontAlgn="auto">
              <a:lnSpc>
                <a:spcPct val="90000"/>
              </a:lnSpc>
              <a:spcBef>
                <a:spcPts val="0"/>
              </a:spcBef>
              <a:spcAft>
                <a:spcPts val="0"/>
              </a:spcAft>
              <a:buClrTx/>
              <a:buSzTx/>
              <a:buFontTx/>
              <a:buNone/>
              <a:tabLst/>
              <a:defRPr sz="900" b="1" kern="0">
                <a:solidFill>
                  <a:schemeClr val="tx1">
                    <a:lumMod val="50000"/>
                    <a:lumOff val="50000"/>
                  </a:schemeClr>
                </a:solidFill>
                <a:latin typeface="Verdana" panose="020B0604030504040204" pitchFamily="34" charset="0"/>
                <a:ea typeface="Verdana" panose="020B0604030504040204" pitchFamily="34" charset="0"/>
                <a:cs typeface="Arial" panose="020B0604020202020204" pitchFamily="34" charset="0"/>
              </a:defRPr>
            </a:lvl1pPr>
          </a:lstStyle>
          <a:p>
            <a:pPr>
              <a:defRPr/>
            </a:pPr>
            <a:r>
              <a:rPr lang="en-US" dirty="0">
                <a:solidFill>
                  <a:srgbClr val="808080"/>
                </a:solidFill>
              </a:rPr>
              <a:t>Data Centers </a:t>
            </a:r>
            <a:br>
              <a:rPr lang="en-US" dirty="0">
                <a:solidFill>
                  <a:srgbClr val="808080"/>
                </a:solidFill>
              </a:rPr>
            </a:br>
            <a:r>
              <a:rPr lang="en-US" dirty="0">
                <a:solidFill>
                  <a:srgbClr val="808080"/>
                </a:solidFill>
              </a:rPr>
              <a:t>and </a:t>
            </a:r>
            <a:br>
              <a:rPr lang="en-US" dirty="0">
                <a:solidFill>
                  <a:srgbClr val="808080"/>
                </a:solidFill>
              </a:rPr>
            </a:br>
            <a:r>
              <a:rPr lang="en-US" dirty="0">
                <a:solidFill>
                  <a:srgbClr val="808080"/>
                </a:solidFill>
              </a:rPr>
              <a:t>Connectivity </a:t>
            </a:r>
          </a:p>
        </p:txBody>
      </p:sp>
      <p:sp>
        <p:nvSpPr>
          <p:cNvPr id="76" name="TextBox 75">
            <a:extLst>
              <a:ext uri="{FF2B5EF4-FFF2-40B4-BE49-F238E27FC236}">
                <a16:creationId xmlns:a16="http://schemas.microsoft.com/office/drawing/2014/main" id="{C445BCC6-BB68-9878-294E-E490E13F5CD6}"/>
              </a:ext>
            </a:extLst>
          </p:cNvPr>
          <p:cNvSpPr txBox="1"/>
          <p:nvPr/>
        </p:nvSpPr>
        <p:spPr>
          <a:xfrm>
            <a:off x="1568164" y="3195500"/>
            <a:ext cx="1407923" cy="1086964"/>
          </a:xfrm>
          <a:prstGeom prst="rect">
            <a:avLst/>
          </a:prstGeom>
          <a:noFill/>
        </p:spPr>
        <p:txBody>
          <a:bodyPr wrap="square" lIns="18288" tIns="45720" rIns="18288">
            <a:spAutoFit/>
          </a:bodyPr>
          <a:lstStyle/>
          <a:p>
            <a:pPr marL="171450" marR="0" lvl="0" indent="-171450" algn="l" defTabSz="914400" rtl="0" eaLnBrk="1" fontAlgn="auto" latinLnBrk="0" hangingPunct="1">
              <a:lnSpc>
                <a:spcPct val="95000"/>
              </a:lnSpc>
              <a:spcBef>
                <a:spcPts val="200"/>
              </a:spcBef>
              <a:spcAft>
                <a:spcPts val="2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Hyperscalers</a:t>
            </a:r>
          </a:p>
          <a:p>
            <a:pPr marL="171450" marR="0" lvl="0" indent="-171450" algn="l" defTabSz="914400" rtl="0" eaLnBrk="1" fontAlgn="auto" latinLnBrk="0" hangingPunct="1">
              <a:lnSpc>
                <a:spcPct val="95000"/>
              </a:lnSpc>
              <a:spcBef>
                <a:spcPts val="200"/>
              </a:spcBef>
              <a:spcAft>
                <a:spcPts val="2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Colocation Providers</a:t>
            </a:r>
          </a:p>
          <a:p>
            <a:pPr marL="171450" marR="0" lvl="0" indent="-171450" algn="l" defTabSz="914400" rtl="0" eaLnBrk="1" fontAlgn="auto" latinLnBrk="0" hangingPunct="1">
              <a:lnSpc>
                <a:spcPct val="95000"/>
              </a:lnSpc>
              <a:spcBef>
                <a:spcPts val="200"/>
              </a:spcBef>
              <a:spcAft>
                <a:spcPts val="2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Enterprise</a:t>
            </a:r>
          </a:p>
          <a:p>
            <a:pPr marL="171450" marR="0" lvl="0" indent="-171450" algn="l" defTabSz="914400" rtl="0" eaLnBrk="1" fontAlgn="auto" latinLnBrk="0" hangingPunct="1">
              <a:lnSpc>
                <a:spcPct val="95000"/>
              </a:lnSpc>
              <a:spcBef>
                <a:spcPts val="200"/>
              </a:spcBef>
              <a:spcAft>
                <a:spcPts val="2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Technology and Financial Companies</a:t>
            </a:r>
          </a:p>
          <a:p>
            <a:pPr marL="171450" marR="0" lvl="0" indent="-171450" algn="l" defTabSz="914400" rtl="0" eaLnBrk="1" fontAlgn="auto" latinLnBrk="0" hangingPunct="1">
              <a:lnSpc>
                <a:spcPct val="95000"/>
              </a:lnSpc>
              <a:spcBef>
                <a:spcPts val="200"/>
              </a:spcBef>
              <a:spcAft>
                <a:spcPts val="200"/>
              </a:spcAft>
              <a:buClr>
                <a:srgbClr val="007474"/>
              </a:buClr>
              <a:buSzTx/>
              <a:buFont typeface="Verdana" panose="020B060403050404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Government</a:t>
            </a:r>
          </a:p>
        </p:txBody>
      </p:sp>
      <p:cxnSp>
        <p:nvCxnSpPr>
          <p:cNvPr id="77" name="Straight Connector 76">
            <a:extLst>
              <a:ext uri="{FF2B5EF4-FFF2-40B4-BE49-F238E27FC236}">
                <a16:creationId xmlns:a16="http://schemas.microsoft.com/office/drawing/2014/main" id="{DDE7D113-F1BD-113C-C98F-6F9149DAC3E3}"/>
              </a:ext>
            </a:extLst>
          </p:cNvPr>
          <p:cNvCxnSpPr>
            <a:cxnSpLocks/>
          </p:cNvCxnSpPr>
          <p:nvPr/>
        </p:nvCxnSpPr>
        <p:spPr>
          <a:xfrm flipV="1">
            <a:off x="7309833" y="1152251"/>
            <a:ext cx="0" cy="5001768"/>
          </a:xfrm>
          <a:prstGeom prst="line">
            <a:avLst/>
          </a:prstGeom>
          <a:noFill/>
          <a:ln w="6350" cap="flat" cmpd="sng" algn="ctr">
            <a:solidFill>
              <a:srgbClr val="646464">
                <a:lumMod val="20000"/>
                <a:lumOff val="80000"/>
              </a:srgbClr>
            </a:solidFill>
            <a:prstDash val="lgDash"/>
            <a:miter lim="800000"/>
          </a:ln>
          <a:effectLst/>
        </p:spPr>
      </p:cxnSp>
      <p:sp>
        <p:nvSpPr>
          <p:cNvPr id="78" name="Rectangle 77">
            <a:extLst>
              <a:ext uri="{FF2B5EF4-FFF2-40B4-BE49-F238E27FC236}">
                <a16:creationId xmlns:a16="http://schemas.microsoft.com/office/drawing/2014/main" id="{CC2F129F-A49A-CB2F-D301-B5585045FF24}"/>
              </a:ext>
            </a:extLst>
          </p:cNvPr>
          <p:cNvSpPr/>
          <p:nvPr/>
        </p:nvSpPr>
        <p:spPr>
          <a:xfrm>
            <a:off x="7388342" y="4550295"/>
            <a:ext cx="1298458" cy="365760"/>
          </a:xfrm>
          <a:prstGeom prst="rect">
            <a:avLst/>
          </a:prstGeom>
          <a:solidFill>
            <a:srgbClr val="264D82"/>
          </a:solidFill>
          <a:ln w="12700" cap="flat" cmpd="sng" algn="ctr">
            <a:solidFill>
              <a:srgbClr val="264D82"/>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400"/>
              </a:spcBef>
              <a:spcAft>
                <a:spcPts val="40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Construction Services</a:t>
            </a:r>
          </a:p>
        </p:txBody>
      </p:sp>
      <p:sp>
        <p:nvSpPr>
          <p:cNvPr id="79" name="Rectangle 78">
            <a:extLst>
              <a:ext uri="{FF2B5EF4-FFF2-40B4-BE49-F238E27FC236}">
                <a16:creationId xmlns:a16="http://schemas.microsoft.com/office/drawing/2014/main" id="{F4B5B6F8-41E6-DB71-FE35-92F5CF6F5C8E}"/>
              </a:ext>
            </a:extLst>
          </p:cNvPr>
          <p:cNvSpPr/>
          <p:nvPr/>
        </p:nvSpPr>
        <p:spPr>
          <a:xfrm>
            <a:off x="7388342" y="5007495"/>
            <a:ext cx="1298458" cy="365760"/>
          </a:xfrm>
          <a:prstGeom prst="rect">
            <a:avLst/>
          </a:prstGeom>
          <a:solidFill>
            <a:srgbClr val="00B5C8"/>
          </a:solidFill>
          <a:ln w="12700" cap="flat" cmpd="sng" algn="ctr">
            <a:solidFill>
              <a:srgbClr val="00B5C8"/>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400"/>
              </a:spcBef>
              <a:spcAft>
                <a:spcPts val="40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Building Services</a:t>
            </a:r>
          </a:p>
        </p:txBody>
      </p:sp>
      <p:sp>
        <p:nvSpPr>
          <p:cNvPr id="80" name="Rectangle 79">
            <a:extLst>
              <a:ext uri="{FF2B5EF4-FFF2-40B4-BE49-F238E27FC236}">
                <a16:creationId xmlns:a16="http://schemas.microsoft.com/office/drawing/2014/main" id="{D9DC0DAA-F09A-B1E8-2D94-F72C2D4B94D3}"/>
              </a:ext>
            </a:extLst>
          </p:cNvPr>
          <p:cNvSpPr/>
          <p:nvPr/>
        </p:nvSpPr>
        <p:spPr>
          <a:xfrm>
            <a:off x="1572768" y="5007495"/>
            <a:ext cx="1298458" cy="365760"/>
          </a:xfrm>
          <a:prstGeom prst="rect">
            <a:avLst/>
          </a:prstGeom>
          <a:solidFill>
            <a:srgbClr val="00B5C8"/>
          </a:solidFill>
          <a:ln w="12700" cap="flat" cmpd="sng" algn="ctr">
            <a:solidFill>
              <a:srgbClr val="00B5C8"/>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400"/>
              </a:spcBef>
              <a:spcAft>
                <a:spcPts val="40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Building Services</a:t>
            </a:r>
          </a:p>
        </p:txBody>
      </p:sp>
      <p:sp>
        <p:nvSpPr>
          <p:cNvPr id="2" name="Rectangle 1">
            <a:extLst>
              <a:ext uri="{FF2B5EF4-FFF2-40B4-BE49-F238E27FC236}">
                <a16:creationId xmlns:a16="http://schemas.microsoft.com/office/drawing/2014/main" id="{5441BCFA-F993-28B5-39F0-E907EDBF8376}"/>
              </a:ext>
            </a:extLst>
          </p:cNvPr>
          <p:cNvSpPr/>
          <p:nvPr/>
        </p:nvSpPr>
        <p:spPr>
          <a:xfrm>
            <a:off x="444241" y="5488018"/>
            <a:ext cx="981147" cy="665999"/>
          </a:xfrm>
          <a:prstGeom prst="rect">
            <a:avLst/>
          </a:prstGeom>
          <a:solidFill>
            <a:srgbClr val="FFFFFF">
              <a:lumMod val="95000"/>
            </a:srgbClr>
          </a:solidFill>
          <a:ln w="12700" cap="flat" cmpd="sng" algn="ctr">
            <a:solidFill>
              <a:srgbClr val="007474"/>
            </a:solidFill>
            <a:prstDash val="solid"/>
            <a:miter lim="800000"/>
          </a:ln>
          <a:effectLst>
            <a:outerShdw blurRad="50800" dist="38100" dir="2700000" algn="tl" rotWithShape="0">
              <a:prstClr val="black">
                <a:alpha val="40000"/>
              </a:prstClr>
            </a:outerShdw>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07474"/>
                </a:solidFill>
                <a:effectLst/>
                <a:uLnTx/>
                <a:uFillTx/>
                <a:latin typeface="Verdana" panose="020B0604030504040204" pitchFamily="34" charset="0"/>
                <a:ea typeface="Verdana" panose="020B0604030504040204" pitchFamily="34" charset="0"/>
                <a:cs typeface="+mn-cs"/>
              </a:rPr>
              <a:t>Relevant RPO Categories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dirty="0">
                <a:ln>
                  <a:noFill/>
                </a:ln>
                <a:solidFill>
                  <a:srgbClr val="007474"/>
                </a:solidFill>
                <a:effectLst/>
                <a:uLnTx/>
                <a:uFillTx/>
                <a:latin typeface="Verdana" panose="020B0604030504040204" pitchFamily="34" charset="0"/>
                <a:ea typeface="Verdana" panose="020B0604030504040204" pitchFamily="34" charset="0"/>
                <a:cs typeface="+mn-cs"/>
              </a:rPr>
              <a:t>(Sequential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dirty="0">
                <a:ln>
                  <a:noFill/>
                </a:ln>
                <a:solidFill>
                  <a:srgbClr val="007474"/>
                </a:solidFill>
                <a:effectLst/>
                <a:uLnTx/>
                <a:uFillTx/>
                <a:latin typeface="Verdana" panose="020B0604030504040204" pitchFamily="34" charset="0"/>
                <a:ea typeface="Verdana" panose="020B0604030504040204" pitchFamily="34" charset="0"/>
                <a:cs typeface="+mn-cs"/>
              </a:rPr>
              <a:t>y/y growth)</a:t>
            </a:r>
            <a:r>
              <a:rPr kumimoji="0" lang="en-US" sz="900" b="1" i="1" u="none" strike="noStrike" kern="0" cap="none" spc="0" normalizeH="0" baseline="30000" noProof="0" dirty="0">
                <a:ln>
                  <a:noFill/>
                </a:ln>
                <a:solidFill>
                  <a:srgbClr val="007474"/>
                </a:solidFill>
                <a:effectLst/>
                <a:uLnTx/>
                <a:uFillTx/>
                <a:latin typeface="Verdana" panose="020B0604030504040204" pitchFamily="34" charset="0"/>
                <a:ea typeface="Verdana" panose="020B0604030504040204" pitchFamily="34" charset="0"/>
                <a:cs typeface="+mn-cs"/>
              </a:rPr>
              <a:t>1</a:t>
            </a:r>
          </a:p>
        </p:txBody>
      </p:sp>
      <p:cxnSp>
        <p:nvCxnSpPr>
          <p:cNvPr id="3" name="Straight Connector 2">
            <a:extLst>
              <a:ext uri="{FF2B5EF4-FFF2-40B4-BE49-F238E27FC236}">
                <a16:creationId xmlns:a16="http://schemas.microsoft.com/office/drawing/2014/main" id="{C2947A16-5775-B185-A59A-5921A6CEBC09}"/>
              </a:ext>
            </a:extLst>
          </p:cNvPr>
          <p:cNvCxnSpPr>
            <a:cxnSpLocks/>
          </p:cNvCxnSpPr>
          <p:nvPr/>
        </p:nvCxnSpPr>
        <p:spPr>
          <a:xfrm>
            <a:off x="444241" y="5430636"/>
            <a:ext cx="8229600" cy="0"/>
          </a:xfrm>
          <a:prstGeom prst="line">
            <a:avLst/>
          </a:prstGeom>
          <a:noFill/>
          <a:ln w="6350" cap="flat" cmpd="sng" algn="ctr">
            <a:solidFill>
              <a:srgbClr val="646464">
                <a:lumMod val="20000"/>
                <a:lumOff val="80000"/>
              </a:srgbClr>
            </a:solidFill>
            <a:prstDash val="solid"/>
            <a:miter lim="800000"/>
          </a:ln>
          <a:effectLst/>
        </p:spPr>
      </p:cxnSp>
      <p:sp>
        <p:nvSpPr>
          <p:cNvPr id="5" name="Rectangle 4">
            <a:extLst>
              <a:ext uri="{FF2B5EF4-FFF2-40B4-BE49-F238E27FC236}">
                <a16:creationId xmlns:a16="http://schemas.microsoft.com/office/drawing/2014/main" id="{3F7BC765-52AA-A167-42C7-323EF0E4DB66}"/>
              </a:ext>
            </a:extLst>
          </p:cNvPr>
          <p:cNvSpPr/>
          <p:nvPr/>
        </p:nvSpPr>
        <p:spPr>
          <a:xfrm>
            <a:off x="1577690" y="5488017"/>
            <a:ext cx="1298458" cy="665997"/>
          </a:xfrm>
          <a:prstGeom prst="rect">
            <a:avLst/>
          </a:prstGeom>
          <a:solidFill>
            <a:srgbClr val="007474"/>
          </a:solidFill>
          <a:ln w="12700" cap="flat" cmpd="sng" algn="ctr">
            <a:solidFill>
              <a:srgbClr val="264D82"/>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400"/>
              </a:spcBef>
              <a:spcAft>
                <a:spcPts val="40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Network &amp; Communications</a:t>
            </a:r>
          </a:p>
          <a:p>
            <a:pPr marL="0" marR="0" lvl="0" indent="0" algn="ctr" defTabSz="914400" rtl="0" eaLnBrk="1" fontAlgn="auto" latinLnBrk="0" hangingPunct="1">
              <a:lnSpc>
                <a:spcPct val="95000"/>
              </a:lnSpc>
              <a:spcBef>
                <a:spcPts val="400"/>
              </a:spcBef>
              <a:spcAft>
                <a:spcPts val="40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a:t>
            </a:r>
            <a:r>
              <a:rPr lang="en-US" sz="900" b="1" kern="0" dirty="0">
                <a:solidFill>
                  <a:prstClr val="white"/>
                </a:solidFill>
                <a:latin typeface="Verdana" panose="020B0604030504040204" pitchFamily="34" charset="0"/>
                <a:ea typeface="Verdana" panose="020B0604030504040204" pitchFamily="34" charset="0"/>
              </a:rPr>
              <a:t>25</a:t>
            </a: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 / +55%</a:t>
            </a:r>
          </a:p>
        </p:txBody>
      </p:sp>
      <p:sp>
        <p:nvSpPr>
          <p:cNvPr id="8" name="Rectangle 7">
            <a:extLst>
              <a:ext uri="{FF2B5EF4-FFF2-40B4-BE49-F238E27FC236}">
                <a16:creationId xmlns:a16="http://schemas.microsoft.com/office/drawing/2014/main" id="{09525BE5-F945-962C-44B3-16C6B6FE337D}"/>
              </a:ext>
            </a:extLst>
          </p:cNvPr>
          <p:cNvSpPr/>
          <p:nvPr/>
        </p:nvSpPr>
        <p:spPr>
          <a:xfrm>
            <a:off x="3036103" y="5488018"/>
            <a:ext cx="2756615" cy="301752"/>
          </a:xfrm>
          <a:prstGeom prst="rect">
            <a:avLst/>
          </a:prstGeom>
          <a:solidFill>
            <a:srgbClr val="007474"/>
          </a:solidFill>
          <a:ln w="12700" cap="flat" cmpd="sng" algn="ctr">
            <a:solidFill>
              <a:srgbClr val="264D82"/>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High-Tech Manufacturing: </a:t>
            </a:r>
          </a:p>
          <a:p>
            <a:pPr marL="0" marR="0" lvl="0" indent="0" algn="ctr" defTabSz="914400" rtl="0" eaLnBrk="1" fontAlgn="auto" latinLnBrk="0" hangingPunct="1">
              <a:lnSpc>
                <a:spcPct val="95000"/>
              </a:lnSpc>
              <a:spcBef>
                <a:spcPts val="0"/>
              </a:spcBef>
              <a:spcAft>
                <a:spcPts val="0"/>
              </a:spcAft>
              <a:buClrTx/>
              <a:buSzTx/>
              <a:buFontTx/>
              <a:buNone/>
              <a:tabLst/>
              <a:defRPr/>
            </a:pPr>
            <a:r>
              <a:rPr lang="en-US" sz="900" b="1" kern="0" dirty="0">
                <a:solidFill>
                  <a:prstClr val="white"/>
                </a:solidFill>
                <a:latin typeface="Verdana" panose="020B0604030504040204" pitchFamily="34" charset="0"/>
                <a:ea typeface="Verdana" panose="020B0604030504040204" pitchFamily="34" charset="0"/>
              </a:rPr>
              <a:t>-2</a:t>
            </a: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 / </a:t>
            </a:r>
            <a:r>
              <a:rPr lang="en-US" sz="900" b="1" kern="0" dirty="0">
                <a:solidFill>
                  <a:prstClr val="white"/>
                </a:solidFill>
                <a:latin typeface="Verdana" panose="020B0604030504040204" pitchFamily="34" charset="0"/>
                <a:ea typeface="Verdana" panose="020B0604030504040204" pitchFamily="34" charset="0"/>
              </a:rPr>
              <a:t>-7%</a:t>
            </a:r>
          </a:p>
        </p:txBody>
      </p:sp>
      <p:sp>
        <p:nvSpPr>
          <p:cNvPr id="12" name="Rectangle 11">
            <a:extLst>
              <a:ext uri="{FF2B5EF4-FFF2-40B4-BE49-F238E27FC236}">
                <a16:creationId xmlns:a16="http://schemas.microsoft.com/office/drawing/2014/main" id="{0E562986-4AFD-48A3-68F4-7D86EA6E0CFB}"/>
              </a:ext>
            </a:extLst>
          </p:cNvPr>
          <p:cNvSpPr/>
          <p:nvPr/>
        </p:nvSpPr>
        <p:spPr>
          <a:xfrm>
            <a:off x="3036103" y="5852262"/>
            <a:ext cx="2756615" cy="301752"/>
          </a:xfrm>
          <a:prstGeom prst="rect">
            <a:avLst/>
          </a:prstGeom>
          <a:solidFill>
            <a:srgbClr val="007474"/>
          </a:solidFill>
          <a:ln w="12700" cap="flat" cmpd="sng" algn="ctr">
            <a:solidFill>
              <a:srgbClr val="264D82"/>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Manufacturing and Industrial: </a:t>
            </a:r>
          </a:p>
          <a:p>
            <a:pPr marL="0" marR="0" lvl="0" indent="0" algn="ctr" defTabSz="914400" rtl="0" eaLnBrk="1" fontAlgn="auto" latinLnBrk="0" hangingPunct="1">
              <a:lnSpc>
                <a:spcPct val="95000"/>
              </a:lnSpc>
              <a:spcBef>
                <a:spcPts val="0"/>
              </a:spcBef>
              <a:spcAft>
                <a:spcPts val="0"/>
              </a:spcAft>
              <a:buClrTx/>
              <a:buSzTx/>
              <a:buFontTx/>
              <a:buNone/>
              <a:tabLst/>
              <a:defRPr/>
            </a:pPr>
            <a:r>
              <a:rPr lang="en-US" sz="900" b="1" kern="0" dirty="0">
                <a:solidFill>
                  <a:prstClr val="white"/>
                </a:solidFill>
                <a:latin typeface="Verdana" panose="020B0604030504040204" pitchFamily="34" charset="0"/>
                <a:ea typeface="Verdana" panose="020B0604030504040204" pitchFamily="34" charset="0"/>
              </a:rPr>
              <a:t>+18</a:t>
            </a: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 / +8%</a:t>
            </a:r>
          </a:p>
        </p:txBody>
      </p:sp>
      <p:sp>
        <p:nvSpPr>
          <p:cNvPr id="14" name="Rectangle 13">
            <a:extLst>
              <a:ext uri="{FF2B5EF4-FFF2-40B4-BE49-F238E27FC236}">
                <a16:creationId xmlns:a16="http://schemas.microsoft.com/office/drawing/2014/main" id="{A06FA7E6-FA12-6E83-6CF9-C6B82779150B}"/>
              </a:ext>
            </a:extLst>
          </p:cNvPr>
          <p:cNvSpPr/>
          <p:nvPr/>
        </p:nvSpPr>
        <p:spPr>
          <a:xfrm>
            <a:off x="5944113" y="5488018"/>
            <a:ext cx="1294173" cy="301752"/>
          </a:xfrm>
          <a:prstGeom prst="rect">
            <a:avLst/>
          </a:prstGeom>
          <a:solidFill>
            <a:srgbClr val="007474"/>
          </a:solidFill>
          <a:ln w="12700" cap="flat" cmpd="sng" algn="ctr">
            <a:solidFill>
              <a:srgbClr val="264D82"/>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Mech. Services: </a:t>
            </a:r>
          </a:p>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-2% / +4%</a:t>
            </a:r>
          </a:p>
        </p:txBody>
      </p:sp>
      <p:sp>
        <p:nvSpPr>
          <p:cNvPr id="15" name="Rectangle 14">
            <a:extLst>
              <a:ext uri="{FF2B5EF4-FFF2-40B4-BE49-F238E27FC236}">
                <a16:creationId xmlns:a16="http://schemas.microsoft.com/office/drawing/2014/main" id="{115C01D2-FCE5-BD07-8FC9-2C34AABBEC70}"/>
              </a:ext>
            </a:extLst>
          </p:cNvPr>
          <p:cNvSpPr/>
          <p:nvPr/>
        </p:nvSpPr>
        <p:spPr>
          <a:xfrm>
            <a:off x="5944113" y="5852262"/>
            <a:ext cx="1294173" cy="301752"/>
          </a:xfrm>
          <a:prstGeom prst="rect">
            <a:avLst/>
          </a:prstGeom>
          <a:solidFill>
            <a:srgbClr val="007474"/>
          </a:solidFill>
          <a:ln w="12700" cap="flat" cmpd="sng" algn="ctr">
            <a:solidFill>
              <a:srgbClr val="264D82"/>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Healthcare:</a:t>
            </a:r>
          </a:p>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+3% / +</a:t>
            </a:r>
            <a:r>
              <a:rPr lang="en-US" sz="900" b="1" kern="0" dirty="0">
                <a:solidFill>
                  <a:prstClr val="white"/>
                </a:solidFill>
                <a:latin typeface="Verdana" panose="020B0604030504040204" pitchFamily="34" charset="0"/>
                <a:ea typeface="Verdana" panose="020B0604030504040204" pitchFamily="34" charset="0"/>
              </a:rPr>
              <a:t>19</a:t>
            </a:r>
            <a:r>
              <a:rPr kumimoji="0" lang="en-US" sz="900" b="1"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a:t>
            </a:r>
          </a:p>
        </p:txBody>
      </p:sp>
      <p:sp>
        <p:nvSpPr>
          <p:cNvPr id="17" name="Rectangle 16">
            <a:extLst>
              <a:ext uri="{FF2B5EF4-FFF2-40B4-BE49-F238E27FC236}">
                <a16:creationId xmlns:a16="http://schemas.microsoft.com/office/drawing/2014/main" id="{3F6C4371-6A20-8A7B-1F95-1320A367459E}"/>
              </a:ext>
            </a:extLst>
          </p:cNvPr>
          <p:cNvSpPr/>
          <p:nvPr/>
        </p:nvSpPr>
        <p:spPr>
          <a:xfrm>
            <a:off x="7388342" y="5488017"/>
            <a:ext cx="1294173" cy="665991"/>
          </a:xfrm>
          <a:prstGeom prst="rect">
            <a:avLst/>
          </a:prstGeom>
          <a:solidFill>
            <a:srgbClr val="007474"/>
          </a:solidFill>
          <a:ln w="12700" cap="flat" cmpd="sng" algn="ctr">
            <a:solidFill>
              <a:srgbClr val="264D82"/>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900" b="1" i="1"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Across multiple categories</a:t>
            </a:r>
          </a:p>
        </p:txBody>
      </p:sp>
      <p:sp>
        <p:nvSpPr>
          <p:cNvPr id="6" name="TextBox 5">
            <a:extLst>
              <a:ext uri="{FF2B5EF4-FFF2-40B4-BE49-F238E27FC236}">
                <a16:creationId xmlns:a16="http://schemas.microsoft.com/office/drawing/2014/main" id="{0BAED8CC-E607-ECE3-6750-DD9882014F95}"/>
              </a:ext>
            </a:extLst>
          </p:cNvPr>
          <p:cNvSpPr txBox="1"/>
          <p:nvPr/>
        </p:nvSpPr>
        <p:spPr>
          <a:xfrm>
            <a:off x="361951" y="6586143"/>
            <a:ext cx="7334880" cy="215444"/>
          </a:xfrm>
          <a:prstGeom prst="rect">
            <a:avLst/>
          </a:prstGeom>
          <a:noFill/>
        </p:spPr>
        <p:txBody>
          <a:bodyPr wrap="square" rtlCol="0">
            <a:spAutoFit/>
          </a:bodyPr>
          <a:lstStyle/>
          <a:p>
            <a:pPr marL="168275" indent="-168275">
              <a:buFont typeface="+mj-lt"/>
              <a:buAutoNum type="arabicPeriod"/>
            </a:pPr>
            <a:r>
              <a:rPr lang="en-US" sz="800" dirty="0">
                <a:solidFill>
                  <a:srgbClr val="000000"/>
                </a:solidFill>
                <a:latin typeface="Verdana" panose="020B0604030504040204" pitchFamily="34" charset="0"/>
                <a:ea typeface="Verdana" panose="020B0604030504040204" pitchFamily="34" charset="0"/>
              </a:rPr>
              <a:t>As of 9/30/24</a:t>
            </a:r>
          </a:p>
        </p:txBody>
      </p:sp>
    </p:spTree>
    <p:extLst>
      <p:ext uri="{BB962C8B-B14F-4D97-AF65-F5344CB8AC3E}">
        <p14:creationId xmlns:p14="http://schemas.microsoft.com/office/powerpoint/2010/main" val="3998889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6D805D66-DE34-3814-23ED-4740BFA3E13F}"/>
              </a:ext>
            </a:extLst>
          </p:cNvPr>
          <p:cNvPicPr>
            <a:picLocks noChangeAspect="1"/>
          </p:cNvPicPr>
          <p:nvPr>
            <p:custDataLst>
              <p:tags r:id="rId2"/>
            </p:custDataLst>
          </p:nvPr>
        </p:nvPicPr>
        <p:blipFill>
          <a:blip r:embed="rId6"/>
          <a:stretch>
            <a:fillRect/>
          </a:stretch>
        </p:blipFill>
        <p:spPr>
          <a:xfrm>
            <a:off x="435595" y="4175872"/>
            <a:ext cx="4129618" cy="2379669"/>
          </a:xfrm>
          <a:prstGeom prst="rect">
            <a:avLst/>
          </a:prstGeom>
        </p:spPr>
      </p:pic>
      <p:sp>
        <p:nvSpPr>
          <p:cNvPr id="2" name="Title 3">
            <a:extLst>
              <a:ext uri="{FF2B5EF4-FFF2-40B4-BE49-F238E27FC236}">
                <a16:creationId xmlns:a16="http://schemas.microsoft.com/office/drawing/2014/main" id="{126C0149-5009-315F-4481-13BE058942D5}"/>
              </a:ext>
            </a:extLst>
          </p:cNvPr>
          <p:cNvSpPr>
            <a:spLocks noGrp="1"/>
          </p:cNvSpPr>
          <p:nvPr>
            <p:ph type="title"/>
          </p:nvPr>
        </p:nvSpPr>
        <p:spPr>
          <a:xfrm>
            <a:off x="365760" y="534843"/>
            <a:ext cx="8384916" cy="551255"/>
          </a:xfrm>
        </p:spPr>
        <p:txBody>
          <a:bodyPr>
            <a:normAutofit fontScale="90000"/>
          </a:bodyPr>
          <a:lstStyle/>
          <a:p>
            <a:r>
              <a:rPr lang="en-US" dirty="0">
                <a:solidFill>
                  <a:srgbClr val="000000"/>
                </a:solidFill>
              </a:rPr>
              <a:t>WELL-POSITIONED TO BENEFIT FROM EXPECTED ENERGY EFFICIENCY AND SUSTAINABILITY TRENDS</a:t>
            </a:r>
          </a:p>
        </p:txBody>
      </p:sp>
      <p:pic>
        <p:nvPicPr>
          <p:cNvPr id="13" name="Picture 12">
            <a:extLst>
              <a:ext uri="{FF2B5EF4-FFF2-40B4-BE49-F238E27FC236}">
                <a16:creationId xmlns:a16="http://schemas.microsoft.com/office/drawing/2014/main" id="{10BDABC3-8B2D-1642-A2B7-8A510D55BEB2}"/>
              </a:ext>
            </a:extLst>
          </p:cNvPr>
          <p:cNvPicPr>
            <a:picLocks noChangeAspect="1"/>
          </p:cNvPicPr>
          <p:nvPr/>
        </p:nvPicPr>
        <p:blipFill rotWithShape="1">
          <a:blip r:embed="rId7"/>
          <a:srcRect l="7240" t="13806" r="7240" b="13806"/>
          <a:stretch/>
        </p:blipFill>
        <p:spPr>
          <a:xfrm>
            <a:off x="4218516" y="1211415"/>
            <a:ext cx="4505653" cy="2610809"/>
          </a:xfrm>
          <a:prstGeom prst="rect">
            <a:avLst/>
          </a:prstGeom>
          <a:ln>
            <a:noFill/>
          </a:ln>
        </p:spPr>
      </p:pic>
      <p:sp>
        <p:nvSpPr>
          <p:cNvPr id="3" name="Rectangle 2">
            <a:extLst>
              <a:ext uri="{FF2B5EF4-FFF2-40B4-BE49-F238E27FC236}">
                <a16:creationId xmlns:a16="http://schemas.microsoft.com/office/drawing/2014/main" id="{F772D138-C266-B2B6-697A-A437369D5D4A}"/>
              </a:ext>
            </a:extLst>
          </p:cNvPr>
          <p:cNvSpPr/>
          <p:nvPr/>
        </p:nvSpPr>
        <p:spPr>
          <a:xfrm>
            <a:off x="5776839" y="3927006"/>
            <a:ext cx="2944526" cy="365760"/>
          </a:xfrm>
          <a:prstGeom prst="rect">
            <a:avLst/>
          </a:prstGeom>
          <a:solidFill>
            <a:schemeClr val="accent1">
              <a:lumMod val="20000"/>
              <a:lumOff val="80000"/>
            </a:schemeClr>
          </a:solidFill>
          <a:ln>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defTabSz="914400" rtl="0" eaLnBrk="1" latinLnBrk="0" hangingPunct="1">
              <a:lnSpc>
                <a:spcPct val="95000"/>
              </a:lnSpc>
              <a:spcBef>
                <a:spcPts val="400"/>
              </a:spcBef>
              <a:spcAft>
                <a:spcPts val="400"/>
              </a:spcAft>
              <a:tabLst/>
            </a:pPr>
            <a:r>
              <a:rPr lang="en-US" sz="1100" b="1" kern="1200" dirty="0">
                <a:solidFill>
                  <a:schemeClr val="accent1"/>
                </a:solidFill>
                <a:latin typeface="Verdana" panose="020B0604030504040204" pitchFamily="34" charset="0"/>
                <a:ea typeface="Verdana" panose="020B0604030504040204" pitchFamily="34" charset="0"/>
                <a:cs typeface="+mn-cs"/>
              </a:rPr>
              <a:t>Mechanical Services</a:t>
            </a:r>
          </a:p>
        </p:txBody>
      </p:sp>
      <p:sp>
        <p:nvSpPr>
          <p:cNvPr id="4" name="TextBox 3">
            <a:extLst>
              <a:ext uri="{FF2B5EF4-FFF2-40B4-BE49-F238E27FC236}">
                <a16:creationId xmlns:a16="http://schemas.microsoft.com/office/drawing/2014/main" id="{CEC36700-4386-0673-9E10-995F7C50A081}"/>
              </a:ext>
            </a:extLst>
          </p:cNvPr>
          <p:cNvSpPr txBox="1"/>
          <p:nvPr/>
        </p:nvSpPr>
        <p:spPr>
          <a:xfrm>
            <a:off x="529997" y="1695017"/>
            <a:ext cx="5643130" cy="1643606"/>
          </a:xfrm>
          <a:prstGeom prst="rect">
            <a:avLst/>
          </a:prstGeom>
          <a:noFill/>
        </p:spPr>
        <p:txBody>
          <a:bodyPr wrap="square" rtlCol="0">
            <a:spAutoFit/>
          </a:bodyPr>
          <a:lstStyle/>
          <a:p>
            <a:endParaRPr lang="en-US" dirty="0"/>
          </a:p>
        </p:txBody>
      </p:sp>
      <p:sp>
        <p:nvSpPr>
          <p:cNvPr id="5" name="Text Placeholder 2">
            <a:extLst>
              <a:ext uri="{FF2B5EF4-FFF2-40B4-BE49-F238E27FC236}">
                <a16:creationId xmlns:a16="http://schemas.microsoft.com/office/drawing/2014/main" id="{383D56C0-680B-24A1-D171-3E24E3E45A58}"/>
              </a:ext>
            </a:extLst>
          </p:cNvPr>
          <p:cNvSpPr txBox="1">
            <a:spLocks/>
          </p:cNvSpPr>
          <p:nvPr/>
        </p:nvSpPr>
        <p:spPr>
          <a:xfrm>
            <a:off x="481235" y="1180416"/>
            <a:ext cx="3662873" cy="2610809"/>
          </a:xfrm>
          <a:prstGeom prst="rect">
            <a:avLst/>
          </a:prstGeom>
          <a:ln w="19050">
            <a:noFill/>
            <a:prstDash val="sysDash"/>
          </a:ln>
        </p:spPr>
        <p:txBody>
          <a:bodyPr vert="horz" lIns="45720" tIns="91440" rIns="45720" bIns="45720" rtlCol="0">
            <a:no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9863" indent="-169863" algn="just">
              <a:lnSpc>
                <a:spcPct val="95000"/>
              </a:lnSpc>
              <a:spcBef>
                <a:spcPts val="500"/>
              </a:spcBef>
              <a:spcAft>
                <a:spcPts val="500"/>
              </a:spcAft>
            </a:pPr>
            <a:r>
              <a:rPr lang="en-US" sz="1200" dirty="0">
                <a:solidFill>
                  <a:srgbClr val="007474"/>
                </a:solidFill>
              </a:rPr>
              <a:t>Strong demand expected in HVAC and lighting retrofit, building automation and control services that improve building efficiency, energy consumption, and indoor air quality (IAQ)</a:t>
            </a:r>
          </a:p>
          <a:p>
            <a:pPr marL="169863" indent="-169863" algn="just">
              <a:lnSpc>
                <a:spcPct val="95000"/>
              </a:lnSpc>
              <a:spcBef>
                <a:spcPts val="500"/>
              </a:spcBef>
              <a:spcAft>
                <a:spcPts val="500"/>
              </a:spcAft>
            </a:pPr>
            <a:r>
              <a:rPr lang="en-US" sz="1200" dirty="0">
                <a:solidFill>
                  <a:srgbClr val="007474"/>
                </a:solidFill>
              </a:rPr>
              <a:t>Variety of sectors include traditional and high-tech manufacturing, institutional, healthcare, and commercial</a:t>
            </a:r>
          </a:p>
          <a:p>
            <a:pPr marL="169863" indent="-169863" algn="just">
              <a:lnSpc>
                <a:spcPct val="95000"/>
              </a:lnSpc>
              <a:spcBef>
                <a:spcPts val="500"/>
              </a:spcBef>
              <a:spcAft>
                <a:spcPts val="500"/>
              </a:spcAft>
            </a:pPr>
            <a:r>
              <a:rPr lang="en-US" sz="1200" dirty="0">
                <a:solidFill>
                  <a:srgbClr val="007474"/>
                </a:solidFill>
              </a:rPr>
              <a:t>EMCOR’s Mechanical Services division,   within its Building Services segment, offers project and retrofit design and installation, as well as repair and maintenance services </a:t>
            </a:r>
          </a:p>
        </p:txBody>
      </p:sp>
      <p:sp>
        <p:nvSpPr>
          <p:cNvPr id="6" name="4. Footnote">
            <a:extLst>
              <a:ext uri="{FF2B5EF4-FFF2-40B4-BE49-F238E27FC236}">
                <a16:creationId xmlns:a16="http://schemas.microsoft.com/office/drawing/2014/main" id="{18763A2E-5848-04E1-06F4-65361EE1C202}"/>
              </a:ext>
            </a:extLst>
          </p:cNvPr>
          <p:cNvSpPr txBox="1"/>
          <p:nvPr>
            <p:custDataLst>
              <p:tags r:id="rId3"/>
            </p:custDataLst>
          </p:nvPr>
        </p:nvSpPr>
        <p:spPr>
          <a:xfrm>
            <a:off x="4271535" y="3679699"/>
            <a:ext cx="2893577" cy="115737"/>
          </a:xfrm>
          <a:prstGeom prst="rect">
            <a:avLst/>
          </a:prstGeom>
          <a:noFill/>
        </p:spPr>
        <p:txBody>
          <a:bodyPr wrap="square" lIns="0" tIns="0" rIns="0" bIns="0" rtlCol="0" anchor="b">
            <a:spAutoFit/>
          </a:bodyPr>
          <a:lstStyle/>
          <a:p>
            <a:pPr marL="203200" marR="0" lvl="0" indent="-212725" algn="l" defTabSz="914400" rtl="0" eaLnBrk="1" fontAlgn="auto" latinLnBrk="0" hangingPunct="1">
              <a:lnSpc>
                <a:spcPct val="100000"/>
              </a:lnSpc>
              <a:spcBef>
                <a:spcPts val="0"/>
              </a:spcBef>
              <a:spcAft>
                <a:spcPts val="0"/>
              </a:spcAft>
              <a:buClrTx/>
              <a:buSzTx/>
              <a:buFontTx/>
              <a:buNone/>
              <a:tabLst/>
              <a:defRPr/>
            </a:pPr>
            <a:r>
              <a:rPr lang="en-US" sz="752" dirty="0">
                <a:solidFill>
                  <a:srgbClr val="000000"/>
                </a:solidFill>
                <a:latin typeface="Verdana" panose="020B0604030504040204" pitchFamily="34" charset="0"/>
                <a:ea typeface="Verdana" panose="020B0604030504040204" pitchFamily="34" charset="0"/>
                <a:cs typeface="Arial" panose="020B0604020202020204" pitchFamily="34" charset="0"/>
              </a:rPr>
              <a:t>Justin Sant: Portland VA Hospital Retrofit</a:t>
            </a:r>
          </a:p>
        </p:txBody>
      </p:sp>
      <p:sp>
        <p:nvSpPr>
          <p:cNvPr id="8" name="Rectangle 7">
            <a:extLst>
              <a:ext uri="{FF2B5EF4-FFF2-40B4-BE49-F238E27FC236}">
                <a16:creationId xmlns:a16="http://schemas.microsoft.com/office/drawing/2014/main" id="{064C991B-8DA4-BBED-5217-7F7321C4378E}"/>
              </a:ext>
            </a:extLst>
          </p:cNvPr>
          <p:cNvSpPr/>
          <p:nvPr/>
        </p:nvSpPr>
        <p:spPr>
          <a:xfrm>
            <a:off x="5773614" y="4494111"/>
            <a:ext cx="2947751" cy="320040"/>
          </a:xfrm>
          <a:prstGeom prst="rect">
            <a:avLst/>
          </a:prstGeom>
          <a:solidFill>
            <a:srgbClr val="D1E3E5"/>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Verdana" panose="020B0604030504040204" pitchFamily="34" charset="0"/>
                <a:ea typeface="Verdana" panose="020B0604030504040204" pitchFamily="34" charset="0"/>
              </a:rPr>
              <a:t>~2,500 HVAC Technicians</a:t>
            </a:r>
          </a:p>
        </p:txBody>
      </p:sp>
      <p:sp>
        <p:nvSpPr>
          <p:cNvPr id="9" name="Rectangle 8">
            <a:extLst>
              <a:ext uri="{FF2B5EF4-FFF2-40B4-BE49-F238E27FC236}">
                <a16:creationId xmlns:a16="http://schemas.microsoft.com/office/drawing/2014/main" id="{79B9404B-0360-C8D2-5D88-CC79F474E9F2}"/>
              </a:ext>
            </a:extLst>
          </p:cNvPr>
          <p:cNvSpPr/>
          <p:nvPr/>
        </p:nvSpPr>
        <p:spPr>
          <a:xfrm>
            <a:off x="5773614" y="4972779"/>
            <a:ext cx="2947751" cy="320040"/>
          </a:xfrm>
          <a:prstGeom prst="rect">
            <a:avLst/>
          </a:prstGeom>
          <a:solidFill>
            <a:srgbClr val="D1E3E5"/>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Verdana" panose="020B0604030504040204" pitchFamily="34" charset="0"/>
                <a:ea typeface="Verdana" panose="020B0604030504040204" pitchFamily="34" charset="0"/>
              </a:rPr>
              <a:t>~450 Controls Technicians</a:t>
            </a:r>
          </a:p>
        </p:txBody>
      </p:sp>
      <p:sp>
        <p:nvSpPr>
          <p:cNvPr id="10" name="Rectangle 9">
            <a:extLst>
              <a:ext uri="{FF2B5EF4-FFF2-40B4-BE49-F238E27FC236}">
                <a16:creationId xmlns:a16="http://schemas.microsoft.com/office/drawing/2014/main" id="{9FAB06B5-B1ED-B198-4B19-A5669A2C3930}"/>
              </a:ext>
            </a:extLst>
          </p:cNvPr>
          <p:cNvSpPr/>
          <p:nvPr/>
        </p:nvSpPr>
        <p:spPr>
          <a:xfrm>
            <a:off x="5773614" y="5451447"/>
            <a:ext cx="2947751" cy="320040"/>
          </a:xfrm>
          <a:prstGeom prst="rect">
            <a:avLst/>
          </a:prstGeom>
          <a:solidFill>
            <a:srgbClr val="D1E3E5"/>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Verdana" panose="020B0604030504040204" pitchFamily="34" charset="0"/>
                <a:ea typeface="Verdana" panose="020B0604030504040204" pitchFamily="34" charset="0"/>
              </a:rPr>
              <a:t>~350 Energy Engineers (LEED)</a:t>
            </a:r>
          </a:p>
        </p:txBody>
      </p:sp>
      <p:sp>
        <p:nvSpPr>
          <p:cNvPr id="11" name="Rectangle 10">
            <a:extLst>
              <a:ext uri="{FF2B5EF4-FFF2-40B4-BE49-F238E27FC236}">
                <a16:creationId xmlns:a16="http://schemas.microsoft.com/office/drawing/2014/main" id="{2986A072-187C-4AF0-CE52-AEC9147438F9}"/>
              </a:ext>
            </a:extLst>
          </p:cNvPr>
          <p:cNvSpPr/>
          <p:nvPr/>
        </p:nvSpPr>
        <p:spPr>
          <a:xfrm>
            <a:off x="5773614" y="5930116"/>
            <a:ext cx="2947751" cy="320040"/>
          </a:xfrm>
          <a:prstGeom prst="rect">
            <a:avLst/>
          </a:prstGeom>
          <a:solidFill>
            <a:srgbClr val="D1E3E5"/>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latin typeface="Verdana" panose="020B0604030504040204" pitchFamily="34" charset="0"/>
                <a:ea typeface="Verdana" panose="020B0604030504040204" pitchFamily="34" charset="0"/>
              </a:rPr>
              <a:t>~4,000 Vehicles on Road Daily</a:t>
            </a:r>
          </a:p>
        </p:txBody>
      </p:sp>
      <p:sp>
        <p:nvSpPr>
          <p:cNvPr id="12" name="Rectangle 11">
            <a:extLst>
              <a:ext uri="{FF2B5EF4-FFF2-40B4-BE49-F238E27FC236}">
                <a16:creationId xmlns:a16="http://schemas.microsoft.com/office/drawing/2014/main" id="{252F36F8-49F6-CD51-B4C4-7630BDBDE5C8}"/>
              </a:ext>
            </a:extLst>
          </p:cNvPr>
          <p:cNvSpPr/>
          <p:nvPr/>
        </p:nvSpPr>
        <p:spPr>
          <a:xfrm>
            <a:off x="572267" y="3918165"/>
            <a:ext cx="4224226" cy="365760"/>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defTabSz="914400" rtl="0" eaLnBrk="1" latinLnBrk="0" hangingPunct="1">
              <a:lnSpc>
                <a:spcPct val="95000"/>
              </a:lnSpc>
              <a:spcBef>
                <a:spcPts val="400"/>
              </a:spcBef>
              <a:spcAft>
                <a:spcPts val="400"/>
              </a:spcAft>
              <a:tabLst/>
            </a:pPr>
            <a:r>
              <a:rPr lang="en-US" sz="1300" b="1" kern="1200" dirty="0">
                <a:solidFill>
                  <a:schemeClr val="bg1"/>
                </a:solidFill>
                <a:latin typeface="Verdana" panose="020B0604030504040204" pitchFamily="34" charset="0"/>
                <a:ea typeface="Verdana" panose="020B0604030504040204" pitchFamily="34" charset="0"/>
                <a:cs typeface="+mn-cs"/>
              </a:rPr>
              <a:t>U.S. Building Services</a:t>
            </a:r>
          </a:p>
        </p:txBody>
      </p:sp>
      <p:sp>
        <p:nvSpPr>
          <p:cNvPr id="16" name="Isosceles Triangle 15">
            <a:extLst>
              <a:ext uri="{FF2B5EF4-FFF2-40B4-BE49-F238E27FC236}">
                <a16:creationId xmlns:a16="http://schemas.microsoft.com/office/drawing/2014/main" id="{5A4AE87C-0CE7-7C09-2D9A-8FCE24780958}"/>
              </a:ext>
            </a:extLst>
          </p:cNvPr>
          <p:cNvSpPr/>
          <p:nvPr/>
        </p:nvSpPr>
        <p:spPr>
          <a:xfrm rot="5400000">
            <a:off x="4162749" y="5014556"/>
            <a:ext cx="2319513" cy="354538"/>
          </a:xfrm>
          <a:prstGeom prst="triangle">
            <a:avLst/>
          </a:prstGeom>
          <a:solidFill>
            <a:schemeClr val="bg2">
              <a:lumMod val="95000"/>
            </a:schemeClr>
          </a:solidFill>
          <a:ln>
            <a:solidFill>
              <a:schemeClr val="bg2">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D23B112F-3EB2-72AB-D396-F402C9BDE42F}"/>
              </a:ext>
            </a:extLst>
          </p:cNvPr>
          <p:cNvSpPr txBox="1"/>
          <p:nvPr/>
        </p:nvSpPr>
        <p:spPr>
          <a:xfrm>
            <a:off x="546846" y="6561426"/>
            <a:ext cx="7026797" cy="207749"/>
          </a:xfrm>
          <a:prstGeom prst="rect">
            <a:avLst/>
          </a:prstGeom>
          <a:noFill/>
        </p:spPr>
        <p:txBody>
          <a:bodyPr wrap="square" rtlCol="0">
            <a:spAutoFit/>
          </a:bodyPr>
          <a:lstStyle/>
          <a:p>
            <a:pPr marL="168275" indent="-168275">
              <a:buFont typeface="+mj-lt"/>
              <a:buAutoNum type="arabicPeriod"/>
            </a:pPr>
            <a:r>
              <a:rPr lang="en-US" sz="750" dirty="0">
                <a:solidFill>
                  <a:srgbClr val="000000"/>
                </a:solidFill>
                <a:latin typeface="Verdana" panose="020B0604030504040204" pitchFamily="34" charset="0"/>
                <a:ea typeface="Verdana" panose="020B0604030504040204" pitchFamily="34" charset="0"/>
              </a:rPr>
              <a:t>Revenues as of 12/31/23</a:t>
            </a:r>
          </a:p>
        </p:txBody>
      </p:sp>
      <p:grpSp>
        <p:nvGrpSpPr>
          <p:cNvPr id="7" name="Group 6">
            <a:extLst>
              <a:ext uri="{FF2B5EF4-FFF2-40B4-BE49-F238E27FC236}">
                <a16:creationId xmlns:a16="http://schemas.microsoft.com/office/drawing/2014/main" id="{42F161D5-3DAD-8C7E-9EAD-DF83251617AF}"/>
              </a:ext>
            </a:extLst>
          </p:cNvPr>
          <p:cNvGrpSpPr/>
          <p:nvPr/>
        </p:nvGrpSpPr>
        <p:grpSpPr>
          <a:xfrm>
            <a:off x="2802766" y="5177431"/>
            <a:ext cx="1783920" cy="495969"/>
            <a:chOff x="2860655" y="4944442"/>
            <a:chExt cx="1783920" cy="495969"/>
          </a:xfrm>
        </p:grpSpPr>
        <p:sp>
          <p:nvSpPr>
            <p:cNvPr id="20" name="Rectangle 1033">
              <a:extLst>
                <a:ext uri="{FF2B5EF4-FFF2-40B4-BE49-F238E27FC236}">
                  <a16:creationId xmlns:a16="http://schemas.microsoft.com/office/drawing/2014/main" id="{D8DC22F3-0991-CFCB-D487-7BFF9F00EC7D}"/>
                </a:ext>
              </a:extLst>
            </p:cNvPr>
            <p:cNvSpPr>
              <a:spLocks noChangeArrowheads="1"/>
            </p:cNvSpPr>
            <p:nvPr/>
          </p:nvSpPr>
          <p:spPr bwMode="auto">
            <a:xfrm>
              <a:off x="3049587" y="4944442"/>
              <a:ext cx="966611"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Mechanical Services</a:t>
              </a:r>
            </a:p>
          </p:txBody>
        </p:sp>
        <p:sp>
          <p:nvSpPr>
            <p:cNvPr id="21" name="Rectangle 1034">
              <a:extLst>
                <a:ext uri="{FF2B5EF4-FFF2-40B4-BE49-F238E27FC236}">
                  <a16:creationId xmlns:a16="http://schemas.microsoft.com/office/drawing/2014/main" id="{8778A4AC-4C78-DA4F-94C4-13AF01876CD6}"/>
                </a:ext>
              </a:extLst>
            </p:cNvPr>
            <p:cNvSpPr>
              <a:spLocks noChangeArrowheads="1"/>
            </p:cNvSpPr>
            <p:nvPr/>
          </p:nvSpPr>
          <p:spPr bwMode="auto">
            <a:xfrm>
              <a:off x="3049587" y="5133689"/>
              <a:ext cx="1562928"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Commercial Site-Based Services</a:t>
              </a:r>
            </a:p>
          </p:txBody>
        </p:sp>
        <p:sp>
          <p:nvSpPr>
            <p:cNvPr id="22" name="Rectangle 1037">
              <a:extLst>
                <a:ext uri="{FF2B5EF4-FFF2-40B4-BE49-F238E27FC236}">
                  <a16:creationId xmlns:a16="http://schemas.microsoft.com/office/drawing/2014/main" id="{5024B69F-CCA5-DBB2-D60F-948E74DB70E0}"/>
                </a:ext>
              </a:extLst>
            </p:cNvPr>
            <p:cNvSpPr>
              <a:spLocks noChangeArrowheads="1"/>
            </p:cNvSpPr>
            <p:nvPr/>
          </p:nvSpPr>
          <p:spPr bwMode="auto">
            <a:xfrm>
              <a:off x="3049587" y="5322936"/>
              <a:ext cx="1594988"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Government Site-Based Services</a:t>
              </a:r>
            </a:p>
          </p:txBody>
        </p:sp>
        <p:sp>
          <p:nvSpPr>
            <p:cNvPr id="24" name="Rectangle 1041">
              <a:extLst>
                <a:ext uri="{FF2B5EF4-FFF2-40B4-BE49-F238E27FC236}">
                  <a16:creationId xmlns:a16="http://schemas.microsoft.com/office/drawing/2014/main" id="{D3CED1DA-0FDF-6E42-D5DF-37419F2F1445}"/>
                </a:ext>
              </a:extLst>
            </p:cNvPr>
            <p:cNvSpPr>
              <a:spLocks noChangeArrowheads="1"/>
            </p:cNvSpPr>
            <p:nvPr/>
          </p:nvSpPr>
          <p:spPr bwMode="auto">
            <a:xfrm>
              <a:off x="2860655" y="5133689"/>
              <a:ext cx="130175" cy="117475"/>
            </a:xfrm>
            <a:prstGeom prst="rect">
              <a:avLst/>
            </a:prstGeom>
            <a:solidFill>
              <a:srgbClr val="264D82"/>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28" name="Rectangle 1032">
              <a:extLst>
                <a:ext uri="{FF2B5EF4-FFF2-40B4-BE49-F238E27FC236}">
                  <a16:creationId xmlns:a16="http://schemas.microsoft.com/office/drawing/2014/main" id="{6235A289-BFC4-E656-BD4A-6D60D82147F8}"/>
                </a:ext>
              </a:extLst>
            </p:cNvPr>
            <p:cNvSpPr>
              <a:spLocks noChangeArrowheads="1"/>
            </p:cNvSpPr>
            <p:nvPr/>
          </p:nvSpPr>
          <p:spPr bwMode="auto">
            <a:xfrm>
              <a:off x="2860655" y="4944442"/>
              <a:ext cx="130175" cy="117475"/>
            </a:xfrm>
            <a:prstGeom prst="rect">
              <a:avLst/>
            </a:prstGeom>
            <a:solidFill>
              <a:schemeClr val="tx1"/>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defRPr/>
              </a:pPr>
              <a:endParaRPr lang="en-US" altLang="en-US" sz="750" kern="0" dirty="0">
                <a:solidFill>
                  <a:prstClr val="black"/>
                </a:solidFill>
                <a:latin typeface="Verdana" panose="020B0604030504040204" pitchFamily="34" charset="0"/>
                <a:ea typeface="Verdana" panose="020B0604030504040204" pitchFamily="34" charset="0"/>
              </a:endParaRPr>
            </a:p>
          </p:txBody>
        </p:sp>
        <p:sp>
          <p:nvSpPr>
            <p:cNvPr id="29" name="Rectangle 1040">
              <a:extLst>
                <a:ext uri="{FF2B5EF4-FFF2-40B4-BE49-F238E27FC236}">
                  <a16:creationId xmlns:a16="http://schemas.microsoft.com/office/drawing/2014/main" id="{0D362958-1A6C-CA49-09B5-28E561DFA3EB}"/>
                </a:ext>
              </a:extLst>
            </p:cNvPr>
            <p:cNvSpPr>
              <a:spLocks noChangeArrowheads="1"/>
            </p:cNvSpPr>
            <p:nvPr/>
          </p:nvSpPr>
          <p:spPr bwMode="auto">
            <a:xfrm>
              <a:off x="2860655" y="5322936"/>
              <a:ext cx="130175" cy="117475"/>
            </a:xfrm>
            <a:prstGeom prst="rect">
              <a:avLst/>
            </a:prstGeom>
            <a:solidFill>
              <a:schemeClr val="accent1"/>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grpSp>
      <p:sp>
        <p:nvSpPr>
          <p:cNvPr id="14" name="Rectangle 13">
            <a:extLst>
              <a:ext uri="{FF2B5EF4-FFF2-40B4-BE49-F238E27FC236}">
                <a16:creationId xmlns:a16="http://schemas.microsoft.com/office/drawing/2014/main" id="{B48EF24C-EE56-8AB3-49DC-9C3C7E7661DC}"/>
              </a:ext>
            </a:extLst>
          </p:cNvPr>
          <p:cNvSpPr/>
          <p:nvPr/>
        </p:nvSpPr>
        <p:spPr>
          <a:xfrm>
            <a:off x="1390764" y="5235295"/>
            <a:ext cx="602299" cy="288229"/>
          </a:xfrm>
          <a:prstGeom prst="rect">
            <a:avLst/>
          </a:prstGeom>
          <a:solidFill>
            <a:srgbClr val="E7F0F1"/>
          </a:solidFill>
          <a:ln>
            <a:solidFill>
              <a:srgbClr val="00616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i="1" dirty="0">
                <a:solidFill>
                  <a:srgbClr val="007474"/>
                </a:solidFill>
                <a:latin typeface="Verdana" panose="020B0604030504040204" pitchFamily="34" charset="0"/>
                <a:ea typeface="Verdana" panose="020B0604030504040204" pitchFamily="34" charset="0"/>
              </a:rPr>
              <a:t>$3.1B</a:t>
            </a:r>
            <a:endParaRPr lang="en-US" sz="1000" i="1" dirty="0">
              <a:solidFill>
                <a:srgbClr val="007474"/>
              </a:solidFill>
              <a:latin typeface="Verdana" panose="020B0604030504040204" pitchFamily="34" charset="0"/>
              <a:ea typeface="Verdana" panose="020B0604030504040204" pitchFamily="34" charset="0"/>
            </a:endParaRPr>
          </a:p>
        </p:txBody>
      </p:sp>
      <p:sp>
        <p:nvSpPr>
          <p:cNvPr id="15" name="TextBox 14">
            <a:extLst>
              <a:ext uri="{FF2B5EF4-FFF2-40B4-BE49-F238E27FC236}">
                <a16:creationId xmlns:a16="http://schemas.microsoft.com/office/drawing/2014/main" id="{DB606A19-CF48-998E-FA22-0CEB2B502094}"/>
              </a:ext>
            </a:extLst>
          </p:cNvPr>
          <p:cNvSpPr txBox="1"/>
          <p:nvPr/>
        </p:nvSpPr>
        <p:spPr>
          <a:xfrm>
            <a:off x="1840367" y="5251700"/>
            <a:ext cx="130175" cy="176972"/>
          </a:xfrm>
          <a:prstGeom prst="rect">
            <a:avLst/>
          </a:prstGeom>
          <a:noFill/>
        </p:spPr>
        <p:txBody>
          <a:bodyPr wrap="square" rtlCol="0">
            <a:spAutoFit/>
          </a:bodyPr>
          <a:lstStyle/>
          <a:p>
            <a:r>
              <a:rPr lang="en-US" sz="550" b="1" dirty="0">
                <a:latin typeface="Verdana" panose="020B0604030504040204" pitchFamily="34" charset="0"/>
                <a:ea typeface="Verdana" panose="020B0604030504040204" pitchFamily="34" charset="0"/>
              </a:rPr>
              <a:t>1</a:t>
            </a:r>
          </a:p>
        </p:txBody>
      </p:sp>
    </p:spTree>
    <p:custDataLst>
      <p:tags r:id="rId1"/>
    </p:custDataLst>
    <p:extLst>
      <p:ext uri="{BB962C8B-B14F-4D97-AF65-F5344CB8AC3E}">
        <p14:creationId xmlns:p14="http://schemas.microsoft.com/office/powerpoint/2010/main" val="3762369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51E5547-802D-4D8C-B53F-48383B85C95B}"/>
              </a:ext>
            </a:extLst>
          </p:cNvPr>
          <p:cNvSpPr>
            <a:spLocks noGrp="1"/>
          </p:cNvSpPr>
          <p:nvPr>
            <p:ph type="title"/>
          </p:nvPr>
        </p:nvSpPr>
        <p:spPr>
          <a:xfrm>
            <a:off x="362972" y="490892"/>
            <a:ext cx="8344058" cy="593485"/>
          </a:xfrm>
        </p:spPr>
        <p:txBody>
          <a:bodyPr rIns="0">
            <a:noAutofit/>
          </a:bodyPr>
          <a:lstStyle/>
          <a:p>
            <a:r>
              <a:rPr lang="en-US" sz="1800" cap="all" dirty="0">
                <a:solidFill>
                  <a:srgbClr val="000000"/>
                </a:solidFill>
              </a:rPr>
              <a:t>Emcor’s Diverse business mix</a:t>
            </a:r>
          </a:p>
        </p:txBody>
      </p:sp>
      <p:sp>
        <p:nvSpPr>
          <p:cNvPr id="81" name="Title 1">
            <a:extLst>
              <a:ext uri="{FF2B5EF4-FFF2-40B4-BE49-F238E27FC236}">
                <a16:creationId xmlns:a16="http://schemas.microsoft.com/office/drawing/2014/main" id="{393157D4-C34D-129D-3632-3BB15783F143}"/>
              </a:ext>
            </a:extLst>
          </p:cNvPr>
          <p:cNvSpPr txBox="1">
            <a:spLocks/>
          </p:cNvSpPr>
          <p:nvPr/>
        </p:nvSpPr>
        <p:spPr>
          <a:xfrm>
            <a:off x="4865214" y="1691440"/>
            <a:ext cx="3516786" cy="270210"/>
          </a:xfrm>
          <a:prstGeom prst="rect">
            <a:avLst/>
          </a:prstGeom>
          <a:noFill/>
        </p:spPr>
        <p:txBody>
          <a:bodyPr/>
          <a:lstStyle>
            <a:lvl1pPr algn="l" defTabSz="914400" rtl="0" eaLnBrk="1" latinLnBrk="0" hangingPunct="1">
              <a:spcBef>
                <a:spcPct val="0"/>
              </a:spcBef>
              <a:buNone/>
              <a:defRPr sz="2800" b="1" kern="1200">
                <a:solidFill>
                  <a:schemeClr val="tx1"/>
                </a:solidFill>
                <a:latin typeface="Arial Narrow" panose="020B0606020202030204" pitchFamily="34" charset="0"/>
                <a:ea typeface="+mj-ea"/>
                <a:cs typeface="+mj-cs"/>
              </a:defRPr>
            </a:lvl1pPr>
          </a:lstStyle>
          <a:p>
            <a:pPr algn="r" fontAlgn="base">
              <a:spcBef>
                <a:spcPts val="0"/>
              </a:spcBef>
              <a:spcAft>
                <a:spcPct val="0"/>
              </a:spcAft>
            </a:pPr>
            <a:r>
              <a:rPr lang="en-US" sz="900" b="0" i="1" dirty="0">
                <a:solidFill>
                  <a:srgbClr val="000000"/>
                </a:solidFill>
                <a:latin typeface="Verdana" panose="020B0604030504040204" pitchFamily="34" charset="0"/>
                <a:ea typeface="Verdana" panose="020B0604030504040204" pitchFamily="34" charset="0"/>
                <a:cs typeface="Arial" panose="020B0604020202020204" pitchFamily="34" charset="0"/>
              </a:rPr>
              <a:t>($ Millions) (Unaudited)</a:t>
            </a:r>
            <a:endParaRPr lang="en-US" sz="900" b="0" i="1" dirty="0">
              <a:solidFill>
                <a:prstClr val="black"/>
              </a:solidFill>
              <a:latin typeface="Verdana" panose="020B0604030504040204" pitchFamily="34" charset="0"/>
              <a:ea typeface="Verdana" panose="020B0604030504040204" pitchFamily="34" charset="0"/>
            </a:endParaRPr>
          </a:p>
        </p:txBody>
      </p:sp>
      <p:pic>
        <p:nvPicPr>
          <p:cNvPr id="82" name="Picture 81">
            <a:extLst>
              <a:ext uri="{FF2B5EF4-FFF2-40B4-BE49-F238E27FC236}">
                <a16:creationId xmlns:a16="http://schemas.microsoft.com/office/drawing/2014/main" id="{BFAC47BE-6DE3-AC8D-F0B1-B6E438B3387A}"/>
              </a:ext>
            </a:extLst>
          </p:cNvPr>
          <p:cNvPicPr>
            <a:picLocks noChangeAspect="1"/>
          </p:cNvPicPr>
          <p:nvPr>
            <p:custDataLst>
              <p:tags r:id="rId2"/>
            </p:custDataLst>
          </p:nvPr>
        </p:nvPicPr>
        <p:blipFill>
          <a:blip r:embed="rId5"/>
          <a:stretch>
            <a:fillRect/>
          </a:stretch>
        </p:blipFill>
        <p:spPr>
          <a:xfrm>
            <a:off x="909658" y="1997747"/>
            <a:ext cx="5193202" cy="3052733"/>
          </a:xfrm>
          <a:prstGeom prst="rect">
            <a:avLst/>
          </a:prstGeom>
        </p:spPr>
      </p:pic>
      <p:sp>
        <p:nvSpPr>
          <p:cNvPr id="83" name="TextBox 82">
            <a:extLst>
              <a:ext uri="{FF2B5EF4-FFF2-40B4-BE49-F238E27FC236}">
                <a16:creationId xmlns:a16="http://schemas.microsoft.com/office/drawing/2014/main" id="{A6F3F24E-23D5-59FB-EF5B-F223C8F0AA88}"/>
              </a:ext>
            </a:extLst>
          </p:cNvPr>
          <p:cNvSpPr txBox="1"/>
          <p:nvPr/>
        </p:nvSpPr>
        <p:spPr>
          <a:xfrm>
            <a:off x="1080904" y="1726077"/>
            <a:ext cx="2786045" cy="261610"/>
          </a:xfrm>
          <a:prstGeom prst="rect">
            <a:avLst/>
          </a:prstGeom>
          <a:noFill/>
        </p:spPr>
        <p:txBody>
          <a:bodyPr wrap="square" lIns="45720" rIns="45720" rtlCol="0">
            <a:spAutoFit/>
          </a:bodyPr>
          <a:lstStyle/>
          <a:p>
            <a:pPr algn="ctr">
              <a:spcBef>
                <a:spcPts val="200"/>
              </a:spcBef>
              <a:spcAft>
                <a:spcPts val="200"/>
              </a:spcAft>
            </a:pPr>
            <a:r>
              <a:rPr lang="en-US" sz="1100" b="1" u="sng" dirty="0">
                <a:solidFill>
                  <a:srgbClr val="000000"/>
                </a:solidFill>
                <a:latin typeface="Verdana" panose="020B0604030504040204" pitchFamily="34" charset="0"/>
                <a:ea typeface="Verdana" panose="020B0604030504040204" pitchFamily="34" charset="0"/>
              </a:rPr>
              <a:t>2023 Revenue By Segment</a:t>
            </a:r>
          </a:p>
        </p:txBody>
      </p:sp>
      <p:sp>
        <p:nvSpPr>
          <p:cNvPr id="84" name="TextBox 83">
            <a:extLst>
              <a:ext uri="{FF2B5EF4-FFF2-40B4-BE49-F238E27FC236}">
                <a16:creationId xmlns:a16="http://schemas.microsoft.com/office/drawing/2014/main" id="{D471B1F2-EF39-5061-476E-16AECBAA836A}"/>
              </a:ext>
            </a:extLst>
          </p:cNvPr>
          <p:cNvSpPr txBox="1"/>
          <p:nvPr/>
        </p:nvSpPr>
        <p:spPr>
          <a:xfrm>
            <a:off x="4865213" y="1229134"/>
            <a:ext cx="3516787" cy="430887"/>
          </a:xfrm>
          <a:prstGeom prst="rect">
            <a:avLst/>
          </a:prstGeom>
          <a:solidFill>
            <a:schemeClr val="tx1"/>
          </a:solidFill>
          <a:ln>
            <a:noFill/>
          </a:ln>
          <a:effectLst>
            <a:outerShdw blurRad="50800" dist="38100" dir="2700000" algn="tl" rotWithShape="0">
              <a:prstClr val="black">
                <a:alpha val="40000"/>
              </a:prstClr>
            </a:outerShdw>
          </a:effectLst>
        </p:spPr>
        <p:txBody>
          <a:bodyPr wrap="square" rtlCol="0">
            <a:spAutoFit/>
          </a:bodyPr>
          <a:lstStyle/>
          <a:p>
            <a:pPr algn="ctr"/>
            <a:r>
              <a:rPr lang="en-US" sz="1100" b="1" dirty="0">
                <a:solidFill>
                  <a:schemeClr val="bg1"/>
                </a:solidFill>
                <a:latin typeface="Verdana" panose="020B0604030504040204" pitchFamily="34" charset="0"/>
                <a:ea typeface="Verdana" panose="020B0604030504040204" pitchFamily="34" charset="0"/>
                <a:cs typeface="Arial" panose="020B0604020202020204" pitchFamily="34" charset="0"/>
              </a:rPr>
              <a:t>Diverse Remaining Performance Obligations (RPOs) by Sector</a:t>
            </a:r>
          </a:p>
        </p:txBody>
      </p:sp>
      <p:sp>
        <p:nvSpPr>
          <p:cNvPr id="85" name="TextBox 84">
            <a:extLst>
              <a:ext uri="{FF2B5EF4-FFF2-40B4-BE49-F238E27FC236}">
                <a16:creationId xmlns:a16="http://schemas.microsoft.com/office/drawing/2014/main" id="{58C0EF51-36BF-4B85-3708-FFAE2987A350}"/>
              </a:ext>
            </a:extLst>
          </p:cNvPr>
          <p:cNvSpPr txBox="1"/>
          <p:nvPr/>
        </p:nvSpPr>
        <p:spPr>
          <a:xfrm>
            <a:off x="713706" y="1224094"/>
            <a:ext cx="3520440" cy="430887"/>
          </a:xfrm>
          <a:prstGeom prst="rect">
            <a:avLst/>
          </a:prstGeom>
          <a:solidFill>
            <a:schemeClr val="tx1"/>
          </a:solidFill>
          <a:ln>
            <a:noFill/>
          </a:ln>
          <a:effectLst>
            <a:outerShdw blurRad="50800" dist="38100" dir="2700000" algn="tl" rotWithShape="0">
              <a:prstClr val="black">
                <a:alpha val="40000"/>
              </a:prstClr>
            </a:outerShdw>
          </a:effectLst>
        </p:spPr>
        <p:txBody>
          <a:bodyPr wrap="square" rtlCol="0">
            <a:spAutoFit/>
          </a:bodyPr>
          <a:lstStyle/>
          <a:p>
            <a:pPr algn="ctr"/>
            <a:r>
              <a:rPr lang="en-US" sz="1100" b="1" dirty="0">
                <a:solidFill>
                  <a:schemeClr val="bg1"/>
                </a:solidFill>
                <a:latin typeface="Verdana" panose="020B0604030504040204" pitchFamily="34" charset="0"/>
                <a:ea typeface="Verdana" panose="020B0604030504040204" pitchFamily="34" charset="0"/>
                <a:cs typeface="Arial" panose="020B0604020202020204" pitchFamily="34" charset="0"/>
              </a:rPr>
              <a:t>Broad Construction and </a:t>
            </a:r>
          </a:p>
          <a:p>
            <a:pPr algn="ctr"/>
            <a:r>
              <a:rPr lang="en-US" sz="1100" b="1" dirty="0">
                <a:solidFill>
                  <a:schemeClr val="bg1"/>
                </a:solidFill>
                <a:latin typeface="Verdana" panose="020B0604030504040204" pitchFamily="34" charset="0"/>
                <a:ea typeface="Verdana" panose="020B0604030504040204" pitchFamily="34" charset="0"/>
                <a:cs typeface="Arial" panose="020B0604020202020204" pitchFamily="34" charset="0"/>
              </a:rPr>
              <a:t>Services Platform</a:t>
            </a:r>
          </a:p>
        </p:txBody>
      </p:sp>
      <p:sp>
        <p:nvSpPr>
          <p:cNvPr id="86" name="Rectangle 85">
            <a:extLst>
              <a:ext uri="{FF2B5EF4-FFF2-40B4-BE49-F238E27FC236}">
                <a16:creationId xmlns:a16="http://schemas.microsoft.com/office/drawing/2014/main" id="{591529FF-1C1A-1EE9-421A-73F956EF35F1}"/>
              </a:ext>
            </a:extLst>
          </p:cNvPr>
          <p:cNvSpPr/>
          <p:nvPr/>
        </p:nvSpPr>
        <p:spPr>
          <a:xfrm>
            <a:off x="2069545" y="3348790"/>
            <a:ext cx="777322" cy="288229"/>
          </a:xfrm>
          <a:prstGeom prst="rect">
            <a:avLst/>
          </a:prstGeom>
          <a:solidFill>
            <a:srgbClr val="E7F0F1"/>
          </a:solidFill>
          <a:ln>
            <a:solidFill>
              <a:srgbClr val="00616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i="1" dirty="0">
                <a:solidFill>
                  <a:srgbClr val="007474"/>
                </a:solidFill>
                <a:latin typeface="Verdana" panose="020B0604030504040204" pitchFamily="34" charset="0"/>
                <a:ea typeface="Verdana" panose="020B0604030504040204" pitchFamily="34" charset="0"/>
              </a:rPr>
              <a:t>$12.6B</a:t>
            </a:r>
            <a:endParaRPr lang="en-US" sz="1000" i="1" dirty="0">
              <a:solidFill>
                <a:srgbClr val="007474"/>
              </a:solidFill>
              <a:latin typeface="Verdana" panose="020B0604030504040204" pitchFamily="34" charset="0"/>
              <a:ea typeface="Verdana" panose="020B0604030504040204" pitchFamily="34" charset="0"/>
            </a:endParaRPr>
          </a:p>
        </p:txBody>
      </p:sp>
      <p:sp>
        <p:nvSpPr>
          <p:cNvPr id="87" name="Rectangle 1033">
            <a:extLst>
              <a:ext uri="{FF2B5EF4-FFF2-40B4-BE49-F238E27FC236}">
                <a16:creationId xmlns:a16="http://schemas.microsoft.com/office/drawing/2014/main" id="{9875B35A-32F8-E01F-F83C-A79925F11E00}"/>
              </a:ext>
            </a:extLst>
          </p:cNvPr>
          <p:cNvSpPr>
            <a:spLocks noChangeArrowheads="1"/>
          </p:cNvSpPr>
          <p:nvPr/>
        </p:nvSpPr>
        <p:spPr bwMode="auto">
          <a:xfrm>
            <a:off x="5309078" y="5433175"/>
            <a:ext cx="569067"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Commercial</a:t>
            </a:r>
          </a:p>
        </p:txBody>
      </p:sp>
      <p:sp>
        <p:nvSpPr>
          <p:cNvPr id="88" name="Rectangle 1034">
            <a:extLst>
              <a:ext uri="{FF2B5EF4-FFF2-40B4-BE49-F238E27FC236}">
                <a16:creationId xmlns:a16="http://schemas.microsoft.com/office/drawing/2014/main" id="{A94613D9-97D7-748B-AE59-F96EAB571D15}"/>
              </a:ext>
            </a:extLst>
          </p:cNvPr>
          <p:cNvSpPr>
            <a:spLocks noChangeArrowheads="1"/>
          </p:cNvSpPr>
          <p:nvPr/>
        </p:nvSpPr>
        <p:spPr bwMode="auto">
          <a:xfrm>
            <a:off x="5309078" y="5622422"/>
            <a:ext cx="1447512"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Network and Communications</a:t>
            </a:r>
          </a:p>
        </p:txBody>
      </p:sp>
      <p:sp>
        <p:nvSpPr>
          <p:cNvPr id="89" name="Rectangle 1036">
            <a:extLst>
              <a:ext uri="{FF2B5EF4-FFF2-40B4-BE49-F238E27FC236}">
                <a16:creationId xmlns:a16="http://schemas.microsoft.com/office/drawing/2014/main" id="{A816A3BE-63C3-D90A-973C-753A2A03F0D6}"/>
              </a:ext>
            </a:extLst>
          </p:cNvPr>
          <p:cNvSpPr>
            <a:spLocks noChangeArrowheads="1"/>
          </p:cNvSpPr>
          <p:nvPr/>
        </p:nvSpPr>
        <p:spPr bwMode="auto">
          <a:xfrm>
            <a:off x="7023330" y="5622422"/>
            <a:ext cx="1375917"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Water and Wastewater</a:t>
            </a:r>
          </a:p>
        </p:txBody>
      </p:sp>
      <p:sp>
        <p:nvSpPr>
          <p:cNvPr id="90" name="Rectangle 1037">
            <a:extLst>
              <a:ext uri="{FF2B5EF4-FFF2-40B4-BE49-F238E27FC236}">
                <a16:creationId xmlns:a16="http://schemas.microsoft.com/office/drawing/2014/main" id="{23F29CD7-B058-479C-B318-78B27CA55D21}"/>
              </a:ext>
            </a:extLst>
          </p:cNvPr>
          <p:cNvSpPr>
            <a:spLocks noChangeArrowheads="1"/>
          </p:cNvSpPr>
          <p:nvPr/>
        </p:nvSpPr>
        <p:spPr bwMode="auto">
          <a:xfrm>
            <a:off x="5309078" y="5811669"/>
            <a:ext cx="1211870"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High-Tech Manufacturing</a:t>
            </a:r>
          </a:p>
        </p:txBody>
      </p:sp>
      <p:sp>
        <p:nvSpPr>
          <p:cNvPr id="91" name="Rectangle 1038">
            <a:extLst>
              <a:ext uri="{FF2B5EF4-FFF2-40B4-BE49-F238E27FC236}">
                <a16:creationId xmlns:a16="http://schemas.microsoft.com/office/drawing/2014/main" id="{21CD3FBD-F061-F762-F4B4-8E5FFDC6D51B}"/>
              </a:ext>
            </a:extLst>
          </p:cNvPr>
          <p:cNvSpPr>
            <a:spLocks noChangeArrowheads="1"/>
          </p:cNvSpPr>
          <p:nvPr/>
        </p:nvSpPr>
        <p:spPr bwMode="auto">
          <a:xfrm>
            <a:off x="7023330" y="6000916"/>
            <a:ext cx="1445909"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Hospitality and Entertainment</a:t>
            </a:r>
          </a:p>
        </p:txBody>
      </p:sp>
      <p:sp>
        <p:nvSpPr>
          <p:cNvPr id="92" name="Rectangle 1039">
            <a:extLst>
              <a:ext uri="{FF2B5EF4-FFF2-40B4-BE49-F238E27FC236}">
                <a16:creationId xmlns:a16="http://schemas.microsoft.com/office/drawing/2014/main" id="{E24E6990-866B-1165-71FB-92FC5520214F}"/>
              </a:ext>
            </a:extLst>
          </p:cNvPr>
          <p:cNvSpPr>
            <a:spLocks noChangeArrowheads="1"/>
          </p:cNvSpPr>
          <p:nvPr/>
        </p:nvSpPr>
        <p:spPr bwMode="auto">
          <a:xfrm>
            <a:off x="5309078" y="6190162"/>
            <a:ext cx="1522413"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Institutional</a:t>
            </a:r>
          </a:p>
        </p:txBody>
      </p:sp>
      <p:sp>
        <p:nvSpPr>
          <p:cNvPr id="93" name="Rectangle 1041">
            <a:extLst>
              <a:ext uri="{FF2B5EF4-FFF2-40B4-BE49-F238E27FC236}">
                <a16:creationId xmlns:a16="http://schemas.microsoft.com/office/drawing/2014/main" id="{812A3AFA-3012-6EC9-E075-ABE8E90B6A16}"/>
              </a:ext>
            </a:extLst>
          </p:cNvPr>
          <p:cNvSpPr>
            <a:spLocks noChangeArrowheads="1"/>
          </p:cNvSpPr>
          <p:nvPr/>
        </p:nvSpPr>
        <p:spPr bwMode="auto">
          <a:xfrm>
            <a:off x="5120146" y="5622422"/>
            <a:ext cx="130175" cy="117475"/>
          </a:xfrm>
          <a:prstGeom prst="rect">
            <a:avLst/>
          </a:prstGeom>
          <a:solidFill>
            <a:srgbClr val="264D82"/>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94" name="Rectangle 1042">
            <a:extLst>
              <a:ext uri="{FF2B5EF4-FFF2-40B4-BE49-F238E27FC236}">
                <a16:creationId xmlns:a16="http://schemas.microsoft.com/office/drawing/2014/main" id="{C85B7814-B2B7-8335-8070-97A734EACD6F}"/>
              </a:ext>
            </a:extLst>
          </p:cNvPr>
          <p:cNvSpPr>
            <a:spLocks noChangeArrowheads="1"/>
          </p:cNvSpPr>
          <p:nvPr/>
        </p:nvSpPr>
        <p:spPr bwMode="auto">
          <a:xfrm>
            <a:off x="6824077" y="5622422"/>
            <a:ext cx="130175" cy="117475"/>
          </a:xfrm>
          <a:prstGeom prst="rect">
            <a:avLst/>
          </a:prstGeom>
          <a:solidFill>
            <a:srgbClr val="487F4F"/>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95" name="Rectangle 1035">
            <a:extLst>
              <a:ext uri="{FF2B5EF4-FFF2-40B4-BE49-F238E27FC236}">
                <a16:creationId xmlns:a16="http://schemas.microsoft.com/office/drawing/2014/main" id="{8BDF2141-2990-CA13-9FD9-0400624F4928}"/>
              </a:ext>
            </a:extLst>
          </p:cNvPr>
          <p:cNvSpPr>
            <a:spLocks noChangeArrowheads="1"/>
          </p:cNvSpPr>
          <p:nvPr/>
        </p:nvSpPr>
        <p:spPr bwMode="auto">
          <a:xfrm>
            <a:off x="5309078" y="6000916"/>
            <a:ext cx="1283589"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Healthcare</a:t>
            </a:r>
          </a:p>
        </p:txBody>
      </p:sp>
      <p:sp>
        <p:nvSpPr>
          <p:cNvPr id="96" name="Rectangle 1043">
            <a:extLst>
              <a:ext uri="{FF2B5EF4-FFF2-40B4-BE49-F238E27FC236}">
                <a16:creationId xmlns:a16="http://schemas.microsoft.com/office/drawing/2014/main" id="{0FB9E299-E789-0B68-2548-0A46D8426080}"/>
              </a:ext>
            </a:extLst>
          </p:cNvPr>
          <p:cNvSpPr>
            <a:spLocks noChangeArrowheads="1"/>
          </p:cNvSpPr>
          <p:nvPr/>
        </p:nvSpPr>
        <p:spPr bwMode="auto">
          <a:xfrm>
            <a:off x="5120146" y="6000916"/>
            <a:ext cx="130175" cy="117475"/>
          </a:xfrm>
          <a:prstGeom prst="rect">
            <a:avLst/>
          </a:prstGeom>
          <a:solidFill>
            <a:srgbClr val="FFC000"/>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97" name="Rectangle 1044">
            <a:extLst>
              <a:ext uri="{FF2B5EF4-FFF2-40B4-BE49-F238E27FC236}">
                <a16:creationId xmlns:a16="http://schemas.microsoft.com/office/drawing/2014/main" id="{93CE8A17-D2DE-CBA0-0DB8-1ED0EB75EB4C}"/>
              </a:ext>
            </a:extLst>
          </p:cNvPr>
          <p:cNvSpPr>
            <a:spLocks noChangeArrowheads="1"/>
          </p:cNvSpPr>
          <p:nvPr/>
        </p:nvSpPr>
        <p:spPr bwMode="auto">
          <a:xfrm>
            <a:off x="5120146" y="6190162"/>
            <a:ext cx="130175" cy="117475"/>
          </a:xfrm>
          <a:prstGeom prst="rect">
            <a:avLst/>
          </a:prstGeom>
          <a:solidFill>
            <a:srgbClr val="E6E6E6"/>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98" name="Rectangle 1045">
            <a:extLst>
              <a:ext uri="{FF2B5EF4-FFF2-40B4-BE49-F238E27FC236}">
                <a16:creationId xmlns:a16="http://schemas.microsoft.com/office/drawing/2014/main" id="{83DF4457-938D-724A-E4CC-45852D704408}"/>
              </a:ext>
            </a:extLst>
          </p:cNvPr>
          <p:cNvSpPr>
            <a:spLocks noChangeArrowheads="1"/>
          </p:cNvSpPr>
          <p:nvPr/>
        </p:nvSpPr>
        <p:spPr bwMode="auto">
          <a:xfrm>
            <a:off x="6824077" y="5811669"/>
            <a:ext cx="130175" cy="117475"/>
          </a:xfrm>
          <a:prstGeom prst="rect">
            <a:avLst/>
          </a:prstGeom>
          <a:solidFill>
            <a:srgbClr val="993366"/>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99" name="Rectangle 1032">
            <a:extLst>
              <a:ext uri="{FF2B5EF4-FFF2-40B4-BE49-F238E27FC236}">
                <a16:creationId xmlns:a16="http://schemas.microsoft.com/office/drawing/2014/main" id="{BAC518F5-5CBF-BF60-CC4C-5AF4294B2224}"/>
              </a:ext>
            </a:extLst>
          </p:cNvPr>
          <p:cNvSpPr>
            <a:spLocks noChangeArrowheads="1"/>
          </p:cNvSpPr>
          <p:nvPr/>
        </p:nvSpPr>
        <p:spPr bwMode="auto">
          <a:xfrm>
            <a:off x="5120146" y="5433175"/>
            <a:ext cx="130175" cy="117475"/>
          </a:xfrm>
          <a:prstGeom prst="rect">
            <a:avLst/>
          </a:prstGeom>
          <a:solidFill>
            <a:srgbClr val="007474"/>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defRPr/>
            </a:pPr>
            <a:endParaRPr lang="en-US" altLang="en-US" sz="750" kern="0" dirty="0">
              <a:solidFill>
                <a:prstClr val="black"/>
              </a:solidFill>
              <a:latin typeface="Verdana" panose="020B0604030504040204" pitchFamily="34" charset="0"/>
              <a:ea typeface="Verdana" panose="020B0604030504040204" pitchFamily="34" charset="0"/>
            </a:endParaRPr>
          </a:p>
        </p:txBody>
      </p:sp>
      <p:sp>
        <p:nvSpPr>
          <p:cNvPr id="100" name="Rectangle 1040">
            <a:extLst>
              <a:ext uri="{FF2B5EF4-FFF2-40B4-BE49-F238E27FC236}">
                <a16:creationId xmlns:a16="http://schemas.microsoft.com/office/drawing/2014/main" id="{902B4311-DF6A-2095-5939-D4BF6C4BA0B3}"/>
              </a:ext>
            </a:extLst>
          </p:cNvPr>
          <p:cNvSpPr>
            <a:spLocks noChangeArrowheads="1"/>
          </p:cNvSpPr>
          <p:nvPr/>
        </p:nvSpPr>
        <p:spPr bwMode="auto">
          <a:xfrm>
            <a:off x="5120146" y="5811669"/>
            <a:ext cx="130175" cy="117475"/>
          </a:xfrm>
          <a:prstGeom prst="rect">
            <a:avLst/>
          </a:prstGeom>
          <a:solidFill>
            <a:srgbClr val="00B5C8"/>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101" name="Rectangle 1038">
            <a:extLst>
              <a:ext uri="{FF2B5EF4-FFF2-40B4-BE49-F238E27FC236}">
                <a16:creationId xmlns:a16="http://schemas.microsoft.com/office/drawing/2014/main" id="{CCAA6FE4-1604-6065-3DB5-1F1B5080C75C}"/>
              </a:ext>
            </a:extLst>
          </p:cNvPr>
          <p:cNvSpPr>
            <a:spLocks noChangeArrowheads="1"/>
          </p:cNvSpPr>
          <p:nvPr/>
        </p:nvSpPr>
        <p:spPr bwMode="auto">
          <a:xfrm>
            <a:off x="7023330" y="6190162"/>
            <a:ext cx="1168590"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Short Duration Projects </a:t>
            </a:r>
          </a:p>
        </p:txBody>
      </p:sp>
      <p:sp>
        <p:nvSpPr>
          <p:cNvPr id="102" name="Rectangle 1035">
            <a:extLst>
              <a:ext uri="{FF2B5EF4-FFF2-40B4-BE49-F238E27FC236}">
                <a16:creationId xmlns:a16="http://schemas.microsoft.com/office/drawing/2014/main" id="{9044C1B0-C73B-9A38-E5AF-AA5E0C3D6E9C}"/>
              </a:ext>
            </a:extLst>
          </p:cNvPr>
          <p:cNvSpPr>
            <a:spLocks noChangeArrowheads="1"/>
          </p:cNvSpPr>
          <p:nvPr/>
        </p:nvSpPr>
        <p:spPr bwMode="auto">
          <a:xfrm>
            <a:off x="7023330" y="5811669"/>
            <a:ext cx="1283589"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Transportation</a:t>
            </a:r>
          </a:p>
        </p:txBody>
      </p:sp>
      <p:sp>
        <p:nvSpPr>
          <p:cNvPr id="103" name="Rectangle 1045">
            <a:extLst>
              <a:ext uri="{FF2B5EF4-FFF2-40B4-BE49-F238E27FC236}">
                <a16:creationId xmlns:a16="http://schemas.microsoft.com/office/drawing/2014/main" id="{F2250555-1166-D605-2C21-D0717FAB8AD2}"/>
              </a:ext>
            </a:extLst>
          </p:cNvPr>
          <p:cNvSpPr>
            <a:spLocks noChangeArrowheads="1"/>
          </p:cNvSpPr>
          <p:nvPr/>
        </p:nvSpPr>
        <p:spPr bwMode="auto">
          <a:xfrm>
            <a:off x="6824077" y="5433175"/>
            <a:ext cx="130175" cy="117475"/>
          </a:xfrm>
          <a:prstGeom prst="rect">
            <a:avLst/>
          </a:prstGeom>
          <a:solidFill>
            <a:srgbClr val="646464"/>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104" name="Rectangle 1038">
            <a:extLst>
              <a:ext uri="{FF2B5EF4-FFF2-40B4-BE49-F238E27FC236}">
                <a16:creationId xmlns:a16="http://schemas.microsoft.com/office/drawing/2014/main" id="{60D322BC-5D16-F842-9212-BFCD125811E8}"/>
              </a:ext>
            </a:extLst>
          </p:cNvPr>
          <p:cNvSpPr>
            <a:spLocks noChangeArrowheads="1"/>
          </p:cNvSpPr>
          <p:nvPr/>
        </p:nvSpPr>
        <p:spPr bwMode="auto">
          <a:xfrm>
            <a:off x="7023330" y="5433175"/>
            <a:ext cx="1394613"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Manufacturing and Industrial</a:t>
            </a:r>
          </a:p>
        </p:txBody>
      </p:sp>
      <p:sp>
        <p:nvSpPr>
          <p:cNvPr id="105" name="Rectangle 1045">
            <a:extLst>
              <a:ext uri="{FF2B5EF4-FFF2-40B4-BE49-F238E27FC236}">
                <a16:creationId xmlns:a16="http://schemas.microsoft.com/office/drawing/2014/main" id="{EBB8F170-EBF4-8E35-43D3-1AB77C6D777D}"/>
              </a:ext>
            </a:extLst>
          </p:cNvPr>
          <p:cNvSpPr>
            <a:spLocks noChangeArrowheads="1"/>
          </p:cNvSpPr>
          <p:nvPr/>
        </p:nvSpPr>
        <p:spPr bwMode="auto">
          <a:xfrm>
            <a:off x="6824077" y="6000916"/>
            <a:ext cx="130175" cy="117475"/>
          </a:xfrm>
          <a:prstGeom prst="rect">
            <a:avLst/>
          </a:prstGeom>
          <a:solidFill>
            <a:srgbClr val="FF8080"/>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106" name="Rectangle 1045">
            <a:extLst>
              <a:ext uri="{FF2B5EF4-FFF2-40B4-BE49-F238E27FC236}">
                <a16:creationId xmlns:a16="http://schemas.microsoft.com/office/drawing/2014/main" id="{7F72D972-BA83-1391-3D2A-501A6547FF2A}"/>
              </a:ext>
            </a:extLst>
          </p:cNvPr>
          <p:cNvSpPr>
            <a:spLocks noChangeArrowheads="1"/>
          </p:cNvSpPr>
          <p:nvPr/>
        </p:nvSpPr>
        <p:spPr bwMode="auto">
          <a:xfrm>
            <a:off x="6824077" y="6190162"/>
            <a:ext cx="130175" cy="117475"/>
          </a:xfrm>
          <a:prstGeom prst="rect">
            <a:avLst/>
          </a:prstGeom>
          <a:solidFill>
            <a:srgbClr val="FFFF00"/>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107" name="Rectangle 1033">
            <a:extLst>
              <a:ext uri="{FF2B5EF4-FFF2-40B4-BE49-F238E27FC236}">
                <a16:creationId xmlns:a16="http://schemas.microsoft.com/office/drawing/2014/main" id="{551726B5-0750-B203-F39E-D48F3BF1CA58}"/>
              </a:ext>
            </a:extLst>
          </p:cNvPr>
          <p:cNvSpPr>
            <a:spLocks noChangeArrowheads="1"/>
          </p:cNvSpPr>
          <p:nvPr/>
        </p:nvSpPr>
        <p:spPr bwMode="auto">
          <a:xfrm>
            <a:off x="2052427" y="5426535"/>
            <a:ext cx="1075615"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Electrical Construction</a:t>
            </a:r>
          </a:p>
        </p:txBody>
      </p:sp>
      <p:sp>
        <p:nvSpPr>
          <p:cNvPr id="108" name="Rectangle 1034">
            <a:extLst>
              <a:ext uri="{FF2B5EF4-FFF2-40B4-BE49-F238E27FC236}">
                <a16:creationId xmlns:a16="http://schemas.microsoft.com/office/drawing/2014/main" id="{4EE4F717-CA5C-7497-F5A4-F01F91CC6C2F}"/>
              </a:ext>
            </a:extLst>
          </p:cNvPr>
          <p:cNvSpPr>
            <a:spLocks noChangeArrowheads="1"/>
          </p:cNvSpPr>
          <p:nvPr/>
        </p:nvSpPr>
        <p:spPr bwMode="auto">
          <a:xfrm>
            <a:off x="2052427" y="5615782"/>
            <a:ext cx="1170192"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Mechanical Construction</a:t>
            </a:r>
          </a:p>
        </p:txBody>
      </p:sp>
      <p:sp>
        <p:nvSpPr>
          <p:cNvPr id="109" name="Rectangle 1037">
            <a:extLst>
              <a:ext uri="{FF2B5EF4-FFF2-40B4-BE49-F238E27FC236}">
                <a16:creationId xmlns:a16="http://schemas.microsoft.com/office/drawing/2014/main" id="{46D45D06-7F55-85A1-FB57-BDD1A12943BA}"/>
              </a:ext>
            </a:extLst>
          </p:cNvPr>
          <p:cNvSpPr>
            <a:spLocks noChangeArrowheads="1"/>
          </p:cNvSpPr>
          <p:nvPr/>
        </p:nvSpPr>
        <p:spPr bwMode="auto">
          <a:xfrm>
            <a:off x="2052427" y="5805029"/>
            <a:ext cx="822341"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Building Services</a:t>
            </a:r>
          </a:p>
        </p:txBody>
      </p:sp>
      <p:sp>
        <p:nvSpPr>
          <p:cNvPr id="110" name="Rectangle 1039">
            <a:extLst>
              <a:ext uri="{FF2B5EF4-FFF2-40B4-BE49-F238E27FC236}">
                <a16:creationId xmlns:a16="http://schemas.microsoft.com/office/drawing/2014/main" id="{75619F08-8737-4B7F-7BA9-4AD74E08E070}"/>
              </a:ext>
            </a:extLst>
          </p:cNvPr>
          <p:cNvSpPr>
            <a:spLocks noChangeArrowheads="1"/>
          </p:cNvSpPr>
          <p:nvPr/>
        </p:nvSpPr>
        <p:spPr bwMode="auto">
          <a:xfrm>
            <a:off x="2052427" y="6183522"/>
            <a:ext cx="1522413"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UK Building Services</a:t>
            </a:r>
          </a:p>
        </p:txBody>
      </p:sp>
      <p:sp>
        <p:nvSpPr>
          <p:cNvPr id="111" name="Rectangle 1041">
            <a:extLst>
              <a:ext uri="{FF2B5EF4-FFF2-40B4-BE49-F238E27FC236}">
                <a16:creationId xmlns:a16="http://schemas.microsoft.com/office/drawing/2014/main" id="{164C6C2C-495F-6C5C-D388-04C64CC69049}"/>
              </a:ext>
            </a:extLst>
          </p:cNvPr>
          <p:cNvSpPr>
            <a:spLocks noChangeArrowheads="1"/>
          </p:cNvSpPr>
          <p:nvPr/>
        </p:nvSpPr>
        <p:spPr bwMode="auto">
          <a:xfrm>
            <a:off x="1863495" y="5615782"/>
            <a:ext cx="130175" cy="117475"/>
          </a:xfrm>
          <a:prstGeom prst="rect">
            <a:avLst/>
          </a:prstGeom>
          <a:solidFill>
            <a:srgbClr val="264D82"/>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112" name="Rectangle 1035">
            <a:extLst>
              <a:ext uri="{FF2B5EF4-FFF2-40B4-BE49-F238E27FC236}">
                <a16:creationId xmlns:a16="http://schemas.microsoft.com/office/drawing/2014/main" id="{E6178B8D-7008-9E88-C174-D302E7A1FBFB}"/>
              </a:ext>
            </a:extLst>
          </p:cNvPr>
          <p:cNvSpPr>
            <a:spLocks noChangeArrowheads="1"/>
          </p:cNvSpPr>
          <p:nvPr/>
        </p:nvSpPr>
        <p:spPr bwMode="auto">
          <a:xfrm>
            <a:off x="2052427" y="5994276"/>
            <a:ext cx="1283589"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spcAft>
                <a:spcPct val="10000"/>
              </a:spcAft>
            </a:pPr>
            <a:r>
              <a:rPr lang="en-US" altLang="en-US" sz="750" dirty="0">
                <a:solidFill>
                  <a:prstClr val="black"/>
                </a:solidFill>
                <a:latin typeface="Verdana" panose="020B0604030504040204" pitchFamily="34" charset="0"/>
                <a:ea typeface="Verdana" panose="020B0604030504040204" pitchFamily="34" charset="0"/>
              </a:rPr>
              <a:t>Industrial Services</a:t>
            </a:r>
          </a:p>
        </p:txBody>
      </p:sp>
      <p:sp>
        <p:nvSpPr>
          <p:cNvPr id="113" name="Rectangle 1043">
            <a:extLst>
              <a:ext uri="{FF2B5EF4-FFF2-40B4-BE49-F238E27FC236}">
                <a16:creationId xmlns:a16="http://schemas.microsoft.com/office/drawing/2014/main" id="{AEB65FD2-A51F-2BB4-A9F2-2FE6F33EBB60}"/>
              </a:ext>
            </a:extLst>
          </p:cNvPr>
          <p:cNvSpPr>
            <a:spLocks noChangeArrowheads="1"/>
          </p:cNvSpPr>
          <p:nvPr/>
        </p:nvSpPr>
        <p:spPr bwMode="auto">
          <a:xfrm>
            <a:off x="1863495" y="5994276"/>
            <a:ext cx="130175" cy="117475"/>
          </a:xfrm>
          <a:prstGeom prst="rect">
            <a:avLst/>
          </a:prstGeom>
          <a:solidFill>
            <a:srgbClr val="FFC000"/>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114" name="Rectangle 1044">
            <a:extLst>
              <a:ext uri="{FF2B5EF4-FFF2-40B4-BE49-F238E27FC236}">
                <a16:creationId xmlns:a16="http://schemas.microsoft.com/office/drawing/2014/main" id="{9BC6724F-0C6A-CE48-C069-6E629F0BC359}"/>
              </a:ext>
            </a:extLst>
          </p:cNvPr>
          <p:cNvSpPr>
            <a:spLocks noChangeArrowheads="1"/>
          </p:cNvSpPr>
          <p:nvPr/>
        </p:nvSpPr>
        <p:spPr bwMode="auto">
          <a:xfrm>
            <a:off x="1863495" y="6183522"/>
            <a:ext cx="130175" cy="117475"/>
          </a:xfrm>
          <a:prstGeom prst="rect">
            <a:avLst/>
          </a:prstGeom>
          <a:solidFill>
            <a:srgbClr val="E6E6E6"/>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115" name="Rectangle 1032">
            <a:extLst>
              <a:ext uri="{FF2B5EF4-FFF2-40B4-BE49-F238E27FC236}">
                <a16:creationId xmlns:a16="http://schemas.microsoft.com/office/drawing/2014/main" id="{7F74095D-D4C1-806A-2DF6-832642D8FA63}"/>
              </a:ext>
            </a:extLst>
          </p:cNvPr>
          <p:cNvSpPr>
            <a:spLocks noChangeArrowheads="1"/>
          </p:cNvSpPr>
          <p:nvPr/>
        </p:nvSpPr>
        <p:spPr bwMode="auto">
          <a:xfrm>
            <a:off x="1863495" y="5426535"/>
            <a:ext cx="130175" cy="117475"/>
          </a:xfrm>
          <a:prstGeom prst="rect">
            <a:avLst/>
          </a:prstGeom>
          <a:solidFill>
            <a:srgbClr val="007474"/>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defRPr/>
            </a:pPr>
            <a:endParaRPr lang="en-US" altLang="en-US" sz="750" kern="0" dirty="0">
              <a:solidFill>
                <a:prstClr val="black"/>
              </a:solidFill>
              <a:latin typeface="Verdana" panose="020B0604030504040204" pitchFamily="34" charset="0"/>
              <a:ea typeface="Verdana" panose="020B0604030504040204" pitchFamily="34" charset="0"/>
            </a:endParaRPr>
          </a:p>
        </p:txBody>
      </p:sp>
      <p:sp>
        <p:nvSpPr>
          <p:cNvPr id="116" name="Rectangle 1040">
            <a:extLst>
              <a:ext uri="{FF2B5EF4-FFF2-40B4-BE49-F238E27FC236}">
                <a16:creationId xmlns:a16="http://schemas.microsoft.com/office/drawing/2014/main" id="{1145209D-B272-35BC-FC99-CBA2B3F50142}"/>
              </a:ext>
            </a:extLst>
          </p:cNvPr>
          <p:cNvSpPr>
            <a:spLocks noChangeArrowheads="1"/>
          </p:cNvSpPr>
          <p:nvPr/>
        </p:nvSpPr>
        <p:spPr bwMode="auto">
          <a:xfrm>
            <a:off x="1863495" y="5805029"/>
            <a:ext cx="130175" cy="117475"/>
          </a:xfrm>
          <a:prstGeom prst="rect">
            <a:avLst/>
          </a:prstGeom>
          <a:solidFill>
            <a:srgbClr val="00B5C8"/>
          </a:solidFill>
          <a:ln w="9525">
            <a:noFill/>
            <a:miter lim="800000"/>
            <a:headEnd/>
            <a:tailEnd/>
          </a:ln>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endParaRPr lang="en-US" altLang="en-US" sz="750" dirty="0">
              <a:solidFill>
                <a:prstClr val="black"/>
              </a:solidFill>
              <a:latin typeface="Verdana" panose="020B0604030504040204" pitchFamily="34" charset="0"/>
              <a:ea typeface="Verdana" panose="020B0604030504040204" pitchFamily="34" charset="0"/>
            </a:endParaRPr>
          </a:p>
        </p:txBody>
      </p:sp>
      <p:sp>
        <p:nvSpPr>
          <p:cNvPr id="117" name="TextBox 116">
            <a:extLst>
              <a:ext uri="{FF2B5EF4-FFF2-40B4-BE49-F238E27FC236}">
                <a16:creationId xmlns:a16="http://schemas.microsoft.com/office/drawing/2014/main" id="{248AB508-07B6-21AB-F396-75419714DDC2}"/>
              </a:ext>
            </a:extLst>
          </p:cNvPr>
          <p:cNvSpPr txBox="1"/>
          <p:nvPr/>
        </p:nvSpPr>
        <p:spPr>
          <a:xfrm>
            <a:off x="1834240" y="2613496"/>
            <a:ext cx="426720" cy="261610"/>
          </a:xfrm>
          <a:prstGeom prst="rect">
            <a:avLst/>
          </a:prstGeom>
          <a:solidFill>
            <a:srgbClr val="FFC000"/>
          </a:solidFill>
        </p:spPr>
        <p:txBody>
          <a:bodyPr wrap="none" rtlCol="0">
            <a:spAutoFit/>
          </a:bodyPr>
          <a:lstStyle/>
          <a:p>
            <a:r>
              <a:rPr lang="en-US" sz="1100" dirty="0">
                <a:solidFill>
                  <a:srgbClr val="080808"/>
                </a:solidFill>
                <a:latin typeface="Verdana" panose="020B0604030504040204" pitchFamily="34" charset="0"/>
                <a:ea typeface="Verdana" panose="020B0604030504040204" pitchFamily="34" charset="0"/>
              </a:rPr>
              <a:t>9%</a:t>
            </a:r>
          </a:p>
        </p:txBody>
      </p:sp>
      <p:graphicFrame>
        <p:nvGraphicFramePr>
          <p:cNvPr id="118" name="Object 117">
            <a:extLst>
              <a:ext uri="{FF2B5EF4-FFF2-40B4-BE49-F238E27FC236}">
                <a16:creationId xmlns:a16="http://schemas.microsoft.com/office/drawing/2014/main" id="{DF41A0D6-596D-0EE7-09E8-7E206C0BC863}"/>
              </a:ext>
            </a:extLst>
          </p:cNvPr>
          <p:cNvGraphicFramePr>
            <a:graphicFrameLocks noChangeAspect="1"/>
          </p:cNvGraphicFramePr>
          <p:nvPr>
            <p:extLst>
              <p:ext uri="{D42A27DB-BD31-4B8C-83A1-F6EECF244321}">
                <p14:modId xmlns:p14="http://schemas.microsoft.com/office/powerpoint/2010/main" val="3442349249"/>
              </p:ext>
            </p:extLst>
          </p:nvPr>
        </p:nvGraphicFramePr>
        <p:xfrm>
          <a:off x="4924425" y="1878013"/>
          <a:ext cx="3543300" cy="3541712"/>
        </p:xfrm>
        <a:graphic>
          <a:graphicData uri="http://schemas.openxmlformats.org/presentationml/2006/ole">
            <mc:AlternateContent xmlns:mc="http://schemas.openxmlformats.org/markup-compatibility/2006">
              <mc:Choice xmlns:v="urn:schemas-microsoft-com:vml" Requires="v">
                <p:oleObj name="Worksheet" r:id="rId6" imgW="5143543" imgH="5171998" progId="Excel.Sheet.12">
                  <p:link updateAutomatic="1"/>
                </p:oleObj>
              </mc:Choice>
              <mc:Fallback>
                <p:oleObj name="Worksheet" r:id="rId6" imgW="5143543" imgH="5171998" progId="Excel.Sheet.12">
                  <p:link updateAutomatic="1"/>
                  <p:pic>
                    <p:nvPicPr>
                      <p:cNvPr id="6" name="Object 5">
                        <a:extLst>
                          <a:ext uri="{FF2B5EF4-FFF2-40B4-BE49-F238E27FC236}">
                            <a16:creationId xmlns:a16="http://schemas.microsoft.com/office/drawing/2014/main" id="{080A5B4A-EF61-A3B3-4E84-18F2A8937FC6}"/>
                          </a:ext>
                        </a:extLst>
                      </p:cNvPr>
                      <p:cNvPicPr/>
                      <p:nvPr/>
                    </p:nvPicPr>
                    <p:blipFill>
                      <a:blip r:embed="rId7"/>
                      <a:stretch>
                        <a:fillRect/>
                      </a:stretch>
                    </p:blipFill>
                    <p:spPr>
                      <a:xfrm>
                        <a:off x="4924425" y="1878013"/>
                        <a:ext cx="3543300" cy="3541712"/>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441894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a:extLst>
              <a:ext uri="{FF2B5EF4-FFF2-40B4-BE49-F238E27FC236}">
                <a16:creationId xmlns:a16="http://schemas.microsoft.com/office/drawing/2014/main" id="{0C5E88B9-0532-7537-F9CB-DA35E581B5FD}"/>
              </a:ext>
            </a:extLst>
          </p:cNvPr>
          <p:cNvGraphicFramePr>
            <a:graphicFrameLocks noChangeAspect="1"/>
          </p:cNvGraphicFramePr>
          <p:nvPr>
            <p:extLst>
              <p:ext uri="{D42A27DB-BD31-4B8C-83A1-F6EECF244321}">
                <p14:modId xmlns:p14="http://schemas.microsoft.com/office/powerpoint/2010/main" val="3579450636"/>
              </p:ext>
            </p:extLst>
          </p:nvPr>
        </p:nvGraphicFramePr>
        <p:xfrm>
          <a:off x="2633663" y="1758950"/>
          <a:ext cx="2384425" cy="3381375"/>
        </p:xfrm>
        <a:graphic>
          <a:graphicData uri="http://schemas.openxmlformats.org/presentationml/2006/ole">
            <mc:AlternateContent xmlns:mc="http://schemas.openxmlformats.org/markup-compatibility/2006">
              <mc:Choice xmlns:v="urn:schemas-microsoft-com:vml" Requires="v">
                <p:oleObj name="Worksheet" r:id="rId5" imgW="2542969" imgH="3619564" progId="Excel.Sheet.12">
                  <p:link updateAutomatic="1"/>
                </p:oleObj>
              </mc:Choice>
              <mc:Fallback>
                <p:oleObj name="Worksheet" r:id="rId5" imgW="2542969" imgH="3619564" progId="Excel.Sheet.12">
                  <p:link updateAutomatic="1"/>
                  <p:pic>
                    <p:nvPicPr>
                      <p:cNvPr id="0" name=""/>
                      <p:cNvPicPr/>
                      <p:nvPr/>
                    </p:nvPicPr>
                    <p:blipFill>
                      <a:blip r:embed="rId6"/>
                      <a:stretch>
                        <a:fillRect/>
                      </a:stretch>
                    </p:blipFill>
                    <p:spPr>
                      <a:xfrm>
                        <a:off x="2633663" y="1758950"/>
                        <a:ext cx="2384425" cy="3381375"/>
                      </a:xfrm>
                      <a:prstGeom prst="rect">
                        <a:avLst/>
                      </a:prstGeom>
                    </p:spPr>
                  </p:pic>
                </p:oleObj>
              </mc:Fallback>
            </mc:AlternateContent>
          </a:graphicData>
        </a:graphic>
      </p:graphicFrame>
      <p:sp>
        <p:nvSpPr>
          <p:cNvPr id="2" name="Title 3">
            <a:extLst>
              <a:ext uri="{FF2B5EF4-FFF2-40B4-BE49-F238E27FC236}">
                <a16:creationId xmlns:a16="http://schemas.microsoft.com/office/drawing/2014/main" id="{126C0149-5009-315F-4481-13BE058942D5}"/>
              </a:ext>
            </a:extLst>
          </p:cNvPr>
          <p:cNvSpPr>
            <a:spLocks noGrp="1"/>
          </p:cNvSpPr>
          <p:nvPr>
            <p:ph type="title"/>
          </p:nvPr>
        </p:nvSpPr>
        <p:spPr>
          <a:xfrm>
            <a:off x="369864" y="534843"/>
            <a:ext cx="8065526" cy="551255"/>
          </a:xfrm>
          <a:noFill/>
        </p:spPr>
        <p:txBody>
          <a:bodyPr>
            <a:normAutofit/>
          </a:bodyPr>
          <a:lstStyle/>
          <a:p>
            <a:r>
              <a:rPr lang="en-US" sz="1800" dirty="0">
                <a:solidFill>
                  <a:srgbClr val="000000"/>
                </a:solidFill>
              </a:rPr>
              <a:t>PARTICIPATING IN DIVERSE AND RESILIENT SECTORS</a:t>
            </a:r>
          </a:p>
        </p:txBody>
      </p:sp>
      <p:sp>
        <p:nvSpPr>
          <p:cNvPr id="3" name="Isosceles Triangle 2">
            <a:extLst>
              <a:ext uri="{FF2B5EF4-FFF2-40B4-BE49-F238E27FC236}">
                <a16:creationId xmlns:a16="http://schemas.microsoft.com/office/drawing/2014/main" id="{A8753F1D-3862-A58D-E072-B26DF956B92E}"/>
              </a:ext>
            </a:extLst>
          </p:cNvPr>
          <p:cNvSpPr/>
          <p:nvPr/>
        </p:nvSpPr>
        <p:spPr>
          <a:xfrm rot="16200000">
            <a:off x="1052772" y="2590091"/>
            <a:ext cx="1353045" cy="3114226"/>
          </a:xfrm>
          <a:prstGeom prst="triangle">
            <a:avLst>
              <a:gd name="adj" fmla="val 0"/>
            </a:avLst>
          </a:prstGeom>
          <a:gradFill flip="none" rotWithShape="1">
            <a:gsLst>
              <a:gs pos="23000">
                <a:schemeClr val="bg1"/>
              </a:gs>
              <a:gs pos="66000">
                <a:schemeClr val="bg1">
                  <a:lumMod val="95000"/>
                </a:schemeClr>
              </a:gs>
              <a:gs pos="100000">
                <a:schemeClr val="bg1">
                  <a:lumMod val="7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 name="Connector: Elbow 4">
            <a:extLst>
              <a:ext uri="{FF2B5EF4-FFF2-40B4-BE49-F238E27FC236}">
                <a16:creationId xmlns:a16="http://schemas.microsoft.com/office/drawing/2014/main" id="{28ECBDE4-16E9-A86B-3E64-6CA2B3F84F6F}"/>
              </a:ext>
            </a:extLst>
          </p:cNvPr>
          <p:cNvCxnSpPr/>
          <p:nvPr/>
        </p:nvCxnSpPr>
        <p:spPr>
          <a:xfrm flipV="1">
            <a:off x="1326589" y="1765143"/>
            <a:ext cx="1912718" cy="630299"/>
          </a:xfrm>
          <a:prstGeom prst="bentConnector3">
            <a:avLst>
              <a:gd name="adj1" fmla="val 231"/>
            </a:avLst>
          </a:prstGeom>
          <a:ln w="158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8D6FA44-3100-3D44-1489-4A24EDAEC3E2}"/>
              </a:ext>
            </a:extLst>
          </p:cNvPr>
          <p:cNvSpPr txBox="1"/>
          <p:nvPr/>
        </p:nvSpPr>
        <p:spPr>
          <a:xfrm>
            <a:off x="467455" y="1169137"/>
            <a:ext cx="8214147" cy="276999"/>
          </a:xfrm>
          <a:prstGeom prst="rect">
            <a:avLst/>
          </a:prstGeom>
          <a:solidFill>
            <a:schemeClr val="tx1"/>
          </a:solidFill>
          <a:ln>
            <a:noFill/>
          </a:ln>
          <a:effectLst>
            <a:outerShdw blurRad="50800" dist="38100" dir="2700000" algn="tl" rotWithShape="0">
              <a:prstClr val="black">
                <a:alpha val="40000"/>
              </a:prstClr>
            </a:outerShdw>
          </a:effectLst>
        </p:spPr>
        <p:txBody>
          <a:bodyPr wrap="square" rtlCol="0">
            <a:spAutoFit/>
          </a:bodyPr>
          <a:lstStyle/>
          <a:p>
            <a:pPr algn="ctr"/>
            <a:r>
              <a:rPr lang="en-US" sz="1200" b="1" dirty="0">
                <a:solidFill>
                  <a:schemeClr val="bg1"/>
                </a:solidFill>
                <a:latin typeface="Verdana" panose="020B0604030504040204" pitchFamily="34" charset="0"/>
                <a:ea typeface="Verdana" panose="020B0604030504040204" pitchFamily="34" charset="0"/>
                <a:cs typeface="Arial" panose="020B0604020202020204" pitchFamily="34" charset="0"/>
              </a:rPr>
              <a:t>Diverse Remaining Performance Obligations (RPOs)</a:t>
            </a:r>
            <a:endParaRPr lang="en-US" sz="1200" b="1" i="1" dirty="0">
              <a:solidFill>
                <a:schemeClr val="bg1"/>
              </a:solidFill>
              <a:latin typeface="Verdana" panose="020B0604030504040204" pitchFamily="34" charset="0"/>
              <a:ea typeface="Verdana" panose="020B0604030504040204" pitchFamily="34" charset="0"/>
              <a:cs typeface="Arial" panose="020B0604020202020204" pitchFamily="34" charset="0"/>
            </a:endParaRPr>
          </a:p>
        </p:txBody>
      </p:sp>
      <p:sp>
        <p:nvSpPr>
          <p:cNvPr id="9" name="TextBox 8">
            <a:extLst>
              <a:ext uri="{FF2B5EF4-FFF2-40B4-BE49-F238E27FC236}">
                <a16:creationId xmlns:a16="http://schemas.microsoft.com/office/drawing/2014/main" id="{85BD5659-6E1D-2001-5220-17549B8376B0}"/>
              </a:ext>
            </a:extLst>
          </p:cNvPr>
          <p:cNvSpPr txBox="1"/>
          <p:nvPr/>
        </p:nvSpPr>
        <p:spPr>
          <a:xfrm>
            <a:off x="467455" y="5157486"/>
            <a:ext cx="1920240" cy="1080655"/>
          </a:xfrm>
          <a:prstGeom prst="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tIns="91440" rtlCol="0" anchor="ctr">
            <a:noAutofit/>
          </a:bodyPr>
          <a:lstStyle/>
          <a:p>
            <a:pPr algn="ctr">
              <a:lnSpc>
                <a:spcPct val="95000"/>
              </a:lnSpc>
            </a:pPr>
            <a:r>
              <a:rPr lang="en-US" sz="900" b="1" i="1" dirty="0">
                <a:latin typeface="Verdana" panose="020B0604030504040204" pitchFamily="34" charset="0"/>
                <a:ea typeface="Verdana" panose="020B0604030504040204" pitchFamily="34" charset="0"/>
              </a:rPr>
              <a:t>Demonstrated ability to pivot business and workforce to enhance exposure to resilient and growing sectors</a:t>
            </a:r>
            <a:endParaRPr lang="en-US" sz="900" b="1" i="1" dirty="0"/>
          </a:p>
        </p:txBody>
      </p:sp>
      <p:sp>
        <p:nvSpPr>
          <p:cNvPr id="11" name="TextBox 10">
            <a:extLst>
              <a:ext uri="{FF2B5EF4-FFF2-40B4-BE49-F238E27FC236}">
                <a16:creationId xmlns:a16="http://schemas.microsoft.com/office/drawing/2014/main" id="{20F58741-1814-9C9B-D6C6-6D270D518BE2}"/>
              </a:ext>
            </a:extLst>
          </p:cNvPr>
          <p:cNvSpPr txBox="1"/>
          <p:nvPr/>
        </p:nvSpPr>
        <p:spPr>
          <a:xfrm>
            <a:off x="2565424" y="5157486"/>
            <a:ext cx="1920240" cy="1080655"/>
          </a:xfrm>
          <a:prstGeom prst="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18288" tIns="91440" rIns="18288" rtlCol="0" anchor="ctr">
            <a:noAutofit/>
          </a:bodyPr>
          <a:lstStyle/>
          <a:p>
            <a:pPr algn="ctr">
              <a:lnSpc>
                <a:spcPct val="95000"/>
              </a:lnSpc>
            </a:pPr>
            <a:r>
              <a:rPr lang="en-US" sz="900" b="1" i="1" dirty="0">
                <a:latin typeface="Verdana" panose="020B0604030504040204" pitchFamily="34" charset="0"/>
                <a:ea typeface="Verdana" panose="020B0604030504040204" pitchFamily="34" charset="0"/>
              </a:rPr>
              <a:t>Expanded sector disclosure, breaking out Network and Communications and </a:t>
            </a:r>
            <a:br>
              <a:rPr lang="en-US" sz="900" b="1" i="1" dirty="0">
                <a:latin typeface="Verdana" panose="020B0604030504040204" pitchFamily="34" charset="0"/>
                <a:ea typeface="Verdana" panose="020B0604030504040204" pitchFamily="34" charset="0"/>
              </a:rPr>
            </a:br>
            <a:r>
              <a:rPr lang="en-US" sz="900" b="1" i="1" dirty="0">
                <a:latin typeface="Verdana" panose="020B0604030504040204" pitchFamily="34" charset="0"/>
                <a:ea typeface="Verdana" panose="020B0604030504040204" pitchFamily="34" charset="0"/>
              </a:rPr>
              <a:t>High-Tech Manufacturing from Commercial</a:t>
            </a:r>
            <a:endParaRPr lang="en-US" sz="900" b="1" i="1" dirty="0"/>
          </a:p>
        </p:txBody>
      </p:sp>
      <p:sp>
        <p:nvSpPr>
          <p:cNvPr id="12" name="TextBox 11">
            <a:extLst>
              <a:ext uri="{FF2B5EF4-FFF2-40B4-BE49-F238E27FC236}">
                <a16:creationId xmlns:a16="http://schemas.microsoft.com/office/drawing/2014/main" id="{B50B29F3-BA2E-AE01-272E-CDC38341C02D}"/>
              </a:ext>
            </a:extLst>
          </p:cNvPr>
          <p:cNvSpPr txBox="1"/>
          <p:nvPr/>
        </p:nvSpPr>
        <p:spPr>
          <a:xfrm>
            <a:off x="4663393" y="5157486"/>
            <a:ext cx="1920240" cy="1080655"/>
          </a:xfrm>
          <a:prstGeom prst="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tIns="91440" rtlCol="0" anchor="ctr">
            <a:noAutofit/>
          </a:bodyPr>
          <a:lstStyle/>
          <a:p>
            <a:pPr algn="ctr">
              <a:lnSpc>
                <a:spcPct val="95000"/>
              </a:lnSpc>
            </a:pPr>
            <a:r>
              <a:rPr lang="en-US" sz="900" b="1" i="1" dirty="0">
                <a:latin typeface="Verdana" panose="020B0604030504040204" pitchFamily="34" charset="0"/>
                <a:ea typeface="Verdana" panose="020B0604030504040204" pitchFamily="34" charset="0"/>
              </a:rPr>
              <a:t>Limited exposure to new office construction projects </a:t>
            </a:r>
          </a:p>
        </p:txBody>
      </p:sp>
      <p:sp>
        <p:nvSpPr>
          <p:cNvPr id="16" name="TextBox 15">
            <a:extLst>
              <a:ext uri="{FF2B5EF4-FFF2-40B4-BE49-F238E27FC236}">
                <a16:creationId xmlns:a16="http://schemas.microsoft.com/office/drawing/2014/main" id="{2EC367FC-75C9-E419-5296-4D76D0C9BEF2}"/>
              </a:ext>
            </a:extLst>
          </p:cNvPr>
          <p:cNvSpPr txBox="1"/>
          <p:nvPr/>
        </p:nvSpPr>
        <p:spPr>
          <a:xfrm>
            <a:off x="6761362" y="5157486"/>
            <a:ext cx="1920240" cy="1080655"/>
          </a:xfrm>
          <a:prstGeom prst="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tIns="91440" rtlCol="0" anchor="ctr">
            <a:noAutofit/>
          </a:bodyPr>
          <a:lstStyle/>
          <a:p>
            <a:pPr algn="ctr">
              <a:lnSpc>
                <a:spcPct val="95000"/>
              </a:lnSpc>
            </a:pPr>
            <a:r>
              <a:rPr lang="en-US" sz="900" b="1" i="1" dirty="0">
                <a:latin typeface="Verdana" panose="020B0604030504040204" pitchFamily="34" charset="0"/>
                <a:ea typeface="Verdana" panose="020B0604030504040204" pitchFamily="34" charset="0"/>
              </a:rPr>
              <a:t>Record RPOs, along with a strong and diverse pipeline, provide solid near-term line of sight</a:t>
            </a:r>
            <a:endParaRPr lang="en-US" sz="900" b="1" i="1" dirty="0"/>
          </a:p>
        </p:txBody>
      </p:sp>
      <p:sp>
        <p:nvSpPr>
          <p:cNvPr id="17" name="Oval 16">
            <a:extLst>
              <a:ext uri="{FF2B5EF4-FFF2-40B4-BE49-F238E27FC236}">
                <a16:creationId xmlns:a16="http://schemas.microsoft.com/office/drawing/2014/main" id="{D104E773-E13A-876B-FF96-5AA9990CA1C7}"/>
              </a:ext>
            </a:extLst>
          </p:cNvPr>
          <p:cNvSpPr/>
          <p:nvPr/>
        </p:nvSpPr>
        <p:spPr>
          <a:xfrm>
            <a:off x="398144" y="5030701"/>
            <a:ext cx="298734" cy="29057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latin typeface="Verdana" panose="020B0604030504040204" pitchFamily="34" charset="0"/>
                <a:ea typeface="Verdana" panose="020B0604030504040204" pitchFamily="34" charset="0"/>
                <a:sym typeface="Wingdings" panose="05000000000000000000" pitchFamily="2" charset="2"/>
              </a:rPr>
              <a:t></a:t>
            </a:r>
            <a:endParaRPr lang="en-US" sz="3000" dirty="0">
              <a:latin typeface="Verdana" panose="020B0604030504040204" pitchFamily="34" charset="0"/>
              <a:ea typeface="Verdana" panose="020B0604030504040204" pitchFamily="34" charset="0"/>
            </a:endParaRPr>
          </a:p>
        </p:txBody>
      </p:sp>
      <p:sp>
        <p:nvSpPr>
          <p:cNvPr id="18" name="Oval 17">
            <a:extLst>
              <a:ext uri="{FF2B5EF4-FFF2-40B4-BE49-F238E27FC236}">
                <a16:creationId xmlns:a16="http://schemas.microsoft.com/office/drawing/2014/main" id="{D48E83B4-F011-A0FC-E407-B99DB5F1351B}"/>
              </a:ext>
            </a:extLst>
          </p:cNvPr>
          <p:cNvSpPr/>
          <p:nvPr/>
        </p:nvSpPr>
        <p:spPr>
          <a:xfrm>
            <a:off x="2497179" y="5030701"/>
            <a:ext cx="298734" cy="29057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latin typeface="Verdana" panose="020B0604030504040204" pitchFamily="34" charset="0"/>
                <a:ea typeface="Verdana" panose="020B0604030504040204" pitchFamily="34" charset="0"/>
                <a:sym typeface="Wingdings" panose="05000000000000000000" pitchFamily="2" charset="2"/>
              </a:rPr>
              <a:t></a:t>
            </a:r>
            <a:endParaRPr lang="en-US" sz="3000" dirty="0">
              <a:latin typeface="Verdana" panose="020B0604030504040204" pitchFamily="34" charset="0"/>
              <a:ea typeface="Verdana" panose="020B0604030504040204" pitchFamily="34" charset="0"/>
            </a:endParaRPr>
          </a:p>
        </p:txBody>
      </p:sp>
      <p:sp>
        <p:nvSpPr>
          <p:cNvPr id="19" name="Oval 18">
            <a:extLst>
              <a:ext uri="{FF2B5EF4-FFF2-40B4-BE49-F238E27FC236}">
                <a16:creationId xmlns:a16="http://schemas.microsoft.com/office/drawing/2014/main" id="{2523A026-7A19-5EF0-06A9-B039CCD3C72D}"/>
              </a:ext>
            </a:extLst>
          </p:cNvPr>
          <p:cNvSpPr/>
          <p:nvPr/>
        </p:nvSpPr>
        <p:spPr>
          <a:xfrm>
            <a:off x="4596214" y="5030701"/>
            <a:ext cx="298734" cy="29057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latin typeface="Verdana" panose="020B0604030504040204" pitchFamily="34" charset="0"/>
                <a:ea typeface="Verdana" panose="020B0604030504040204" pitchFamily="34" charset="0"/>
                <a:sym typeface="Wingdings" panose="05000000000000000000" pitchFamily="2" charset="2"/>
              </a:rPr>
              <a:t></a:t>
            </a:r>
            <a:endParaRPr lang="en-US" sz="3000" dirty="0">
              <a:latin typeface="Verdana" panose="020B0604030504040204" pitchFamily="34" charset="0"/>
              <a:ea typeface="Verdana" panose="020B0604030504040204" pitchFamily="34" charset="0"/>
            </a:endParaRPr>
          </a:p>
        </p:txBody>
      </p:sp>
      <p:sp>
        <p:nvSpPr>
          <p:cNvPr id="20" name="Oval 19">
            <a:extLst>
              <a:ext uri="{FF2B5EF4-FFF2-40B4-BE49-F238E27FC236}">
                <a16:creationId xmlns:a16="http://schemas.microsoft.com/office/drawing/2014/main" id="{33EDEAD7-1115-6130-4303-CB46812E8222}"/>
              </a:ext>
            </a:extLst>
          </p:cNvPr>
          <p:cNvSpPr/>
          <p:nvPr/>
        </p:nvSpPr>
        <p:spPr>
          <a:xfrm>
            <a:off x="6695249" y="5030701"/>
            <a:ext cx="298734" cy="29057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dirty="0">
                <a:latin typeface="Verdana" panose="020B0604030504040204" pitchFamily="34" charset="0"/>
                <a:ea typeface="Verdana" panose="020B0604030504040204" pitchFamily="34" charset="0"/>
                <a:sym typeface="Wingdings" panose="05000000000000000000" pitchFamily="2" charset="2"/>
              </a:rPr>
              <a:t></a:t>
            </a:r>
            <a:endParaRPr lang="en-US" sz="3000" dirty="0">
              <a:latin typeface="Verdana" panose="020B0604030504040204" pitchFamily="34" charset="0"/>
              <a:ea typeface="Verdana" panose="020B0604030504040204" pitchFamily="34" charset="0"/>
            </a:endParaRPr>
          </a:p>
        </p:txBody>
      </p:sp>
      <p:sp>
        <p:nvSpPr>
          <p:cNvPr id="21" name="TextBox 20">
            <a:extLst>
              <a:ext uri="{FF2B5EF4-FFF2-40B4-BE49-F238E27FC236}">
                <a16:creationId xmlns:a16="http://schemas.microsoft.com/office/drawing/2014/main" id="{9474EFD3-F7A8-829B-C649-73B22967A269}"/>
              </a:ext>
            </a:extLst>
          </p:cNvPr>
          <p:cNvSpPr txBox="1"/>
          <p:nvPr/>
        </p:nvSpPr>
        <p:spPr>
          <a:xfrm>
            <a:off x="4536436" y="1765143"/>
            <a:ext cx="4140108" cy="305858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nchor="ctr">
            <a:noAutofit/>
          </a:bodyPr>
          <a:lstStyle/>
          <a:p>
            <a:pPr algn="ctr"/>
            <a:endParaRPr lang="en-US" sz="1000" b="1" i="1" dirty="0">
              <a:latin typeface="Verdana" panose="020B0604030504040204" pitchFamily="34" charset="0"/>
              <a:ea typeface="Verdana" panose="020B0604030504040204" pitchFamily="34" charset="0"/>
            </a:endParaRPr>
          </a:p>
        </p:txBody>
      </p:sp>
      <p:sp>
        <p:nvSpPr>
          <p:cNvPr id="22" name="Rectangle 21">
            <a:extLst>
              <a:ext uri="{FF2B5EF4-FFF2-40B4-BE49-F238E27FC236}">
                <a16:creationId xmlns:a16="http://schemas.microsoft.com/office/drawing/2014/main" id="{7C4774A7-C59A-8162-E71E-B7BCF5A49BB9}"/>
              </a:ext>
            </a:extLst>
          </p:cNvPr>
          <p:cNvSpPr/>
          <p:nvPr/>
        </p:nvSpPr>
        <p:spPr>
          <a:xfrm>
            <a:off x="4656360" y="2211078"/>
            <a:ext cx="126394" cy="121920"/>
          </a:xfrm>
          <a:prstGeom prst="rect">
            <a:avLst/>
          </a:prstGeom>
          <a:solidFill>
            <a:srgbClr val="0074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02B247CE-1D60-E0B3-3E79-BED439170EE6}"/>
              </a:ext>
            </a:extLst>
          </p:cNvPr>
          <p:cNvSpPr/>
          <p:nvPr/>
        </p:nvSpPr>
        <p:spPr>
          <a:xfrm>
            <a:off x="4656360" y="2553051"/>
            <a:ext cx="126394" cy="12192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31CD2137-6230-54E8-E759-920E180D6783}"/>
              </a:ext>
            </a:extLst>
          </p:cNvPr>
          <p:cNvSpPr/>
          <p:nvPr/>
        </p:nvSpPr>
        <p:spPr>
          <a:xfrm>
            <a:off x="4656360" y="2895024"/>
            <a:ext cx="126394" cy="121920"/>
          </a:xfrm>
          <a:prstGeom prst="rect">
            <a:avLst/>
          </a:prstGeom>
          <a:solidFill>
            <a:srgbClr val="E6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6B8CB146-31B5-B525-DBE9-943D99257E00}"/>
              </a:ext>
            </a:extLst>
          </p:cNvPr>
          <p:cNvSpPr/>
          <p:nvPr/>
        </p:nvSpPr>
        <p:spPr>
          <a:xfrm>
            <a:off x="4656360" y="3236997"/>
            <a:ext cx="126394" cy="121920"/>
          </a:xfrm>
          <a:prstGeom prst="rect">
            <a:avLst/>
          </a:prstGeom>
          <a:solidFill>
            <a:srgbClr val="6464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02583F34-573F-2FCB-FB9D-3F5141F27B85}"/>
              </a:ext>
            </a:extLst>
          </p:cNvPr>
          <p:cNvSpPr/>
          <p:nvPr/>
        </p:nvSpPr>
        <p:spPr>
          <a:xfrm>
            <a:off x="4656360" y="3578970"/>
            <a:ext cx="126394" cy="121920"/>
          </a:xfrm>
          <a:prstGeom prst="rect">
            <a:avLst/>
          </a:prstGeom>
          <a:solidFill>
            <a:srgbClr val="487F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E9A3C6A9-588E-EDE1-0ED5-56FF535BFB67}"/>
              </a:ext>
            </a:extLst>
          </p:cNvPr>
          <p:cNvSpPr/>
          <p:nvPr/>
        </p:nvSpPr>
        <p:spPr>
          <a:xfrm>
            <a:off x="4656360" y="3920943"/>
            <a:ext cx="126394" cy="121920"/>
          </a:xfrm>
          <a:prstGeom prst="rect">
            <a:avLst/>
          </a:prstGeom>
          <a:solidFill>
            <a:srgbClr val="99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E6ED1595-0ED3-5E89-49C3-1E9B85D2324E}"/>
              </a:ext>
            </a:extLst>
          </p:cNvPr>
          <p:cNvSpPr/>
          <p:nvPr/>
        </p:nvSpPr>
        <p:spPr>
          <a:xfrm>
            <a:off x="4656360" y="4262916"/>
            <a:ext cx="126394" cy="121920"/>
          </a:xfrm>
          <a:prstGeom prst="rect">
            <a:avLst/>
          </a:prstGeom>
          <a:solidFill>
            <a:srgbClr val="FF80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0BB39B2E-CD70-E04E-0629-0C58006703A5}"/>
              </a:ext>
            </a:extLst>
          </p:cNvPr>
          <p:cNvSpPr/>
          <p:nvPr/>
        </p:nvSpPr>
        <p:spPr>
          <a:xfrm>
            <a:off x="4656360" y="4604892"/>
            <a:ext cx="126394" cy="121920"/>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BD63A910-C1AC-6428-8CE6-8FEA35C01D78}"/>
              </a:ext>
            </a:extLst>
          </p:cNvPr>
          <p:cNvSpPr txBox="1"/>
          <p:nvPr/>
        </p:nvSpPr>
        <p:spPr>
          <a:xfrm>
            <a:off x="4812370" y="2176653"/>
            <a:ext cx="1377070" cy="190770"/>
          </a:xfrm>
          <a:prstGeom prst="rect">
            <a:avLst/>
          </a:prstGeom>
          <a:noFill/>
        </p:spPr>
        <p:txBody>
          <a:bodyPr wrap="square" rtlCol="0" anchor="ctr">
            <a:noAutofit/>
          </a:bodyPr>
          <a:lstStyle/>
          <a:p>
            <a:r>
              <a:rPr lang="en-US" sz="900" dirty="0">
                <a:solidFill>
                  <a:srgbClr val="000000"/>
                </a:solidFill>
                <a:latin typeface="Verdana" panose="020B0604030504040204" pitchFamily="34" charset="0"/>
                <a:ea typeface="Verdana" panose="020B0604030504040204" pitchFamily="34" charset="0"/>
              </a:rPr>
              <a:t>Commercial</a:t>
            </a:r>
          </a:p>
        </p:txBody>
      </p:sp>
      <p:sp>
        <p:nvSpPr>
          <p:cNvPr id="31" name="TextBox 30">
            <a:extLst>
              <a:ext uri="{FF2B5EF4-FFF2-40B4-BE49-F238E27FC236}">
                <a16:creationId xmlns:a16="http://schemas.microsoft.com/office/drawing/2014/main" id="{00A8390D-F6C0-4E9D-B17F-84BCFB92E465}"/>
              </a:ext>
            </a:extLst>
          </p:cNvPr>
          <p:cNvSpPr txBox="1"/>
          <p:nvPr/>
        </p:nvSpPr>
        <p:spPr>
          <a:xfrm>
            <a:off x="4812370" y="2519712"/>
            <a:ext cx="1377070" cy="190770"/>
          </a:xfrm>
          <a:prstGeom prst="rect">
            <a:avLst/>
          </a:prstGeom>
          <a:noFill/>
        </p:spPr>
        <p:txBody>
          <a:bodyPr wrap="square" rtlCol="0" anchor="ctr">
            <a:noAutofit/>
          </a:bodyPr>
          <a:lstStyle/>
          <a:p>
            <a:r>
              <a:rPr lang="en-US" sz="900" dirty="0">
                <a:solidFill>
                  <a:srgbClr val="000000"/>
                </a:solidFill>
                <a:latin typeface="Verdana" panose="020B0604030504040204" pitchFamily="34" charset="0"/>
                <a:ea typeface="Verdana" panose="020B0604030504040204" pitchFamily="34" charset="0"/>
              </a:rPr>
              <a:t>Healthcare</a:t>
            </a:r>
          </a:p>
        </p:txBody>
      </p:sp>
      <p:sp>
        <p:nvSpPr>
          <p:cNvPr id="32" name="TextBox 31">
            <a:extLst>
              <a:ext uri="{FF2B5EF4-FFF2-40B4-BE49-F238E27FC236}">
                <a16:creationId xmlns:a16="http://schemas.microsoft.com/office/drawing/2014/main" id="{FCE9BA25-7699-54F0-2F1B-4D8B97CC92C2}"/>
              </a:ext>
            </a:extLst>
          </p:cNvPr>
          <p:cNvSpPr txBox="1"/>
          <p:nvPr/>
        </p:nvSpPr>
        <p:spPr>
          <a:xfrm>
            <a:off x="4812370" y="2859537"/>
            <a:ext cx="1097280" cy="190770"/>
          </a:xfrm>
          <a:prstGeom prst="rect">
            <a:avLst/>
          </a:prstGeom>
          <a:noFill/>
        </p:spPr>
        <p:txBody>
          <a:bodyPr wrap="square" rtlCol="0" anchor="ctr">
            <a:noAutofit/>
          </a:bodyPr>
          <a:lstStyle/>
          <a:p>
            <a:r>
              <a:rPr lang="en-US" sz="900" dirty="0">
                <a:solidFill>
                  <a:srgbClr val="000000"/>
                </a:solidFill>
                <a:latin typeface="Verdana" panose="020B0604030504040204" pitchFamily="34" charset="0"/>
                <a:ea typeface="Verdana" panose="020B0604030504040204" pitchFamily="34" charset="0"/>
              </a:rPr>
              <a:t>Institutional</a:t>
            </a:r>
          </a:p>
        </p:txBody>
      </p:sp>
      <p:sp>
        <p:nvSpPr>
          <p:cNvPr id="33" name="TextBox 32">
            <a:extLst>
              <a:ext uri="{FF2B5EF4-FFF2-40B4-BE49-F238E27FC236}">
                <a16:creationId xmlns:a16="http://schemas.microsoft.com/office/drawing/2014/main" id="{2A1EFC6D-5861-A7F4-0A9A-05173E290AAF}"/>
              </a:ext>
            </a:extLst>
          </p:cNvPr>
          <p:cNvSpPr txBox="1"/>
          <p:nvPr/>
        </p:nvSpPr>
        <p:spPr>
          <a:xfrm>
            <a:off x="4812370" y="3213756"/>
            <a:ext cx="1826036" cy="190770"/>
          </a:xfrm>
          <a:prstGeom prst="rect">
            <a:avLst/>
          </a:prstGeom>
          <a:noFill/>
        </p:spPr>
        <p:txBody>
          <a:bodyPr wrap="square" rtlCol="0" anchor="ctr">
            <a:noAutofit/>
          </a:bodyPr>
          <a:lstStyle/>
          <a:p>
            <a:r>
              <a:rPr lang="en-US" sz="900" dirty="0">
                <a:solidFill>
                  <a:srgbClr val="000000"/>
                </a:solidFill>
                <a:latin typeface="Verdana" panose="020B0604030504040204" pitchFamily="34" charset="0"/>
                <a:ea typeface="Verdana" panose="020B0604030504040204" pitchFamily="34" charset="0"/>
              </a:rPr>
              <a:t>Manufacturing and </a:t>
            </a:r>
          </a:p>
          <a:p>
            <a:r>
              <a:rPr lang="en-US" sz="900" dirty="0">
                <a:solidFill>
                  <a:srgbClr val="000000"/>
                </a:solidFill>
                <a:latin typeface="Verdana" panose="020B0604030504040204" pitchFamily="34" charset="0"/>
                <a:ea typeface="Verdana" panose="020B0604030504040204" pitchFamily="34" charset="0"/>
              </a:rPr>
              <a:t>Industrial</a:t>
            </a:r>
          </a:p>
        </p:txBody>
      </p:sp>
      <p:sp>
        <p:nvSpPr>
          <p:cNvPr id="34" name="TextBox 33">
            <a:extLst>
              <a:ext uri="{FF2B5EF4-FFF2-40B4-BE49-F238E27FC236}">
                <a16:creationId xmlns:a16="http://schemas.microsoft.com/office/drawing/2014/main" id="{E90DA86B-9B02-244D-E779-4E6C9CC3E1B8}"/>
              </a:ext>
            </a:extLst>
          </p:cNvPr>
          <p:cNvSpPr txBox="1"/>
          <p:nvPr/>
        </p:nvSpPr>
        <p:spPr>
          <a:xfrm>
            <a:off x="4812370" y="3543078"/>
            <a:ext cx="1692832" cy="190770"/>
          </a:xfrm>
          <a:prstGeom prst="rect">
            <a:avLst/>
          </a:prstGeom>
          <a:noFill/>
        </p:spPr>
        <p:txBody>
          <a:bodyPr wrap="square" rtlCol="0" anchor="ctr">
            <a:noAutofit/>
          </a:bodyPr>
          <a:lstStyle/>
          <a:p>
            <a:r>
              <a:rPr lang="en-US" sz="900" dirty="0">
                <a:solidFill>
                  <a:srgbClr val="000000"/>
                </a:solidFill>
                <a:latin typeface="Verdana" panose="020B0604030504040204" pitchFamily="34" charset="0"/>
                <a:ea typeface="Verdana" panose="020B0604030504040204" pitchFamily="34" charset="0"/>
              </a:rPr>
              <a:t>Water and Wastewater</a:t>
            </a:r>
          </a:p>
        </p:txBody>
      </p:sp>
      <p:sp>
        <p:nvSpPr>
          <p:cNvPr id="35" name="TextBox 34">
            <a:extLst>
              <a:ext uri="{FF2B5EF4-FFF2-40B4-BE49-F238E27FC236}">
                <a16:creationId xmlns:a16="http://schemas.microsoft.com/office/drawing/2014/main" id="{575EC3FC-97BA-2489-BE1B-03EAAC6BF5DE}"/>
              </a:ext>
            </a:extLst>
          </p:cNvPr>
          <p:cNvSpPr txBox="1"/>
          <p:nvPr/>
        </p:nvSpPr>
        <p:spPr>
          <a:xfrm>
            <a:off x="4812370" y="3884172"/>
            <a:ext cx="1377070" cy="190770"/>
          </a:xfrm>
          <a:prstGeom prst="rect">
            <a:avLst/>
          </a:prstGeom>
          <a:noFill/>
        </p:spPr>
        <p:txBody>
          <a:bodyPr wrap="square" rtlCol="0" anchor="ctr">
            <a:noAutofit/>
          </a:bodyPr>
          <a:lstStyle/>
          <a:p>
            <a:r>
              <a:rPr lang="en-US" sz="900" dirty="0">
                <a:solidFill>
                  <a:srgbClr val="000000"/>
                </a:solidFill>
                <a:latin typeface="Verdana" panose="020B0604030504040204" pitchFamily="34" charset="0"/>
                <a:ea typeface="Verdana" panose="020B0604030504040204" pitchFamily="34" charset="0"/>
              </a:rPr>
              <a:t>Transportation</a:t>
            </a:r>
          </a:p>
        </p:txBody>
      </p:sp>
      <p:sp>
        <p:nvSpPr>
          <p:cNvPr id="36" name="TextBox 35">
            <a:extLst>
              <a:ext uri="{FF2B5EF4-FFF2-40B4-BE49-F238E27FC236}">
                <a16:creationId xmlns:a16="http://schemas.microsoft.com/office/drawing/2014/main" id="{20FBFEE9-B89B-E99B-7DD5-D72AF9A61E5C}"/>
              </a:ext>
            </a:extLst>
          </p:cNvPr>
          <p:cNvSpPr txBox="1"/>
          <p:nvPr/>
        </p:nvSpPr>
        <p:spPr>
          <a:xfrm>
            <a:off x="4812369" y="4213887"/>
            <a:ext cx="1826035" cy="190770"/>
          </a:xfrm>
          <a:prstGeom prst="rect">
            <a:avLst/>
          </a:prstGeom>
          <a:noFill/>
        </p:spPr>
        <p:txBody>
          <a:bodyPr wrap="square" rtlCol="0" anchor="ctr">
            <a:noAutofit/>
          </a:bodyPr>
          <a:lstStyle/>
          <a:p>
            <a:r>
              <a:rPr lang="en-US" sz="900" dirty="0">
                <a:solidFill>
                  <a:srgbClr val="000000"/>
                </a:solidFill>
                <a:latin typeface="Verdana" panose="020B0604030504040204" pitchFamily="34" charset="0"/>
                <a:ea typeface="Verdana" panose="020B0604030504040204" pitchFamily="34" charset="0"/>
              </a:rPr>
              <a:t>Hospitality and Entertainment</a:t>
            </a:r>
          </a:p>
        </p:txBody>
      </p:sp>
      <p:sp>
        <p:nvSpPr>
          <p:cNvPr id="37" name="TextBox 36">
            <a:extLst>
              <a:ext uri="{FF2B5EF4-FFF2-40B4-BE49-F238E27FC236}">
                <a16:creationId xmlns:a16="http://schemas.microsoft.com/office/drawing/2014/main" id="{3BAC61D5-611C-B2E7-45E0-7E2F75148FA8}"/>
              </a:ext>
            </a:extLst>
          </p:cNvPr>
          <p:cNvSpPr txBox="1"/>
          <p:nvPr/>
        </p:nvSpPr>
        <p:spPr>
          <a:xfrm>
            <a:off x="4812369" y="4571814"/>
            <a:ext cx="1622975" cy="190770"/>
          </a:xfrm>
          <a:prstGeom prst="rect">
            <a:avLst/>
          </a:prstGeom>
          <a:noFill/>
        </p:spPr>
        <p:txBody>
          <a:bodyPr wrap="square" rtlCol="0" anchor="ctr">
            <a:noAutofit/>
          </a:bodyPr>
          <a:lstStyle/>
          <a:p>
            <a:r>
              <a:rPr lang="en-US" sz="900" dirty="0">
                <a:solidFill>
                  <a:srgbClr val="000000"/>
                </a:solidFill>
                <a:latin typeface="Verdana" panose="020B0604030504040204" pitchFamily="34" charset="0"/>
                <a:ea typeface="Verdana" panose="020B0604030504040204" pitchFamily="34" charset="0"/>
              </a:rPr>
              <a:t>Short Duration Projects</a:t>
            </a:r>
          </a:p>
        </p:txBody>
      </p:sp>
      <p:sp>
        <p:nvSpPr>
          <p:cNvPr id="38" name="TextBox 37">
            <a:extLst>
              <a:ext uri="{FF2B5EF4-FFF2-40B4-BE49-F238E27FC236}">
                <a16:creationId xmlns:a16="http://schemas.microsoft.com/office/drawing/2014/main" id="{36DEAE2B-1B99-ABAF-1133-39D0F49D2AA3}"/>
              </a:ext>
            </a:extLst>
          </p:cNvPr>
          <p:cNvSpPr txBox="1"/>
          <p:nvPr/>
        </p:nvSpPr>
        <p:spPr>
          <a:xfrm>
            <a:off x="6071031" y="1770063"/>
            <a:ext cx="1672067" cy="369332"/>
          </a:xfrm>
          <a:prstGeom prst="rect">
            <a:avLst/>
          </a:prstGeom>
          <a:noFill/>
        </p:spPr>
        <p:txBody>
          <a:bodyPr wrap="square" lIns="0" rIns="0" rtlCol="0">
            <a:spAutoFit/>
          </a:bodyPr>
          <a:lstStyle/>
          <a:p>
            <a:pPr algn="ctr"/>
            <a:r>
              <a:rPr lang="en-US" sz="900" b="1" i="1" u="sng" dirty="0">
                <a:latin typeface="Verdana" panose="020B0604030504040204" pitchFamily="34" charset="0"/>
                <a:ea typeface="Verdana" panose="020B0604030504040204" pitchFamily="34" charset="0"/>
              </a:rPr>
              <a:t>Expanded Disclosure Since 2023</a:t>
            </a:r>
          </a:p>
        </p:txBody>
      </p:sp>
      <p:cxnSp>
        <p:nvCxnSpPr>
          <p:cNvPr id="39" name="Straight Arrow Connector 38">
            <a:extLst>
              <a:ext uri="{FF2B5EF4-FFF2-40B4-BE49-F238E27FC236}">
                <a16:creationId xmlns:a16="http://schemas.microsoft.com/office/drawing/2014/main" id="{AEAA8825-CE9F-2C73-523A-2BA442D863EE}"/>
              </a:ext>
            </a:extLst>
          </p:cNvPr>
          <p:cNvCxnSpPr>
            <a:cxnSpLocks/>
          </p:cNvCxnSpPr>
          <p:nvPr/>
        </p:nvCxnSpPr>
        <p:spPr>
          <a:xfrm>
            <a:off x="5699702" y="2293850"/>
            <a:ext cx="475488" cy="3036"/>
          </a:xfrm>
          <a:prstGeom prst="straightConnector1">
            <a:avLst/>
          </a:prstGeom>
          <a:ln w="12700">
            <a:solidFill>
              <a:srgbClr val="007474"/>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6E809C4-4D54-127A-EAD3-0A34893507C1}"/>
              </a:ext>
            </a:extLst>
          </p:cNvPr>
          <p:cNvCxnSpPr>
            <a:cxnSpLocks/>
          </p:cNvCxnSpPr>
          <p:nvPr/>
        </p:nvCxnSpPr>
        <p:spPr>
          <a:xfrm>
            <a:off x="5699702" y="2293850"/>
            <a:ext cx="468029" cy="478704"/>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F4276D5-B6E1-8C12-9FAF-BD0231650CF2}"/>
              </a:ext>
            </a:extLst>
          </p:cNvPr>
          <p:cNvCxnSpPr>
            <a:cxnSpLocks/>
          </p:cNvCxnSpPr>
          <p:nvPr/>
        </p:nvCxnSpPr>
        <p:spPr>
          <a:xfrm>
            <a:off x="5697801" y="2292535"/>
            <a:ext cx="491639" cy="921221"/>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C0C344BA-1891-36CA-DC99-3E6242E8191E}"/>
              </a:ext>
            </a:extLst>
          </p:cNvPr>
          <p:cNvSpPr/>
          <p:nvPr/>
        </p:nvSpPr>
        <p:spPr>
          <a:xfrm>
            <a:off x="6285425" y="2273281"/>
            <a:ext cx="126394" cy="121920"/>
          </a:xfrm>
          <a:prstGeom prst="rect">
            <a:avLst/>
          </a:prstGeom>
          <a:solidFill>
            <a:srgbClr val="0074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197E4886-BA85-B988-DC56-2F4C296C0460}"/>
              </a:ext>
            </a:extLst>
          </p:cNvPr>
          <p:cNvSpPr/>
          <p:nvPr/>
        </p:nvSpPr>
        <p:spPr>
          <a:xfrm>
            <a:off x="6285425" y="2704741"/>
            <a:ext cx="126394" cy="121920"/>
          </a:xfrm>
          <a:prstGeom prst="rect">
            <a:avLst/>
          </a:prstGeom>
          <a:solidFill>
            <a:srgbClr val="264D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4311F7E3-4283-79BA-EFD7-743AE0C09646}"/>
              </a:ext>
            </a:extLst>
          </p:cNvPr>
          <p:cNvSpPr/>
          <p:nvPr/>
        </p:nvSpPr>
        <p:spPr>
          <a:xfrm>
            <a:off x="6285425" y="3204240"/>
            <a:ext cx="126394" cy="121920"/>
          </a:xfrm>
          <a:prstGeom prst="rect">
            <a:avLst/>
          </a:prstGeom>
          <a:solidFill>
            <a:srgbClr val="00B5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a:extLst>
              <a:ext uri="{FF2B5EF4-FFF2-40B4-BE49-F238E27FC236}">
                <a16:creationId xmlns:a16="http://schemas.microsoft.com/office/drawing/2014/main" id="{31F7EBA5-F48D-ACED-2DD8-F20766F2ED56}"/>
              </a:ext>
            </a:extLst>
          </p:cNvPr>
          <p:cNvSpPr txBox="1"/>
          <p:nvPr/>
        </p:nvSpPr>
        <p:spPr>
          <a:xfrm>
            <a:off x="6399408" y="2238856"/>
            <a:ext cx="1377070" cy="190770"/>
          </a:xfrm>
          <a:prstGeom prst="rect">
            <a:avLst/>
          </a:prstGeom>
          <a:noFill/>
        </p:spPr>
        <p:txBody>
          <a:bodyPr wrap="square" rtlCol="0" anchor="ctr">
            <a:noAutofit/>
          </a:bodyPr>
          <a:lstStyle/>
          <a:p>
            <a:r>
              <a:rPr lang="en-US" sz="900" dirty="0">
                <a:solidFill>
                  <a:srgbClr val="000000"/>
                </a:solidFill>
                <a:latin typeface="Verdana" panose="020B0604030504040204" pitchFamily="34" charset="0"/>
                <a:ea typeface="Verdana" panose="020B0604030504040204" pitchFamily="34" charset="0"/>
              </a:rPr>
              <a:t>Commercial</a:t>
            </a:r>
          </a:p>
        </p:txBody>
      </p:sp>
      <p:sp>
        <p:nvSpPr>
          <p:cNvPr id="48" name="TextBox 47">
            <a:extLst>
              <a:ext uri="{FF2B5EF4-FFF2-40B4-BE49-F238E27FC236}">
                <a16:creationId xmlns:a16="http://schemas.microsoft.com/office/drawing/2014/main" id="{31582314-ABF9-9827-93AD-102DA437B67D}"/>
              </a:ext>
            </a:extLst>
          </p:cNvPr>
          <p:cNvSpPr txBox="1"/>
          <p:nvPr/>
        </p:nvSpPr>
        <p:spPr>
          <a:xfrm>
            <a:off x="6399408" y="2670316"/>
            <a:ext cx="1377070" cy="190770"/>
          </a:xfrm>
          <a:prstGeom prst="rect">
            <a:avLst/>
          </a:prstGeom>
          <a:noFill/>
        </p:spPr>
        <p:txBody>
          <a:bodyPr wrap="square" rtlCol="0" anchor="ctr">
            <a:noAutofit/>
          </a:bodyPr>
          <a:lstStyle/>
          <a:p>
            <a:r>
              <a:rPr lang="en-US" sz="900" dirty="0">
                <a:solidFill>
                  <a:srgbClr val="000000"/>
                </a:solidFill>
                <a:latin typeface="Verdana" panose="020B0604030504040204" pitchFamily="34" charset="0"/>
                <a:ea typeface="Verdana" panose="020B0604030504040204" pitchFamily="34" charset="0"/>
              </a:rPr>
              <a:t>Network and Communications</a:t>
            </a:r>
          </a:p>
        </p:txBody>
      </p:sp>
      <p:sp>
        <p:nvSpPr>
          <p:cNvPr id="55" name="TextBox 54">
            <a:extLst>
              <a:ext uri="{FF2B5EF4-FFF2-40B4-BE49-F238E27FC236}">
                <a16:creationId xmlns:a16="http://schemas.microsoft.com/office/drawing/2014/main" id="{D3DA200C-CC74-21FF-5F3F-4F6419CFB2C4}"/>
              </a:ext>
            </a:extLst>
          </p:cNvPr>
          <p:cNvSpPr txBox="1"/>
          <p:nvPr/>
        </p:nvSpPr>
        <p:spPr>
          <a:xfrm>
            <a:off x="6399408" y="3169815"/>
            <a:ext cx="1377070" cy="190770"/>
          </a:xfrm>
          <a:prstGeom prst="rect">
            <a:avLst/>
          </a:prstGeom>
          <a:noFill/>
        </p:spPr>
        <p:txBody>
          <a:bodyPr wrap="square" rtlCol="0" anchor="ctr">
            <a:noAutofit/>
          </a:bodyPr>
          <a:lstStyle/>
          <a:p>
            <a:r>
              <a:rPr lang="en-US" sz="900" dirty="0">
                <a:solidFill>
                  <a:srgbClr val="000000"/>
                </a:solidFill>
                <a:latin typeface="Verdana" panose="020B0604030504040204" pitchFamily="34" charset="0"/>
                <a:ea typeface="Verdana" panose="020B0604030504040204" pitchFamily="34" charset="0"/>
              </a:rPr>
              <a:t>High-Tech Manufacturing</a:t>
            </a:r>
          </a:p>
        </p:txBody>
      </p:sp>
      <p:sp>
        <p:nvSpPr>
          <p:cNvPr id="56" name="Rectangle 55">
            <a:extLst>
              <a:ext uri="{FF2B5EF4-FFF2-40B4-BE49-F238E27FC236}">
                <a16:creationId xmlns:a16="http://schemas.microsoft.com/office/drawing/2014/main" id="{37A78AAB-745A-BBB5-F52A-E8386897ABE3}"/>
              </a:ext>
            </a:extLst>
          </p:cNvPr>
          <p:cNvSpPr/>
          <p:nvPr/>
        </p:nvSpPr>
        <p:spPr>
          <a:xfrm>
            <a:off x="6228532" y="2212708"/>
            <a:ext cx="1297534" cy="1216292"/>
          </a:xfrm>
          <a:prstGeom prst="rect">
            <a:avLst/>
          </a:prstGeom>
          <a:noFill/>
          <a:ln w="15875">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7" name="Straight Arrow Connector 56">
            <a:extLst>
              <a:ext uri="{FF2B5EF4-FFF2-40B4-BE49-F238E27FC236}">
                <a16:creationId xmlns:a16="http://schemas.microsoft.com/office/drawing/2014/main" id="{DA989137-D8DA-2B58-6A7B-FC562BCE6F34}"/>
              </a:ext>
            </a:extLst>
          </p:cNvPr>
          <p:cNvCxnSpPr>
            <a:cxnSpLocks/>
          </p:cNvCxnSpPr>
          <p:nvPr/>
        </p:nvCxnSpPr>
        <p:spPr>
          <a:xfrm flipV="1">
            <a:off x="1916292" y="4602407"/>
            <a:ext cx="1280160" cy="0"/>
          </a:xfrm>
          <a:prstGeom prst="straightConnector1">
            <a:avLst/>
          </a:prstGeom>
          <a:ln w="12700">
            <a:solidFill>
              <a:srgbClr val="007474"/>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D33F8CF4-A7E3-4150-F243-A4A8F689C771}"/>
              </a:ext>
            </a:extLst>
          </p:cNvPr>
          <p:cNvCxnSpPr>
            <a:cxnSpLocks/>
          </p:cNvCxnSpPr>
          <p:nvPr/>
        </p:nvCxnSpPr>
        <p:spPr>
          <a:xfrm flipV="1">
            <a:off x="1925832" y="4074942"/>
            <a:ext cx="1270620" cy="527465"/>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FB96AD9D-10C3-4B24-7BE2-AC9A1F0E8139}"/>
              </a:ext>
            </a:extLst>
          </p:cNvPr>
          <p:cNvCxnSpPr>
            <a:cxnSpLocks/>
          </p:cNvCxnSpPr>
          <p:nvPr/>
        </p:nvCxnSpPr>
        <p:spPr>
          <a:xfrm flipV="1">
            <a:off x="1916292" y="3644900"/>
            <a:ext cx="1280160" cy="957507"/>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B45506FA-7415-6290-53D0-BDC3411F48B9}"/>
              </a:ext>
            </a:extLst>
          </p:cNvPr>
          <p:cNvSpPr/>
          <p:nvPr/>
        </p:nvSpPr>
        <p:spPr>
          <a:xfrm>
            <a:off x="3258357" y="3466095"/>
            <a:ext cx="1124712" cy="1371600"/>
          </a:xfrm>
          <a:prstGeom prst="rect">
            <a:avLst/>
          </a:prstGeom>
          <a:noFill/>
          <a:ln w="15875">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4872F736-BA19-E0C4-E6A4-D494B870E8D0}"/>
              </a:ext>
            </a:extLst>
          </p:cNvPr>
          <p:cNvSpPr txBox="1"/>
          <p:nvPr/>
        </p:nvSpPr>
        <p:spPr>
          <a:xfrm>
            <a:off x="3308731" y="1501804"/>
            <a:ext cx="994787" cy="369332"/>
          </a:xfrm>
          <a:prstGeom prst="rect">
            <a:avLst/>
          </a:prstGeom>
          <a:noFill/>
        </p:spPr>
        <p:txBody>
          <a:bodyPr wrap="square" rtlCol="0">
            <a:spAutoFit/>
          </a:bodyPr>
          <a:lstStyle/>
          <a:p>
            <a:r>
              <a:rPr lang="en-US" b="1" dirty="0">
                <a:solidFill>
                  <a:srgbClr val="000000"/>
                </a:solidFill>
                <a:latin typeface="Verdana" panose="020B0604030504040204" pitchFamily="34" charset="0"/>
                <a:ea typeface="Verdana" panose="020B0604030504040204" pitchFamily="34" charset="0"/>
              </a:rPr>
              <a:t>$9.8B</a:t>
            </a:r>
          </a:p>
        </p:txBody>
      </p:sp>
      <p:sp>
        <p:nvSpPr>
          <p:cNvPr id="63" name="TextBox 62">
            <a:extLst>
              <a:ext uri="{FF2B5EF4-FFF2-40B4-BE49-F238E27FC236}">
                <a16:creationId xmlns:a16="http://schemas.microsoft.com/office/drawing/2014/main" id="{22F53EA7-52FD-5743-FCD4-B892BD0BE168}"/>
              </a:ext>
            </a:extLst>
          </p:cNvPr>
          <p:cNvSpPr txBox="1"/>
          <p:nvPr/>
        </p:nvSpPr>
        <p:spPr>
          <a:xfrm>
            <a:off x="829196" y="2395442"/>
            <a:ext cx="994787" cy="369332"/>
          </a:xfrm>
          <a:prstGeom prst="rect">
            <a:avLst/>
          </a:prstGeom>
          <a:noFill/>
        </p:spPr>
        <p:txBody>
          <a:bodyPr wrap="square" rtlCol="0">
            <a:spAutoFit/>
          </a:bodyPr>
          <a:lstStyle/>
          <a:p>
            <a:r>
              <a:rPr lang="en-US" b="1" dirty="0">
                <a:solidFill>
                  <a:srgbClr val="000000"/>
                </a:solidFill>
                <a:latin typeface="Verdana" panose="020B0604030504040204" pitchFamily="34" charset="0"/>
                <a:ea typeface="Verdana" panose="020B0604030504040204" pitchFamily="34" charset="0"/>
              </a:rPr>
              <a:t>$4.0B</a:t>
            </a:r>
          </a:p>
        </p:txBody>
      </p:sp>
      <p:grpSp>
        <p:nvGrpSpPr>
          <p:cNvPr id="64" name="Group 63">
            <a:extLst>
              <a:ext uri="{FF2B5EF4-FFF2-40B4-BE49-F238E27FC236}">
                <a16:creationId xmlns:a16="http://schemas.microsoft.com/office/drawing/2014/main" id="{A61E5EA0-4FCD-41A7-4576-2E5D793B20A3}"/>
              </a:ext>
            </a:extLst>
          </p:cNvPr>
          <p:cNvGrpSpPr/>
          <p:nvPr/>
        </p:nvGrpSpPr>
        <p:grpSpPr>
          <a:xfrm>
            <a:off x="1615479" y="1589005"/>
            <a:ext cx="1294498" cy="358277"/>
            <a:chOff x="8829730" y="236885"/>
            <a:chExt cx="1294498" cy="358277"/>
          </a:xfrm>
        </p:grpSpPr>
        <p:sp>
          <p:nvSpPr>
            <p:cNvPr id="65" name="Oval 64">
              <a:extLst>
                <a:ext uri="{FF2B5EF4-FFF2-40B4-BE49-F238E27FC236}">
                  <a16:creationId xmlns:a16="http://schemas.microsoft.com/office/drawing/2014/main" id="{BB4DCD60-3105-FCD8-2DBE-17927E790EDA}"/>
                </a:ext>
              </a:extLst>
            </p:cNvPr>
            <p:cNvSpPr/>
            <p:nvPr/>
          </p:nvSpPr>
          <p:spPr>
            <a:xfrm>
              <a:off x="8836336" y="236885"/>
              <a:ext cx="1281288" cy="358277"/>
            </a:xfrm>
            <a:prstGeom prst="ellipse">
              <a:avLst/>
            </a:prstGeom>
            <a:solidFill>
              <a:schemeClr val="accent2">
                <a:lumMod val="20000"/>
                <a:lumOff val="80000"/>
              </a:schemeClr>
            </a:solidFill>
            <a:ln w="1905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TextBox 69">
              <a:extLst>
                <a:ext uri="{FF2B5EF4-FFF2-40B4-BE49-F238E27FC236}">
                  <a16:creationId xmlns:a16="http://schemas.microsoft.com/office/drawing/2014/main" id="{F927268F-045E-DB16-07F2-F71502E70EEB}"/>
                </a:ext>
              </a:extLst>
            </p:cNvPr>
            <p:cNvSpPr txBox="1"/>
            <p:nvPr/>
          </p:nvSpPr>
          <p:spPr>
            <a:xfrm>
              <a:off x="8829730" y="292066"/>
              <a:ext cx="1294498" cy="246221"/>
            </a:xfrm>
            <a:prstGeom prst="rect">
              <a:avLst/>
            </a:prstGeom>
            <a:noFill/>
          </p:spPr>
          <p:txBody>
            <a:bodyPr wrap="square" rtlCol="0">
              <a:spAutoFit/>
            </a:bodyPr>
            <a:lstStyle/>
            <a:p>
              <a:pPr algn="ctr"/>
              <a:r>
                <a:rPr lang="en-US" sz="1000" b="1" i="1" dirty="0">
                  <a:solidFill>
                    <a:srgbClr val="000000"/>
                  </a:solidFill>
                  <a:latin typeface="Verdana" panose="020B0604030504040204" pitchFamily="34" charset="0"/>
                  <a:ea typeface="Verdana" panose="020B0604030504040204" pitchFamily="34" charset="0"/>
                </a:rPr>
                <a:t>+20% CAGR</a:t>
              </a:r>
            </a:p>
          </p:txBody>
        </p:sp>
      </p:grpSp>
      <p:sp>
        <p:nvSpPr>
          <p:cNvPr id="72" name="Speech Bubble: Rectangle 71">
            <a:extLst>
              <a:ext uri="{FF2B5EF4-FFF2-40B4-BE49-F238E27FC236}">
                <a16:creationId xmlns:a16="http://schemas.microsoft.com/office/drawing/2014/main" id="{7BE213BF-766E-A9EF-534A-71E037007913}"/>
              </a:ext>
            </a:extLst>
          </p:cNvPr>
          <p:cNvSpPr/>
          <p:nvPr/>
        </p:nvSpPr>
        <p:spPr>
          <a:xfrm>
            <a:off x="7624689" y="2084189"/>
            <a:ext cx="993739" cy="460978"/>
          </a:xfrm>
          <a:prstGeom prst="wedgeRectCallout">
            <a:avLst>
              <a:gd name="adj1" fmla="val -84868"/>
              <a:gd name="adj2" fmla="val -5308"/>
            </a:avLst>
          </a:prstGeom>
          <a:solidFill>
            <a:srgbClr val="E7F0F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 tIns="91440" rIns="18288" bIns="91440" rtlCol="0" anchor="ctr"/>
          <a:lstStyle/>
          <a:p>
            <a:pPr algn="ctr">
              <a:lnSpc>
                <a:spcPct val="95000"/>
              </a:lnSpc>
            </a:pPr>
            <a:r>
              <a:rPr lang="en-US" sz="700" dirty="0">
                <a:solidFill>
                  <a:srgbClr val="000000"/>
                </a:solidFill>
                <a:latin typeface="Verdana" panose="020B0604030504040204" pitchFamily="34" charset="0"/>
                <a:ea typeface="Verdana" panose="020B0604030504040204" pitchFamily="34" charset="0"/>
              </a:rPr>
              <a:t>Warehouses, office, retail, and restaurants</a:t>
            </a:r>
          </a:p>
        </p:txBody>
      </p:sp>
      <p:sp>
        <p:nvSpPr>
          <p:cNvPr id="73" name="Speech Bubble: Rectangle 72">
            <a:extLst>
              <a:ext uri="{FF2B5EF4-FFF2-40B4-BE49-F238E27FC236}">
                <a16:creationId xmlns:a16="http://schemas.microsoft.com/office/drawing/2014/main" id="{E276534D-C65D-95A6-D703-B761A4853B6A}"/>
              </a:ext>
            </a:extLst>
          </p:cNvPr>
          <p:cNvSpPr/>
          <p:nvPr/>
        </p:nvSpPr>
        <p:spPr>
          <a:xfrm>
            <a:off x="7624689" y="3242535"/>
            <a:ext cx="993740" cy="807085"/>
          </a:xfrm>
          <a:prstGeom prst="wedgeRectCallout">
            <a:avLst>
              <a:gd name="adj1" fmla="val -75980"/>
              <a:gd name="adj2" fmla="val -40341"/>
            </a:avLst>
          </a:prstGeom>
          <a:solidFill>
            <a:schemeClr val="accent1">
              <a:lumMod val="20000"/>
              <a:lumOff val="8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 tIns="91440" rIns="18288" bIns="91440" rtlCol="0" anchor="ctr"/>
          <a:lstStyle/>
          <a:p>
            <a:pPr algn="ctr">
              <a:lnSpc>
                <a:spcPct val="95000"/>
              </a:lnSpc>
            </a:pPr>
            <a:r>
              <a:rPr lang="en-US" sz="700" dirty="0">
                <a:solidFill>
                  <a:srgbClr val="000000"/>
                </a:solidFill>
                <a:latin typeface="Verdana" panose="020B0604030504040204" pitchFamily="34" charset="0"/>
                <a:ea typeface="Verdana" panose="020B0604030504040204" pitchFamily="34" charset="0"/>
              </a:rPr>
              <a:t>Semiconductor manufacturing, biotech, life sciences, pharmaceutical, and EV and battery facilities</a:t>
            </a:r>
          </a:p>
        </p:txBody>
      </p:sp>
      <p:sp>
        <p:nvSpPr>
          <p:cNvPr id="74" name="Speech Bubble: Rectangle 73">
            <a:extLst>
              <a:ext uri="{FF2B5EF4-FFF2-40B4-BE49-F238E27FC236}">
                <a16:creationId xmlns:a16="http://schemas.microsoft.com/office/drawing/2014/main" id="{92672BA3-7CD3-5F55-0208-13979CF5E09C}"/>
              </a:ext>
            </a:extLst>
          </p:cNvPr>
          <p:cNvSpPr/>
          <p:nvPr/>
        </p:nvSpPr>
        <p:spPr>
          <a:xfrm>
            <a:off x="7624690" y="2617338"/>
            <a:ext cx="993739" cy="553027"/>
          </a:xfrm>
          <a:prstGeom prst="wedgeRectCallout">
            <a:avLst>
              <a:gd name="adj1" fmla="val -63851"/>
              <a:gd name="adj2" fmla="val -22411"/>
            </a:avLst>
          </a:prstGeom>
          <a:solidFill>
            <a:schemeClr val="tx2">
              <a:lumMod val="20000"/>
              <a:lumOff val="80000"/>
            </a:schemeClr>
          </a:solidFill>
          <a:ln>
            <a:solidFill>
              <a:schemeClr val="tx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 tIns="91440" rIns="18288" bIns="91440" rtlCol="0" anchor="ctr"/>
          <a:lstStyle/>
          <a:p>
            <a:pPr algn="ctr">
              <a:lnSpc>
                <a:spcPct val="95000"/>
              </a:lnSpc>
            </a:pPr>
            <a:r>
              <a:rPr lang="en-US" sz="700" dirty="0">
                <a:solidFill>
                  <a:srgbClr val="000000"/>
                </a:solidFill>
                <a:latin typeface="Verdana" panose="020B0604030504040204" pitchFamily="34" charset="0"/>
                <a:ea typeface="Verdana" panose="020B0604030504040204" pitchFamily="34" charset="0"/>
              </a:rPr>
              <a:t>Data centers, data and fiber projects, network cabling, and telecommunications</a:t>
            </a:r>
          </a:p>
        </p:txBody>
      </p:sp>
      <p:pic>
        <p:nvPicPr>
          <p:cNvPr id="98" name="Picture 97">
            <a:extLst>
              <a:ext uri="{FF2B5EF4-FFF2-40B4-BE49-F238E27FC236}">
                <a16:creationId xmlns:a16="http://schemas.microsoft.com/office/drawing/2014/main" id="{80B5F3E1-61F5-F2A2-77A8-A5107347D8FF}"/>
              </a:ext>
            </a:extLst>
          </p:cNvPr>
          <p:cNvPicPr>
            <a:picLocks noChangeAspect="1"/>
          </p:cNvPicPr>
          <p:nvPr>
            <p:custDataLst>
              <p:tags r:id="rId2"/>
            </p:custDataLst>
          </p:nvPr>
        </p:nvPicPr>
        <p:blipFill>
          <a:blip r:embed="rId7"/>
          <a:stretch>
            <a:fillRect/>
          </a:stretch>
        </p:blipFill>
        <p:spPr>
          <a:xfrm>
            <a:off x="143312" y="2135215"/>
            <a:ext cx="2366554" cy="2993027"/>
          </a:xfrm>
          <a:prstGeom prst="rect">
            <a:avLst/>
          </a:prstGeom>
        </p:spPr>
      </p:pic>
      <p:sp>
        <p:nvSpPr>
          <p:cNvPr id="99" name="Rectangle 98">
            <a:extLst>
              <a:ext uri="{FF2B5EF4-FFF2-40B4-BE49-F238E27FC236}">
                <a16:creationId xmlns:a16="http://schemas.microsoft.com/office/drawing/2014/main" id="{3C7C10AC-158D-CE0C-42EA-00654DF88E60}"/>
              </a:ext>
            </a:extLst>
          </p:cNvPr>
          <p:cNvSpPr/>
          <p:nvPr/>
        </p:nvSpPr>
        <p:spPr>
          <a:xfrm>
            <a:off x="774666" y="4033238"/>
            <a:ext cx="1108384" cy="809175"/>
          </a:xfrm>
          <a:prstGeom prst="rect">
            <a:avLst/>
          </a:prstGeom>
          <a:noFill/>
          <a:ln w="15875">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500143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51E5547-802D-4D8C-B53F-48383B85C95B}"/>
              </a:ext>
            </a:extLst>
          </p:cNvPr>
          <p:cNvSpPr>
            <a:spLocks noGrp="1"/>
          </p:cNvSpPr>
          <p:nvPr>
            <p:ph type="title"/>
          </p:nvPr>
        </p:nvSpPr>
        <p:spPr>
          <a:xfrm>
            <a:off x="362972" y="490892"/>
            <a:ext cx="8259602" cy="593485"/>
          </a:xfrm>
        </p:spPr>
        <p:txBody>
          <a:bodyPr>
            <a:normAutofit/>
          </a:bodyPr>
          <a:lstStyle/>
          <a:p>
            <a:r>
              <a:rPr lang="en-US" sz="1800" cap="all" dirty="0">
                <a:solidFill>
                  <a:srgbClr val="000000"/>
                </a:solidFill>
              </a:rPr>
              <a:t>Local execution, national reach</a:t>
            </a:r>
          </a:p>
        </p:txBody>
      </p:sp>
      <p:sp>
        <p:nvSpPr>
          <p:cNvPr id="83" name="Rectangle 82">
            <a:extLst>
              <a:ext uri="{FF2B5EF4-FFF2-40B4-BE49-F238E27FC236}">
                <a16:creationId xmlns:a16="http://schemas.microsoft.com/office/drawing/2014/main" id="{6B479724-8FED-477D-B486-041DF4A599CB}"/>
              </a:ext>
            </a:extLst>
          </p:cNvPr>
          <p:cNvSpPr/>
          <p:nvPr/>
        </p:nvSpPr>
        <p:spPr>
          <a:xfrm>
            <a:off x="6958828" y="2833328"/>
            <a:ext cx="1737360" cy="683771"/>
          </a:xfrm>
          <a:prstGeom prst="rect">
            <a:avLst/>
          </a:prstGeom>
          <a:solidFill>
            <a:srgbClr val="E7F0F1"/>
          </a:solidFill>
          <a:ln>
            <a:solidFill>
              <a:srgbClr val="00616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474"/>
                </a:solidFill>
                <a:latin typeface="Verdana" panose="020B0604030504040204" pitchFamily="34" charset="0"/>
                <a:ea typeface="Verdana" panose="020B0604030504040204" pitchFamily="34" charset="0"/>
              </a:rPr>
              <a:t>~400</a:t>
            </a:r>
          </a:p>
          <a:p>
            <a:pPr algn="ctr"/>
            <a:r>
              <a:rPr lang="en-US" sz="1000" i="1" dirty="0">
                <a:solidFill>
                  <a:srgbClr val="007474"/>
                </a:solidFill>
                <a:latin typeface="Verdana" panose="020B0604030504040204" pitchFamily="34" charset="0"/>
                <a:ea typeface="Verdana" panose="020B0604030504040204" pitchFamily="34" charset="0"/>
              </a:rPr>
              <a:t>U.S. Locations</a:t>
            </a:r>
          </a:p>
        </p:txBody>
      </p:sp>
      <p:sp>
        <p:nvSpPr>
          <p:cNvPr id="89" name="Rectangle 88">
            <a:extLst>
              <a:ext uri="{FF2B5EF4-FFF2-40B4-BE49-F238E27FC236}">
                <a16:creationId xmlns:a16="http://schemas.microsoft.com/office/drawing/2014/main" id="{E031563A-D3A7-54EA-59BB-9CA3380742B5}"/>
              </a:ext>
            </a:extLst>
          </p:cNvPr>
          <p:cNvSpPr/>
          <p:nvPr/>
        </p:nvSpPr>
        <p:spPr>
          <a:xfrm>
            <a:off x="6958828" y="1741939"/>
            <a:ext cx="1737360" cy="685800"/>
          </a:xfrm>
          <a:prstGeom prst="rect">
            <a:avLst/>
          </a:prstGeom>
          <a:solidFill>
            <a:srgbClr val="E7F0F1"/>
          </a:solidFill>
          <a:ln>
            <a:solidFill>
              <a:srgbClr val="00616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200" b="1" i="1" dirty="0">
                <a:solidFill>
                  <a:srgbClr val="007474"/>
                </a:solidFill>
                <a:latin typeface="Verdana" panose="020B0604030504040204" pitchFamily="34" charset="0"/>
                <a:ea typeface="Verdana" panose="020B0604030504040204" pitchFamily="34" charset="0"/>
              </a:rPr>
              <a:t>Strategic Locations in Key Geographies</a:t>
            </a:r>
            <a:endParaRPr lang="en-US" sz="1200" i="1" dirty="0">
              <a:solidFill>
                <a:srgbClr val="007474"/>
              </a:solidFill>
              <a:latin typeface="Verdana" panose="020B0604030504040204" pitchFamily="34" charset="0"/>
              <a:ea typeface="Verdana" panose="020B0604030504040204" pitchFamily="34" charset="0"/>
            </a:endParaRPr>
          </a:p>
        </p:txBody>
      </p:sp>
      <p:sp>
        <p:nvSpPr>
          <p:cNvPr id="29" name="TextBox 28">
            <a:extLst>
              <a:ext uri="{FF2B5EF4-FFF2-40B4-BE49-F238E27FC236}">
                <a16:creationId xmlns:a16="http://schemas.microsoft.com/office/drawing/2014/main" id="{E5A42603-A7E6-85C7-39B2-F56B17BB1399}"/>
              </a:ext>
            </a:extLst>
          </p:cNvPr>
          <p:cNvSpPr txBox="1">
            <a:spLocks/>
          </p:cNvSpPr>
          <p:nvPr/>
        </p:nvSpPr>
        <p:spPr bwMode="black">
          <a:xfrm>
            <a:off x="351293" y="5111666"/>
            <a:ext cx="1227370" cy="1344148"/>
          </a:xfrm>
          <a:prstGeom prst="rect">
            <a:avLst/>
          </a:prstGeom>
          <a:solidFill>
            <a:srgbClr val="E7F0F1"/>
          </a:solidFill>
          <a:ln w="12700" cap="flat" cmpd="sng" algn="ctr">
            <a:solidFill>
              <a:schemeClr val="tx1"/>
            </a:solidFill>
            <a:prstDash val="solid"/>
          </a:ln>
          <a:effectLst>
            <a:outerShdw blurRad="50800" dist="38100" dir="2700000" algn="tl" rotWithShape="0">
              <a:prstClr val="black">
                <a:alpha val="40000"/>
              </a:prstClr>
            </a:outerShdw>
          </a:effectLst>
        </p:spPr>
        <p:txBody>
          <a:bodyPr lIns="0" rIns="0" anchor="ctr"/>
          <a:lstStyle>
            <a:defPPr>
              <a:defRPr lang="en-US"/>
            </a:defPPr>
            <a:lvl1pPr algn="ctr">
              <a:defRPr sz="1200" b="1">
                <a:solidFill>
                  <a:schemeClr val="bg1"/>
                </a:solidFill>
                <a:latin typeface="Arial Narrow" panose="020B0606020202030204" pitchFamily="34" charset="0"/>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tx1"/>
                </a:solidFill>
                <a:effectLst/>
                <a:uLnTx/>
                <a:uFillTx/>
                <a:latin typeface="Verdana" panose="020B0604030504040204" pitchFamily="34" charset="0"/>
                <a:ea typeface="Verdana" panose="020B0604030504040204" pitchFamily="34" charset="0"/>
              </a:rPr>
              <a:t>Select Subsidiaries</a:t>
            </a:r>
          </a:p>
        </p:txBody>
      </p:sp>
      <p:sp>
        <p:nvSpPr>
          <p:cNvPr id="33" name="Rectangle 32">
            <a:extLst>
              <a:ext uri="{FF2B5EF4-FFF2-40B4-BE49-F238E27FC236}">
                <a16:creationId xmlns:a16="http://schemas.microsoft.com/office/drawing/2014/main" id="{E3C4322E-FAED-84B7-EB99-A4D13D5BE36F}"/>
              </a:ext>
            </a:extLst>
          </p:cNvPr>
          <p:cNvSpPr/>
          <p:nvPr/>
        </p:nvSpPr>
        <p:spPr>
          <a:xfrm>
            <a:off x="6958828" y="3923710"/>
            <a:ext cx="1737360" cy="685800"/>
          </a:xfrm>
          <a:prstGeom prst="rect">
            <a:avLst/>
          </a:prstGeom>
          <a:solidFill>
            <a:srgbClr val="E7F0F1"/>
          </a:solidFill>
          <a:ln>
            <a:solidFill>
              <a:srgbClr val="00616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474"/>
                </a:solidFill>
                <a:latin typeface="Verdana" panose="020B0604030504040204" pitchFamily="34" charset="0"/>
                <a:ea typeface="Verdana" panose="020B0604030504040204" pitchFamily="34" charset="0"/>
              </a:rPr>
              <a:t>~100</a:t>
            </a:r>
          </a:p>
          <a:p>
            <a:pPr algn="ctr"/>
            <a:r>
              <a:rPr lang="en-US" sz="1000" i="1" dirty="0">
                <a:solidFill>
                  <a:srgbClr val="007474"/>
                </a:solidFill>
                <a:latin typeface="Verdana" panose="020B0604030504040204" pitchFamily="34" charset="0"/>
                <a:ea typeface="Verdana" panose="020B0604030504040204" pitchFamily="34" charset="0"/>
              </a:rPr>
              <a:t>Operating Subsidiaries</a:t>
            </a:r>
          </a:p>
        </p:txBody>
      </p:sp>
      <p:sp>
        <p:nvSpPr>
          <p:cNvPr id="6" name="TextBox 5">
            <a:extLst>
              <a:ext uri="{FF2B5EF4-FFF2-40B4-BE49-F238E27FC236}">
                <a16:creationId xmlns:a16="http://schemas.microsoft.com/office/drawing/2014/main" id="{75982DD0-64D9-76EE-6A45-A3642BFD8BEC}"/>
              </a:ext>
            </a:extLst>
          </p:cNvPr>
          <p:cNvSpPr txBox="1"/>
          <p:nvPr/>
        </p:nvSpPr>
        <p:spPr>
          <a:xfrm>
            <a:off x="1653763" y="5111144"/>
            <a:ext cx="2286000" cy="276999"/>
          </a:xfrm>
          <a:prstGeom prst="rect">
            <a:avLst/>
          </a:prstGeom>
          <a:solidFill>
            <a:schemeClr val="tx2"/>
          </a:solidFill>
          <a:ln>
            <a:solidFill>
              <a:schemeClr val="tx2"/>
            </a:solidFill>
          </a:ln>
          <a:effectLst>
            <a:outerShdw blurRad="50800" dist="38100" dir="2700000" algn="tl" rotWithShape="0">
              <a:prstClr val="black">
                <a:alpha val="40000"/>
              </a:prstClr>
            </a:outerShdw>
          </a:effectLst>
        </p:spPr>
        <p:txBody>
          <a:bodyPr wrap="square" rtlCol="0">
            <a:spAutoFit/>
          </a:bodyPr>
          <a:lstStyle/>
          <a:p>
            <a:pPr algn="ctr"/>
            <a:r>
              <a:rPr lang="en-US" sz="1200" b="1" dirty="0">
                <a:solidFill>
                  <a:schemeClr val="bg1"/>
                </a:solidFill>
                <a:latin typeface="Verdana" panose="020B0604030504040204" pitchFamily="34" charset="0"/>
                <a:ea typeface="Verdana" panose="020B0604030504040204" pitchFamily="34" charset="0"/>
              </a:rPr>
              <a:t>Construction Services</a:t>
            </a:r>
          </a:p>
        </p:txBody>
      </p:sp>
      <p:sp>
        <p:nvSpPr>
          <p:cNvPr id="49" name="TextBox 48">
            <a:extLst>
              <a:ext uri="{FF2B5EF4-FFF2-40B4-BE49-F238E27FC236}">
                <a16:creationId xmlns:a16="http://schemas.microsoft.com/office/drawing/2014/main" id="{75CD31F7-0298-909B-4590-299A5173A3D7}"/>
              </a:ext>
            </a:extLst>
          </p:cNvPr>
          <p:cNvSpPr txBox="1"/>
          <p:nvPr/>
        </p:nvSpPr>
        <p:spPr>
          <a:xfrm>
            <a:off x="4032492" y="5111144"/>
            <a:ext cx="2286000" cy="276999"/>
          </a:xfrm>
          <a:prstGeom prst="rect">
            <a:avLst/>
          </a:prstGeom>
          <a:solidFill>
            <a:srgbClr val="00B5C8"/>
          </a:solidFill>
          <a:effectLst>
            <a:outerShdw blurRad="50800" dist="38100" dir="2700000" algn="tl" rotWithShape="0">
              <a:prstClr val="black">
                <a:alpha val="40000"/>
              </a:prstClr>
            </a:outerShdw>
          </a:effectLst>
        </p:spPr>
        <p:txBody>
          <a:bodyPr wrap="square" rtlCol="0">
            <a:spAutoFit/>
          </a:bodyPr>
          <a:lstStyle/>
          <a:p>
            <a:pPr algn="ctr"/>
            <a:r>
              <a:rPr lang="en-US" sz="1200" b="1" dirty="0">
                <a:solidFill>
                  <a:schemeClr val="bg1"/>
                </a:solidFill>
                <a:latin typeface="Verdana" panose="020B0604030504040204" pitchFamily="34" charset="0"/>
                <a:ea typeface="Verdana" panose="020B0604030504040204" pitchFamily="34" charset="0"/>
              </a:rPr>
              <a:t>Building Services</a:t>
            </a:r>
          </a:p>
        </p:txBody>
      </p:sp>
      <p:sp>
        <p:nvSpPr>
          <p:cNvPr id="50" name="TextBox 49">
            <a:extLst>
              <a:ext uri="{FF2B5EF4-FFF2-40B4-BE49-F238E27FC236}">
                <a16:creationId xmlns:a16="http://schemas.microsoft.com/office/drawing/2014/main" id="{E74F18E5-C597-A72E-130E-B90E8D84DEDC}"/>
              </a:ext>
            </a:extLst>
          </p:cNvPr>
          <p:cNvSpPr txBox="1"/>
          <p:nvPr/>
        </p:nvSpPr>
        <p:spPr>
          <a:xfrm>
            <a:off x="6411220" y="5111144"/>
            <a:ext cx="2286000" cy="276999"/>
          </a:xfrm>
          <a:prstGeom prst="rect">
            <a:avLst/>
          </a:prstGeom>
          <a:solidFill>
            <a:schemeClr val="accent2"/>
          </a:solidFill>
          <a:ln>
            <a:solidFill>
              <a:schemeClr val="accent2"/>
            </a:solidFill>
          </a:ln>
          <a:effectLst>
            <a:outerShdw blurRad="50800" dist="38100" dir="2700000" algn="tl" rotWithShape="0">
              <a:prstClr val="black">
                <a:alpha val="40000"/>
              </a:prstClr>
            </a:outerShdw>
          </a:effectLst>
        </p:spPr>
        <p:txBody>
          <a:bodyPr wrap="square" rtlCol="0">
            <a:spAutoFit/>
          </a:bodyPr>
          <a:lstStyle/>
          <a:p>
            <a:pPr algn="ctr"/>
            <a:r>
              <a:rPr lang="en-US" sz="1200" b="1" dirty="0">
                <a:solidFill>
                  <a:schemeClr val="bg1"/>
                </a:solidFill>
                <a:latin typeface="Verdana" panose="020B0604030504040204" pitchFamily="34" charset="0"/>
                <a:ea typeface="Verdana" panose="020B0604030504040204" pitchFamily="34" charset="0"/>
              </a:rPr>
              <a:t>Industrial Services</a:t>
            </a:r>
          </a:p>
        </p:txBody>
      </p:sp>
      <p:pic>
        <p:nvPicPr>
          <p:cNvPr id="51" name="Picture 50" descr="A logo on a black background&#10;&#10;Description automatically generated">
            <a:extLst>
              <a:ext uri="{FF2B5EF4-FFF2-40B4-BE49-F238E27FC236}">
                <a16:creationId xmlns:a16="http://schemas.microsoft.com/office/drawing/2014/main" id="{8BD6EC7B-4EDA-7B81-E915-E7D684F517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7131" y="5180908"/>
            <a:ext cx="977057" cy="977057"/>
          </a:xfrm>
          <a:prstGeom prst="rect">
            <a:avLst/>
          </a:prstGeom>
        </p:spPr>
      </p:pic>
      <p:pic>
        <p:nvPicPr>
          <p:cNvPr id="658" name="Picture 657" descr="A black background with white text&#10;&#10;Description automatically generated">
            <a:extLst>
              <a:ext uri="{FF2B5EF4-FFF2-40B4-BE49-F238E27FC236}">
                <a16:creationId xmlns:a16="http://schemas.microsoft.com/office/drawing/2014/main" id="{952F4A23-C089-5642-6F57-30E885B5E2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1164" y="5936114"/>
            <a:ext cx="877303" cy="243045"/>
          </a:xfrm>
          <a:prstGeom prst="rect">
            <a:avLst/>
          </a:prstGeom>
        </p:spPr>
      </p:pic>
      <p:pic>
        <p:nvPicPr>
          <p:cNvPr id="677" name="Picture 676" descr="A blue text on a black background&#10;&#10;Description automatically generated">
            <a:extLst>
              <a:ext uri="{FF2B5EF4-FFF2-40B4-BE49-F238E27FC236}">
                <a16:creationId xmlns:a16="http://schemas.microsoft.com/office/drawing/2014/main" id="{B248BB2F-5785-1342-34A8-C3D475CF26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50385" y="5403903"/>
            <a:ext cx="1115568" cy="342580"/>
          </a:xfrm>
          <a:prstGeom prst="rect">
            <a:avLst/>
          </a:prstGeom>
        </p:spPr>
      </p:pic>
      <p:pic>
        <p:nvPicPr>
          <p:cNvPr id="694" name="Picture 693" descr="A blue text on a black background&#10;&#10;Description automatically generated">
            <a:extLst>
              <a:ext uri="{FF2B5EF4-FFF2-40B4-BE49-F238E27FC236}">
                <a16:creationId xmlns:a16="http://schemas.microsoft.com/office/drawing/2014/main" id="{3AA05350-D394-74D3-F0C6-518322D279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63383" y="5408400"/>
            <a:ext cx="1116240" cy="333242"/>
          </a:xfrm>
          <a:prstGeom prst="rect">
            <a:avLst/>
          </a:prstGeom>
        </p:spPr>
      </p:pic>
      <p:pic>
        <p:nvPicPr>
          <p:cNvPr id="702" name="Picture 701" descr="A blue text on a black background&#10;&#10;Description automatically generated">
            <a:extLst>
              <a:ext uri="{FF2B5EF4-FFF2-40B4-BE49-F238E27FC236}">
                <a16:creationId xmlns:a16="http://schemas.microsoft.com/office/drawing/2014/main" id="{718F284B-28F8-8F41-EE36-CCB3B86877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17708" y="6033749"/>
            <a:ext cx="1115568" cy="333041"/>
          </a:xfrm>
          <a:prstGeom prst="rect">
            <a:avLst/>
          </a:prstGeom>
        </p:spPr>
      </p:pic>
      <p:pic>
        <p:nvPicPr>
          <p:cNvPr id="715" name="Picture 714" descr="A black background with blue text&#10;&#10;Description automatically generated">
            <a:extLst>
              <a:ext uri="{FF2B5EF4-FFF2-40B4-BE49-F238E27FC236}">
                <a16:creationId xmlns:a16="http://schemas.microsoft.com/office/drawing/2014/main" id="{7FB08528-6C95-E0FB-8270-E708AFF4D1D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42659" y="5820003"/>
            <a:ext cx="741561" cy="233285"/>
          </a:xfrm>
          <a:prstGeom prst="rect">
            <a:avLst/>
          </a:prstGeom>
        </p:spPr>
      </p:pic>
      <p:pic>
        <p:nvPicPr>
          <p:cNvPr id="719" name="Picture 718" descr="A black background with blue text&#10;&#10;Description automatically generated">
            <a:extLst>
              <a:ext uri="{FF2B5EF4-FFF2-40B4-BE49-F238E27FC236}">
                <a16:creationId xmlns:a16="http://schemas.microsoft.com/office/drawing/2014/main" id="{5310DD5F-9DD8-860C-DBE6-2DA593C35D8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86635" y="6021118"/>
            <a:ext cx="685837" cy="248479"/>
          </a:xfrm>
          <a:prstGeom prst="rect">
            <a:avLst/>
          </a:prstGeom>
        </p:spPr>
      </p:pic>
      <p:pic>
        <p:nvPicPr>
          <p:cNvPr id="721" name="Picture 720" descr="A black background with blue text&#10;&#10;Description automatically generated">
            <a:extLst>
              <a:ext uri="{FF2B5EF4-FFF2-40B4-BE49-F238E27FC236}">
                <a16:creationId xmlns:a16="http://schemas.microsoft.com/office/drawing/2014/main" id="{862445AC-D307-D4E9-E9B8-8C02B24607C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98979" y="5799346"/>
            <a:ext cx="685837" cy="257412"/>
          </a:xfrm>
          <a:prstGeom prst="rect">
            <a:avLst/>
          </a:prstGeom>
        </p:spPr>
      </p:pic>
      <p:pic>
        <p:nvPicPr>
          <p:cNvPr id="723" name="Picture 722" descr="A black background with blue text&#10;&#10;Description automatically generated">
            <a:extLst>
              <a:ext uri="{FF2B5EF4-FFF2-40B4-BE49-F238E27FC236}">
                <a16:creationId xmlns:a16="http://schemas.microsoft.com/office/drawing/2014/main" id="{8228E48B-3107-83DC-4A6C-9E0D6700C5C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613586" y="6023479"/>
            <a:ext cx="716700" cy="233313"/>
          </a:xfrm>
          <a:prstGeom prst="rect">
            <a:avLst/>
          </a:prstGeom>
        </p:spPr>
      </p:pic>
      <p:pic>
        <p:nvPicPr>
          <p:cNvPr id="724" name="Picture 2" descr="Home :: Dynalectric">
            <a:extLst>
              <a:ext uri="{FF2B5EF4-FFF2-40B4-BE49-F238E27FC236}">
                <a16:creationId xmlns:a16="http://schemas.microsoft.com/office/drawing/2014/main" id="{6A74361A-13F3-31B1-8359-0CEDDF9A558B}"/>
              </a:ext>
            </a:extLst>
          </p:cNvPr>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63825" y="5438372"/>
            <a:ext cx="602050" cy="190650"/>
          </a:xfrm>
          <a:prstGeom prst="rect">
            <a:avLst/>
          </a:prstGeom>
          <a:noFill/>
          <a:extLst>
            <a:ext uri="{909E8E84-426E-40DD-AFC4-6F175D3DCCD1}">
              <a14:hiddenFill xmlns:a14="http://schemas.microsoft.com/office/drawing/2010/main">
                <a:solidFill>
                  <a:srgbClr val="FFFFFF"/>
                </a:solidFill>
              </a14:hiddenFill>
            </a:ext>
          </a:extLst>
        </p:spPr>
      </p:pic>
      <p:pic>
        <p:nvPicPr>
          <p:cNvPr id="728" name="Picture 727">
            <a:extLst>
              <a:ext uri="{FF2B5EF4-FFF2-40B4-BE49-F238E27FC236}">
                <a16:creationId xmlns:a16="http://schemas.microsoft.com/office/drawing/2014/main" id="{B9698D6F-C3C1-FDC1-75CA-E28076F36508}"/>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2866029" y="6288314"/>
            <a:ext cx="764016" cy="193551"/>
          </a:xfrm>
          <a:prstGeom prst="rect">
            <a:avLst/>
          </a:prstGeom>
        </p:spPr>
      </p:pic>
      <p:pic>
        <p:nvPicPr>
          <p:cNvPr id="730" name="Picture 729" descr="A black background with blue text&#10;&#10;Description automatically generated">
            <a:extLst>
              <a:ext uri="{FF2B5EF4-FFF2-40B4-BE49-F238E27FC236}">
                <a16:creationId xmlns:a16="http://schemas.microsoft.com/office/drawing/2014/main" id="{C0B6BA11-C173-C080-26AB-4101DD341D3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76037" y="5631962"/>
            <a:ext cx="723233" cy="188041"/>
          </a:xfrm>
          <a:prstGeom prst="rect">
            <a:avLst/>
          </a:prstGeom>
        </p:spPr>
      </p:pic>
      <p:pic>
        <p:nvPicPr>
          <p:cNvPr id="732" name="Picture 731" descr="A close-up of a logo&#10;&#10;Description automatically generated">
            <a:extLst>
              <a:ext uri="{FF2B5EF4-FFF2-40B4-BE49-F238E27FC236}">
                <a16:creationId xmlns:a16="http://schemas.microsoft.com/office/drawing/2014/main" id="{A7877F93-E9AB-DF78-2C5B-3538683B7FE9}"/>
              </a:ext>
            </a:extLst>
          </p:cNvPr>
          <p:cNvPicPr>
            <a:picLocks noChangeAspect="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80080" y="5654237"/>
            <a:ext cx="445144" cy="135621"/>
          </a:xfrm>
          <a:prstGeom prst="rect">
            <a:avLst/>
          </a:prstGeom>
        </p:spPr>
      </p:pic>
      <p:pic>
        <p:nvPicPr>
          <p:cNvPr id="733" name="Picture 732" descr="A black and blue text on a black background&#10;&#10;Description automatically generated">
            <a:extLst>
              <a:ext uri="{FF2B5EF4-FFF2-40B4-BE49-F238E27FC236}">
                <a16:creationId xmlns:a16="http://schemas.microsoft.com/office/drawing/2014/main" id="{F6EF1E3E-0BE1-9AFD-3FE5-1FA1E82D53B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121512" y="6077648"/>
            <a:ext cx="793228" cy="183053"/>
          </a:xfrm>
          <a:prstGeom prst="rect">
            <a:avLst/>
          </a:prstGeom>
        </p:spPr>
      </p:pic>
      <p:pic>
        <p:nvPicPr>
          <p:cNvPr id="5" name="Picture 4" descr="A grey and orange logo&#10;&#10;Description automatically generated">
            <a:extLst>
              <a:ext uri="{FF2B5EF4-FFF2-40B4-BE49-F238E27FC236}">
                <a16:creationId xmlns:a16="http://schemas.microsoft.com/office/drawing/2014/main" id="{46A6A882-C4DC-4F35-A69F-FF2373B283C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698065" y="5893095"/>
            <a:ext cx="793421" cy="328827"/>
          </a:xfrm>
          <a:prstGeom prst="rect">
            <a:avLst/>
          </a:prstGeom>
        </p:spPr>
      </p:pic>
      <p:pic>
        <p:nvPicPr>
          <p:cNvPr id="1026" name="Picture 2" descr="AltairStrickland logo">
            <a:extLst>
              <a:ext uri="{FF2B5EF4-FFF2-40B4-BE49-F238E27FC236}">
                <a16:creationId xmlns:a16="http://schemas.microsoft.com/office/drawing/2014/main" id="{8F72F3E8-95F0-28B1-B66C-6C96EBAD47E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548819" y="5521165"/>
            <a:ext cx="861755" cy="2901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background with blue text&#10;&#10;Description automatically generated">
            <a:extLst>
              <a:ext uri="{FF2B5EF4-FFF2-40B4-BE49-F238E27FC236}">
                <a16:creationId xmlns:a16="http://schemas.microsoft.com/office/drawing/2014/main" id="{E834782F-23E7-3CDE-8A45-E1012F731BA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518006" y="5465868"/>
            <a:ext cx="713782" cy="138235"/>
          </a:xfrm>
          <a:prstGeom prst="rect">
            <a:avLst/>
          </a:prstGeom>
        </p:spPr>
      </p:pic>
      <p:pic>
        <p:nvPicPr>
          <p:cNvPr id="14" name="Picture 13" descr="A black screen with blue text&#10;&#10;Description automatically generated">
            <a:extLst>
              <a:ext uri="{FF2B5EF4-FFF2-40B4-BE49-F238E27FC236}">
                <a16:creationId xmlns:a16="http://schemas.microsoft.com/office/drawing/2014/main" id="{48A7BF62-9621-F754-AC1F-3344447FE53C}"/>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864161" y="6256123"/>
            <a:ext cx="895349" cy="257933"/>
          </a:xfrm>
          <a:prstGeom prst="rect">
            <a:avLst/>
          </a:prstGeom>
        </p:spPr>
      </p:pic>
      <p:grpSp>
        <p:nvGrpSpPr>
          <p:cNvPr id="708" name="Group 707">
            <a:extLst>
              <a:ext uri="{FF2B5EF4-FFF2-40B4-BE49-F238E27FC236}">
                <a16:creationId xmlns:a16="http://schemas.microsoft.com/office/drawing/2014/main" id="{21C52EF8-F71C-FFAC-C549-A8AFF71DE1D5}"/>
              </a:ext>
            </a:extLst>
          </p:cNvPr>
          <p:cNvGrpSpPr/>
          <p:nvPr/>
        </p:nvGrpSpPr>
        <p:grpSpPr>
          <a:xfrm>
            <a:off x="584199" y="1189458"/>
            <a:ext cx="5587999" cy="3490407"/>
            <a:chOff x="1776099" y="1543368"/>
            <a:chExt cx="6881811" cy="4256084"/>
          </a:xfrm>
        </p:grpSpPr>
        <p:sp>
          <p:nvSpPr>
            <p:cNvPr id="709" name="Freeform 235">
              <a:extLst>
                <a:ext uri="{FF2B5EF4-FFF2-40B4-BE49-F238E27FC236}">
                  <a16:creationId xmlns:a16="http://schemas.microsoft.com/office/drawing/2014/main" id="{8D2630C3-0982-CE8A-98B5-F3D42B761D68}"/>
                </a:ext>
              </a:extLst>
            </p:cNvPr>
            <p:cNvSpPr>
              <a:spLocks/>
            </p:cNvSpPr>
            <p:nvPr/>
          </p:nvSpPr>
          <p:spPr bwMode="gray">
            <a:xfrm>
              <a:off x="2099949" y="1543368"/>
              <a:ext cx="881063" cy="641350"/>
            </a:xfrm>
            <a:custGeom>
              <a:avLst/>
              <a:gdLst>
                <a:gd name="T0" fmla="*/ 4 w 1108"/>
                <a:gd name="T1" fmla="*/ 123 h 808"/>
                <a:gd name="T2" fmla="*/ 0 w 1108"/>
                <a:gd name="T3" fmla="*/ 122 h 808"/>
                <a:gd name="T4" fmla="*/ 3 w 1108"/>
                <a:gd name="T5" fmla="*/ 114 h 808"/>
                <a:gd name="T6" fmla="*/ 3 w 1108"/>
                <a:gd name="T7" fmla="*/ 108 h 808"/>
                <a:gd name="T8" fmla="*/ 5 w 1108"/>
                <a:gd name="T9" fmla="*/ 107 h 808"/>
                <a:gd name="T10" fmla="*/ 6 w 1108"/>
                <a:gd name="T11" fmla="*/ 111 h 808"/>
                <a:gd name="T12" fmla="*/ 5 w 1108"/>
                <a:gd name="T13" fmla="*/ 114 h 808"/>
                <a:gd name="T14" fmla="*/ 11 w 1108"/>
                <a:gd name="T15" fmla="*/ 112 h 808"/>
                <a:gd name="T16" fmla="*/ 10 w 1108"/>
                <a:gd name="T17" fmla="*/ 108 h 808"/>
                <a:gd name="T18" fmla="*/ 11 w 1108"/>
                <a:gd name="T19" fmla="*/ 101 h 808"/>
                <a:gd name="T20" fmla="*/ 7 w 1108"/>
                <a:gd name="T21" fmla="*/ 92 h 808"/>
                <a:gd name="T22" fmla="*/ 11 w 1108"/>
                <a:gd name="T23" fmla="*/ 92 h 808"/>
                <a:gd name="T24" fmla="*/ 18 w 1108"/>
                <a:gd name="T25" fmla="*/ 90 h 808"/>
                <a:gd name="T26" fmla="*/ 14 w 1108"/>
                <a:gd name="T27" fmla="*/ 86 h 808"/>
                <a:gd name="T28" fmla="*/ 8 w 1108"/>
                <a:gd name="T29" fmla="*/ 87 h 808"/>
                <a:gd name="T30" fmla="*/ 9 w 1108"/>
                <a:gd name="T31" fmla="*/ 78 h 808"/>
                <a:gd name="T32" fmla="*/ 9 w 1108"/>
                <a:gd name="T33" fmla="*/ 67 h 808"/>
                <a:gd name="T34" fmla="*/ 10 w 1108"/>
                <a:gd name="T35" fmla="*/ 52 h 808"/>
                <a:gd name="T36" fmla="*/ 6 w 1108"/>
                <a:gd name="T37" fmla="*/ 33 h 808"/>
                <a:gd name="T38" fmla="*/ 8 w 1108"/>
                <a:gd name="T39" fmla="*/ 18 h 808"/>
                <a:gd name="T40" fmla="*/ 36 w 1108"/>
                <a:gd name="T41" fmla="*/ 29 h 808"/>
                <a:gd name="T42" fmla="*/ 60 w 1108"/>
                <a:gd name="T43" fmla="*/ 39 h 808"/>
                <a:gd name="T44" fmla="*/ 71 w 1108"/>
                <a:gd name="T45" fmla="*/ 43 h 808"/>
                <a:gd name="T46" fmla="*/ 75 w 1108"/>
                <a:gd name="T47" fmla="*/ 47 h 808"/>
                <a:gd name="T48" fmla="*/ 75 w 1108"/>
                <a:gd name="T49" fmla="*/ 62 h 808"/>
                <a:gd name="T50" fmla="*/ 70 w 1108"/>
                <a:gd name="T51" fmla="*/ 71 h 808"/>
                <a:gd name="T52" fmla="*/ 70 w 1108"/>
                <a:gd name="T53" fmla="*/ 78 h 808"/>
                <a:gd name="T54" fmla="*/ 68 w 1108"/>
                <a:gd name="T55" fmla="*/ 83 h 808"/>
                <a:gd name="T56" fmla="*/ 70 w 1108"/>
                <a:gd name="T57" fmla="*/ 87 h 808"/>
                <a:gd name="T58" fmla="*/ 78 w 1108"/>
                <a:gd name="T59" fmla="*/ 73 h 808"/>
                <a:gd name="T60" fmla="*/ 83 w 1108"/>
                <a:gd name="T61" fmla="*/ 65 h 808"/>
                <a:gd name="T62" fmla="*/ 91 w 1108"/>
                <a:gd name="T63" fmla="*/ 56 h 808"/>
                <a:gd name="T64" fmla="*/ 82 w 1108"/>
                <a:gd name="T65" fmla="*/ 31 h 808"/>
                <a:gd name="T66" fmla="*/ 83 w 1108"/>
                <a:gd name="T67" fmla="*/ 28 h 808"/>
                <a:gd name="T68" fmla="*/ 90 w 1108"/>
                <a:gd name="T69" fmla="*/ 22 h 808"/>
                <a:gd name="T70" fmla="*/ 85 w 1108"/>
                <a:gd name="T71" fmla="*/ 14 h 808"/>
                <a:gd name="T72" fmla="*/ 83 w 1108"/>
                <a:gd name="T73" fmla="*/ 0 h 808"/>
                <a:gd name="T74" fmla="*/ 191 w 1108"/>
                <a:gd name="T75" fmla="*/ 29 h 808"/>
                <a:gd name="T76" fmla="*/ 278 w 1108"/>
                <a:gd name="T77" fmla="*/ 49 h 808"/>
                <a:gd name="T78" fmla="*/ 248 w 1108"/>
                <a:gd name="T79" fmla="*/ 181 h 808"/>
                <a:gd name="T80" fmla="*/ 246 w 1108"/>
                <a:gd name="T81" fmla="*/ 184 h 808"/>
                <a:gd name="T82" fmla="*/ 248 w 1108"/>
                <a:gd name="T83" fmla="*/ 189 h 808"/>
                <a:gd name="T84" fmla="*/ 249 w 1108"/>
                <a:gd name="T85" fmla="*/ 193 h 808"/>
                <a:gd name="T86" fmla="*/ 246 w 1108"/>
                <a:gd name="T87" fmla="*/ 196 h 808"/>
                <a:gd name="T88" fmla="*/ 247 w 1108"/>
                <a:gd name="T89" fmla="*/ 202 h 808"/>
                <a:gd name="T90" fmla="*/ 169 w 1108"/>
                <a:gd name="T91" fmla="*/ 187 h 808"/>
                <a:gd name="T92" fmla="*/ 161 w 1108"/>
                <a:gd name="T93" fmla="*/ 186 h 808"/>
                <a:gd name="T94" fmla="*/ 153 w 1108"/>
                <a:gd name="T95" fmla="*/ 185 h 808"/>
                <a:gd name="T96" fmla="*/ 145 w 1108"/>
                <a:gd name="T97" fmla="*/ 186 h 808"/>
                <a:gd name="T98" fmla="*/ 136 w 1108"/>
                <a:gd name="T99" fmla="*/ 185 h 808"/>
                <a:gd name="T100" fmla="*/ 126 w 1108"/>
                <a:gd name="T101" fmla="*/ 188 h 808"/>
                <a:gd name="T102" fmla="*/ 115 w 1108"/>
                <a:gd name="T103" fmla="*/ 186 h 808"/>
                <a:gd name="T104" fmla="*/ 93 w 1108"/>
                <a:gd name="T105" fmla="*/ 185 h 808"/>
                <a:gd name="T106" fmla="*/ 75 w 1108"/>
                <a:gd name="T107" fmla="*/ 177 h 808"/>
                <a:gd name="T108" fmla="*/ 61 w 1108"/>
                <a:gd name="T109" fmla="*/ 177 h 808"/>
                <a:gd name="T110" fmla="*/ 37 w 1108"/>
                <a:gd name="T111" fmla="*/ 170 h 808"/>
                <a:gd name="T112" fmla="*/ 36 w 1108"/>
                <a:gd name="T113" fmla="*/ 153 h 808"/>
                <a:gd name="T114" fmla="*/ 36 w 1108"/>
                <a:gd name="T115" fmla="*/ 143 h 808"/>
                <a:gd name="T116" fmla="*/ 22 w 1108"/>
                <a:gd name="T117" fmla="*/ 137 h 808"/>
                <a:gd name="T118" fmla="*/ 18 w 1108"/>
                <a:gd name="T119" fmla="*/ 131 h 80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08" h="808">
                  <a:moveTo>
                    <a:pt x="41" y="512"/>
                  </a:moveTo>
                  <a:lnTo>
                    <a:pt x="16" y="489"/>
                  </a:lnTo>
                  <a:lnTo>
                    <a:pt x="6" y="489"/>
                  </a:lnTo>
                  <a:lnTo>
                    <a:pt x="0" y="486"/>
                  </a:lnTo>
                  <a:lnTo>
                    <a:pt x="0" y="480"/>
                  </a:lnTo>
                  <a:lnTo>
                    <a:pt x="9" y="454"/>
                  </a:lnTo>
                  <a:lnTo>
                    <a:pt x="12" y="445"/>
                  </a:lnTo>
                  <a:lnTo>
                    <a:pt x="12" y="432"/>
                  </a:lnTo>
                  <a:lnTo>
                    <a:pt x="12" y="429"/>
                  </a:lnTo>
                  <a:lnTo>
                    <a:pt x="19" y="425"/>
                  </a:lnTo>
                  <a:lnTo>
                    <a:pt x="22" y="429"/>
                  </a:lnTo>
                  <a:lnTo>
                    <a:pt x="22" y="441"/>
                  </a:lnTo>
                  <a:lnTo>
                    <a:pt x="22" y="448"/>
                  </a:lnTo>
                  <a:lnTo>
                    <a:pt x="19" y="454"/>
                  </a:lnTo>
                  <a:lnTo>
                    <a:pt x="22" y="460"/>
                  </a:lnTo>
                  <a:lnTo>
                    <a:pt x="41" y="445"/>
                  </a:lnTo>
                  <a:lnTo>
                    <a:pt x="38" y="435"/>
                  </a:lnTo>
                  <a:lnTo>
                    <a:pt x="38" y="429"/>
                  </a:lnTo>
                  <a:lnTo>
                    <a:pt x="44" y="416"/>
                  </a:lnTo>
                  <a:lnTo>
                    <a:pt x="41" y="403"/>
                  </a:lnTo>
                  <a:lnTo>
                    <a:pt x="28" y="400"/>
                  </a:lnTo>
                  <a:lnTo>
                    <a:pt x="25" y="367"/>
                  </a:lnTo>
                  <a:lnTo>
                    <a:pt x="31" y="367"/>
                  </a:lnTo>
                  <a:lnTo>
                    <a:pt x="44" y="367"/>
                  </a:lnTo>
                  <a:lnTo>
                    <a:pt x="47" y="363"/>
                  </a:lnTo>
                  <a:lnTo>
                    <a:pt x="70" y="360"/>
                  </a:lnTo>
                  <a:lnTo>
                    <a:pt x="54" y="348"/>
                  </a:lnTo>
                  <a:lnTo>
                    <a:pt x="54" y="341"/>
                  </a:lnTo>
                  <a:lnTo>
                    <a:pt x="47" y="338"/>
                  </a:lnTo>
                  <a:lnTo>
                    <a:pt x="31" y="348"/>
                  </a:lnTo>
                  <a:lnTo>
                    <a:pt x="35" y="325"/>
                  </a:lnTo>
                  <a:lnTo>
                    <a:pt x="35" y="312"/>
                  </a:lnTo>
                  <a:lnTo>
                    <a:pt x="38" y="287"/>
                  </a:lnTo>
                  <a:lnTo>
                    <a:pt x="35" y="268"/>
                  </a:lnTo>
                  <a:lnTo>
                    <a:pt x="35" y="247"/>
                  </a:lnTo>
                  <a:lnTo>
                    <a:pt x="38" y="206"/>
                  </a:lnTo>
                  <a:lnTo>
                    <a:pt x="41" y="190"/>
                  </a:lnTo>
                  <a:lnTo>
                    <a:pt x="22" y="129"/>
                  </a:lnTo>
                  <a:lnTo>
                    <a:pt x="25" y="90"/>
                  </a:lnTo>
                  <a:lnTo>
                    <a:pt x="31" y="70"/>
                  </a:lnTo>
                  <a:lnTo>
                    <a:pt x="38" y="42"/>
                  </a:lnTo>
                  <a:lnTo>
                    <a:pt x="141" y="113"/>
                  </a:lnTo>
                  <a:lnTo>
                    <a:pt x="196" y="142"/>
                  </a:lnTo>
                  <a:lnTo>
                    <a:pt x="238" y="155"/>
                  </a:lnTo>
                  <a:lnTo>
                    <a:pt x="261" y="171"/>
                  </a:lnTo>
                  <a:lnTo>
                    <a:pt x="283" y="171"/>
                  </a:lnTo>
                  <a:lnTo>
                    <a:pt x="293" y="177"/>
                  </a:lnTo>
                  <a:lnTo>
                    <a:pt x="299" y="187"/>
                  </a:lnTo>
                  <a:lnTo>
                    <a:pt x="302" y="238"/>
                  </a:lnTo>
                  <a:lnTo>
                    <a:pt x="299" y="247"/>
                  </a:lnTo>
                  <a:lnTo>
                    <a:pt x="283" y="261"/>
                  </a:lnTo>
                  <a:lnTo>
                    <a:pt x="277" y="284"/>
                  </a:lnTo>
                  <a:lnTo>
                    <a:pt x="277" y="303"/>
                  </a:lnTo>
                  <a:lnTo>
                    <a:pt x="277" y="312"/>
                  </a:lnTo>
                  <a:lnTo>
                    <a:pt x="277" y="322"/>
                  </a:lnTo>
                  <a:lnTo>
                    <a:pt x="270" y="332"/>
                  </a:lnTo>
                  <a:lnTo>
                    <a:pt x="270" y="338"/>
                  </a:lnTo>
                  <a:lnTo>
                    <a:pt x="280" y="348"/>
                  </a:lnTo>
                  <a:lnTo>
                    <a:pt x="299" y="335"/>
                  </a:lnTo>
                  <a:lnTo>
                    <a:pt x="312" y="290"/>
                  </a:lnTo>
                  <a:lnTo>
                    <a:pt x="325" y="280"/>
                  </a:lnTo>
                  <a:lnTo>
                    <a:pt x="331" y="258"/>
                  </a:lnTo>
                  <a:lnTo>
                    <a:pt x="357" y="231"/>
                  </a:lnTo>
                  <a:lnTo>
                    <a:pt x="361" y="222"/>
                  </a:lnTo>
                  <a:lnTo>
                    <a:pt x="347" y="180"/>
                  </a:lnTo>
                  <a:lnTo>
                    <a:pt x="325" y="123"/>
                  </a:lnTo>
                  <a:lnTo>
                    <a:pt x="325" y="113"/>
                  </a:lnTo>
                  <a:lnTo>
                    <a:pt x="331" y="110"/>
                  </a:lnTo>
                  <a:lnTo>
                    <a:pt x="344" y="113"/>
                  </a:lnTo>
                  <a:lnTo>
                    <a:pt x="357" y="86"/>
                  </a:lnTo>
                  <a:lnTo>
                    <a:pt x="353" y="58"/>
                  </a:lnTo>
                  <a:lnTo>
                    <a:pt x="337" y="54"/>
                  </a:lnTo>
                  <a:lnTo>
                    <a:pt x="334" y="38"/>
                  </a:lnTo>
                  <a:lnTo>
                    <a:pt x="331" y="0"/>
                  </a:lnTo>
                  <a:lnTo>
                    <a:pt x="554" y="61"/>
                  </a:lnTo>
                  <a:lnTo>
                    <a:pt x="763" y="113"/>
                  </a:lnTo>
                  <a:lnTo>
                    <a:pt x="1105" y="193"/>
                  </a:lnTo>
                  <a:lnTo>
                    <a:pt x="1108" y="193"/>
                  </a:lnTo>
                  <a:lnTo>
                    <a:pt x="989" y="718"/>
                  </a:lnTo>
                  <a:lnTo>
                    <a:pt x="989" y="722"/>
                  </a:lnTo>
                  <a:lnTo>
                    <a:pt x="985" y="728"/>
                  </a:lnTo>
                  <a:lnTo>
                    <a:pt x="982" y="734"/>
                  </a:lnTo>
                  <a:lnTo>
                    <a:pt x="985" y="744"/>
                  </a:lnTo>
                  <a:lnTo>
                    <a:pt x="989" y="754"/>
                  </a:lnTo>
                  <a:lnTo>
                    <a:pt x="992" y="760"/>
                  </a:lnTo>
                  <a:lnTo>
                    <a:pt x="992" y="770"/>
                  </a:lnTo>
                  <a:lnTo>
                    <a:pt x="989" y="773"/>
                  </a:lnTo>
                  <a:lnTo>
                    <a:pt x="982" y="782"/>
                  </a:lnTo>
                  <a:lnTo>
                    <a:pt x="982" y="795"/>
                  </a:lnTo>
                  <a:lnTo>
                    <a:pt x="985" y="808"/>
                  </a:lnTo>
                  <a:lnTo>
                    <a:pt x="696" y="741"/>
                  </a:lnTo>
                  <a:lnTo>
                    <a:pt x="673" y="747"/>
                  </a:lnTo>
                  <a:lnTo>
                    <a:pt x="657" y="747"/>
                  </a:lnTo>
                  <a:lnTo>
                    <a:pt x="641" y="744"/>
                  </a:lnTo>
                  <a:lnTo>
                    <a:pt x="624" y="741"/>
                  </a:lnTo>
                  <a:lnTo>
                    <a:pt x="611" y="738"/>
                  </a:lnTo>
                  <a:lnTo>
                    <a:pt x="595" y="738"/>
                  </a:lnTo>
                  <a:lnTo>
                    <a:pt x="579" y="741"/>
                  </a:lnTo>
                  <a:lnTo>
                    <a:pt x="560" y="738"/>
                  </a:lnTo>
                  <a:lnTo>
                    <a:pt x="541" y="738"/>
                  </a:lnTo>
                  <a:lnTo>
                    <a:pt x="519" y="747"/>
                  </a:lnTo>
                  <a:lnTo>
                    <a:pt x="503" y="750"/>
                  </a:lnTo>
                  <a:lnTo>
                    <a:pt x="466" y="747"/>
                  </a:lnTo>
                  <a:lnTo>
                    <a:pt x="457" y="741"/>
                  </a:lnTo>
                  <a:lnTo>
                    <a:pt x="434" y="731"/>
                  </a:lnTo>
                  <a:lnTo>
                    <a:pt x="370" y="738"/>
                  </a:lnTo>
                  <a:lnTo>
                    <a:pt x="357" y="722"/>
                  </a:lnTo>
                  <a:lnTo>
                    <a:pt x="299" y="706"/>
                  </a:lnTo>
                  <a:lnTo>
                    <a:pt x="273" y="702"/>
                  </a:lnTo>
                  <a:lnTo>
                    <a:pt x="241" y="706"/>
                  </a:lnTo>
                  <a:lnTo>
                    <a:pt x="189" y="702"/>
                  </a:lnTo>
                  <a:lnTo>
                    <a:pt x="148" y="680"/>
                  </a:lnTo>
                  <a:lnTo>
                    <a:pt x="138" y="663"/>
                  </a:lnTo>
                  <a:lnTo>
                    <a:pt x="141" y="612"/>
                  </a:lnTo>
                  <a:lnTo>
                    <a:pt x="144" y="599"/>
                  </a:lnTo>
                  <a:lnTo>
                    <a:pt x="141" y="570"/>
                  </a:lnTo>
                  <a:lnTo>
                    <a:pt x="109" y="545"/>
                  </a:lnTo>
                  <a:lnTo>
                    <a:pt x="87" y="545"/>
                  </a:lnTo>
                  <a:lnTo>
                    <a:pt x="84" y="535"/>
                  </a:lnTo>
                  <a:lnTo>
                    <a:pt x="70" y="521"/>
                  </a:lnTo>
                  <a:lnTo>
                    <a:pt x="41" y="512"/>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10" name="Freeform 236">
              <a:extLst>
                <a:ext uri="{FF2B5EF4-FFF2-40B4-BE49-F238E27FC236}">
                  <a16:creationId xmlns:a16="http://schemas.microsoft.com/office/drawing/2014/main" id="{8597F2B7-E2E1-30C5-34C2-359237472124}"/>
                </a:ext>
              </a:extLst>
            </p:cNvPr>
            <p:cNvSpPr>
              <a:spLocks/>
            </p:cNvSpPr>
            <p:nvPr/>
          </p:nvSpPr>
          <p:spPr bwMode="gray">
            <a:xfrm>
              <a:off x="1863411" y="1946593"/>
              <a:ext cx="1057276" cy="885824"/>
            </a:xfrm>
            <a:custGeom>
              <a:avLst/>
              <a:gdLst>
                <a:gd name="T0" fmla="*/ 3 w 1333"/>
                <a:gd name="T1" fmla="*/ 208 h 1115"/>
                <a:gd name="T2" fmla="*/ 2 w 1333"/>
                <a:gd name="T3" fmla="*/ 192 h 1115"/>
                <a:gd name="T4" fmla="*/ 5 w 1333"/>
                <a:gd name="T5" fmla="*/ 179 h 1115"/>
                <a:gd name="T6" fmla="*/ 6 w 1333"/>
                <a:gd name="T7" fmla="*/ 159 h 1115"/>
                <a:gd name="T8" fmla="*/ 12 w 1333"/>
                <a:gd name="T9" fmla="*/ 155 h 1115"/>
                <a:gd name="T10" fmla="*/ 16 w 1333"/>
                <a:gd name="T11" fmla="*/ 147 h 1115"/>
                <a:gd name="T12" fmla="*/ 18 w 1333"/>
                <a:gd name="T13" fmla="*/ 139 h 1115"/>
                <a:gd name="T14" fmla="*/ 33 w 1333"/>
                <a:gd name="T15" fmla="*/ 117 h 1115"/>
                <a:gd name="T16" fmla="*/ 51 w 1333"/>
                <a:gd name="T17" fmla="*/ 71 h 1115"/>
                <a:gd name="T18" fmla="*/ 64 w 1333"/>
                <a:gd name="T19" fmla="*/ 41 h 1115"/>
                <a:gd name="T20" fmla="*/ 75 w 1333"/>
                <a:gd name="T21" fmla="*/ 11 h 1115"/>
                <a:gd name="T22" fmla="*/ 75 w 1333"/>
                <a:gd name="T23" fmla="*/ 1 h 1115"/>
                <a:gd name="T24" fmla="*/ 83 w 1333"/>
                <a:gd name="T25" fmla="*/ 1 h 1115"/>
                <a:gd name="T26" fmla="*/ 92 w 1333"/>
                <a:gd name="T27" fmla="*/ 4 h 1115"/>
                <a:gd name="T28" fmla="*/ 96 w 1333"/>
                <a:gd name="T29" fmla="*/ 10 h 1115"/>
                <a:gd name="T30" fmla="*/ 110 w 1333"/>
                <a:gd name="T31" fmla="*/ 16 h 1115"/>
                <a:gd name="T32" fmla="*/ 110 w 1333"/>
                <a:gd name="T33" fmla="*/ 26 h 1115"/>
                <a:gd name="T34" fmla="*/ 112 w 1333"/>
                <a:gd name="T35" fmla="*/ 43 h 1115"/>
                <a:gd name="T36" fmla="*/ 135 w 1333"/>
                <a:gd name="T37" fmla="*/ 50 h 1115"/>
                <a:gd name="T38" fmla="*/ 149 w 1333"/>
                <a:gd name="T39" fmla="*/ 50 h 1115"/>
                <a:gd name="T40" fmla="*/ 167 w 1333"/>
                <a:gd name="T41" fmla="*/ 58 h 1115"/>
                <a:gd name="T42" fmla="*/ 189 w 1333"/>
                <a:gd name="T43" fmla="*/ 59 h 1115"/>
                <a:gd name="T44" fmla="*/ 200 w 1333"/>
                <a:gd name="T45" fmla="*/ 61 h 1115"/>
                <a:gd name="T46" fmla="*/ 210 w 1333"/>
                <a:gd name="T47" fmla="*/ 58 h 1115"/>
                <a:gd name="T48" fmla="*/ 219 w 1333"/>
                <a:gd name="T49" fmla="*/ 59 h 1115"/>
                <a:gd name="T50" fmla="*/ 227 w 1333"/>
                <a:gd name="T51" fmla="*/ 58 h 1115"/>
                <a:gd name="T52" fmla="*/ 235 w 1333"/>
                <a:gd name="T53" fmla="*/ 59 h 1115"/>
                <a:gd name="T54" fmla="*/ 243 w 1333"/>
                <a:gd name="T55" fmla="*/ 60 h 1115"/>
                <a:gd name="T56" fmla="*/ 321 w 1333"/>
                <a:gd name="T57" fmla="*/ 75 h 1115"/>
                <a:gd name="T58" fmla="*/ 325 w 1333"/>
                <a:gd name="T59" fmla="*/ 85 h 1115"/>
                <a:gd name="T60" fmla="*/ 332 w 1333"/>
                <a:gd name="T61" fmla="*/ 89 h 1115"/>
                <a:gd name="T62" fmla="*/ 316 w 1333"/>
                <a:gd name="T63" fmla="*/ 124 h 1115"/>
                <a:gd name="T64" fmla="*/ 312 w 1333"/>
                <a:gd name="T65" fmla="*/ 130 h 1115"/>
                <a:gd name="T66" fmla="*/ 302 w 1333"/>
                <a:gd name="T67" fmla="*/ 137 h 1115"/>
                <a:gd name="T68" fmla="*/ 291 w 1333"/>
                <a:gd name="T69" fmla="*/ 159 h 1115"/>
                <a:gd name="T70" fmla="*/ 298 w 1333"/>
                <a:gd name="T71" fmla="*/ 164 h 1115"/>
                <a:gd name="T72" fmla="*/ 300 w 1333"/>
                <a:gd name="T73" fmla="*/ 171 h 1115"/>
                <a:gd name="T74" fmla="*/ 298 w 1333"/>
                <a:gd name="T75" fmla="*/ 174 h 1115"/>
                <a:gd name="T76" fmla="*/ 292 w 1333"/>
                <a:gd name="T77" fmla="*/ 187 h 1115"/>
                <a:gd name="T78" fmla="*/ 160 w 1333"/>
                <a:gd name="T79" fmla="*/ 253 h 111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33" h="1115">
                  <a:moveTo>
                    <a:pt x="19" y="838"/>
                  </a:moveTo>
                  <a:lnTo>
                    <a:pt x="13" y="829"/>
                  </a:lnTo>
                  <a:lnTo>
                    <a:pt x="0" y="787"/>
                  </a:lnTo>
                  <a:lnTo>
                    <a:pt x="10" y="765"/>
                  </a:lnTo>
                  <a:lnTo>
                    <a:pt x="10" y="746"/>
                  </a:lnTo>
                  <a:lnTo>
                    <a:pt x="22" y="713"/>
                  </a:lnTo>
                  <a:lnTo>
                    <a:pt x="16" y="649"/>
                  </a:lnTo>
                  <a:lnTo>
                    <a:pt x="26" y="633"/>
                  </a:lnTo>
                  <a:lnTo>
                    <a:pt x="38" y="626"/>
                  </a:lnTo>
                  <a:lnTo>
                    <a:pt x="48" y="617"/>
                  </a:lnTo>
                  <a:lnTo>
                    <a:pt x="54" y="594"/>
                  </a:lnTo>
                  <a:lnTo>
                    <a:pt x="64" y="588"/>
                  </a:lnTo>
                  <a:lnTo>
                    <a:pt x="67" y="558"/>
                  </a:lnTo>
                  <a:lnTo>
                    <a:pt x="74" y="555"/>
                  </a:lnTo>
                  <a:lnTo>
                    <a:pt x="113" y="510"/>
                  </a:lnTo>
                  <a:lnTo>
                    <a:pt x="132" y="465"/>
                  </a:lnTo>
                  <a:lnTo>
                    <a:pt x="167" y="400"/>
                  </a:lnTo>
                  <a:lnTo>
                    <a:pt x="206" y="284"/>
                  </a:lnTo>
                  <a:lnTo>
                    <a:pt x="231" y="233"/>
                  </a:lnTo>
                  <a:lnTo>
                    <a:pt x="258" y="162"/>
                  </a:lnTo>
                  <a:lnTo>
                    <a:pt x="287" y="72"/>
                  </a:lnTo>
                  <a:lnTo>
                    <a:pt x="300" y="43"/>
                  </a:lnTo>
                  <a:lnTo>
                    <a:pt x="303" y="13"/>
                  </a:lnTo>
                  <a:lnTo>
                    <a:pt x="303" y="4"/>
                  </a:lnTo>
                  <a:lnTo>
                    <a:pt x="316" y="0"/>
                  </a:lnTo>
                  <a:lnTo>
                    <a:pt x="335" y="4"/>
                  </a:lnTo>
                  <a:lnTo>
                    <a:pt x="341" y="4"/>
                  </a:lnTo>
                  <a:lnTo>
                    <a:pt x="370" y="13"/>
                  </a:lnTo>
                  <a:lnTo>
                    <a:pt x="384" y="27"/>
                  </a:lnTo>
                  <a:lnTo>
                    <a:pt x="387" y="37"/>
                  </a:lnTo>
                  <a:lnTo>
                    <a:pt x="409" y="37"/>
                  </a:lnTo>
                  <a:lnTo>
                    <a:pt x="441" y="62"/>
                  </a:lnTo>
                  <a:lnTo>
                    <a:pt x="444" y="91"/>
                  </a:lnTo>
                  <a:lnTo>
                    <a:pt x="441" y="104"/>
                  </a:lnTo>
                  <a:lnTo>
                    <a:pt x="438" y="155"/>
                  </a:lnTo>
                  <a:lnTo>
                    <a:pt x="448" y="172"/>
                  </a:lnTo>
                  <a:lnTo>
                    <a:pt x="489" y="194"/>
                  </a:lnTo>
                  <a:lnTo>
                    <a:pt x="541" y="198"/>
                  </a:lnTo>
                  <a:lnTo>
                    <a:pt x="573" y="194"/>
                  </a:lnTo>
                  <a:lnTo>
                    <a:pt x="599" y="198"/>
                  </a:lnTo>
                  <a:lnTo>
                    <a:pt x="657" y="214"/>
                  </a:lnTo>
                  <a:lnTo>
                    <a:pt x="670" y="230"/>
                  </a:lnTo>
                  <a:lnTo>
                    <a:pt x="734" y="223"/>
                  </a:lnTo>
                  <a:lnTo>
                    <a:pt x="757" y="233"/>
                  </a:lnTo>
                  <a:lnTo>
                    <a:pt x="766" y="239"/>
                  </a:lnTo>
                  <a:lnTo>
                    <a:pt x="803" y="242"/>
                  </a:lnTo>
                  <a:lnTo>
                    <a:pt x="819" y="239"/>
                  </a:lnTo>
                  <a:lnTo>
                    <a:pt x="841" y="230"/>
                  </a:lnTo>
                  <a:lnTo>
                    <a:pt x="860" y="230"/>
                  </a:lnTo>
                  <a:lnTo>
                    <a:pt x="879" y="233"/>
                  </a:lnTo>
                  <a:lnTo>
                    <a:pt x="895" y="230"/>
                  </a:lnTo>
                  <a:lnTo>
                    <a:pt x="911" y="230"/>
                  </a:lnTo>
                  <a:lnTo>
                    <a:pt x="924" y="233"/>
                  </a:lnTo>
                  <a:lnTo>
                    <a:pt x="941" y="236"/>
                  </a:lnTo>
                  <a:lnTo>
                    <a:pt x="957" y="239"/>
                  </a:lnTo>
                  <a:lnTo>
                    <a:pt x="973" y="239"/>
                  </a:lnTo>
                  <a:lnTo>
                    <a:pt x="996" y="233"/>
                  </a:lnTo>
                  <a:lnTo>
                    <a:pt x="1285" y="300"/>
                  </a:lnTo>
                  <a:lnTo>
                    <a:pt x="1289" y="317"/>
                  </a:lnTo>
                  <a:lnTo>
                    <a:pt x="1301" y="339"/>
                  </a:lnTo>
                  <a:lnTo>
                    <a:pt x="1317" y="343"/>
                  </a:lnTo>
                  <a:lnTo>
                    <a:pt x="1330" y="355"/>
                  </a:lnTo>
                  <a:lnTo>
                    <a:pt x="1333" y="384"/>
                  </a:lnTo>
                  <a:lnTo>
                    <a:pt x="1266" y="494"/>
                  </a:lnTo>
                  <a:lnTo>
                    <a:pt x="1250" y="507"/>
                  </a:lnTo>
                  <a:lnTo>
                    <a:pt x="1250" y="520"/>
                  </a:lnTo>
                  <a:lnTo>
                    <a:pt x="1234" y="539"/>
                  </a:lnTo>
                  <a:lnTo>
                    <a:pt x="1211" y="548"/>
                  </a:lnTo>
                  <a:lnTo>
                    <a:pt x="1172" y="607"/>
                  </a:lnTo>
                  <a:lnTo>
                    <a:pt x="1166" y="633"/>
                  </a:lnTo>
                  <a:lnTo>
                    <a:pt x="1172" y="645"/>
                  </a:lnTo>
                  <a:lnTo>
                    <a:pt x="1195" y="655"/>
                  </a:lnTo>
                  <a:lnTo>
                    <a:pt x="1204" y="671"/>
                  </a:lnTo>
                  <a:lnTo>
                    <a:pt x="1201" y="684"/>
                  </a:lnTo>
                  <a:lnTo>
                    <a:pt x="1198" y="690"/>
                  </a:lnTo>
                  <a:lnTo>
                    <a:pt x="1192" y="693"/>
                  </a:lnTo>
                  <a:lnTo>
                    <a:pt x="1192" y="716"/>
                  </a:lnTo>
                  <a:lnTo>
                    <a:pt x="1169" y="746"/>
                  </a:lnTo>
                  <a:lnTo>
                    <a:pt x="1089" y="1115"/>
                  </a:lnTo>
                  <a:lnTo>
                    <a:pt x="641" y="1010"/>
                  </a:lnTo>
                  <a:lnTo>
                    <a:pt x="19" y="838"/>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12" name="Freeform 237">
              <a:extLst>
                <a:ext uri="{FF2B5EF4-FFF2-40B4-BE49-F238E27FC236}">
                  <a16:creationId xmlns:a16="http://schemas.microsoft.com/office/drawing/2014/main" id="{F8CF919B-D28F-218A-3A2B-432FAE94B87B}"/>
                </a:ext>
              </a:extLst>
            </p:cNvPr>
            <p:cNvSpPr>
              <a:spLocks/>
            </p:cNvSpPr>
            <p:nvPr/>
          </p:nvSpPr>
          <p:spPr bwMode="gray">
            <a:xfrm>
              <a:off x="1776099" y="2611755"/>
              <a:ext cx="1052513" cy="1798636"/>
            </a:xfrm>
            <a:custGeom>
              <a:avLst/>
              <a:gdLst>
                <a:gd name="T0" fmla="*/ 187 w 1327"/>
                <a:gd name="T1" fmla="*/ 553 h 2266"/>
                <a:gd name="T2" fmla="*/ 188 w 1327"/>
                <a:gd name="T3" fmla="*/ 545 h 2266"/>
                <a:gd name="T4" fmla="*/ 184 w 1327"/>
                <a:gd name="T5" fmla="*/ 540 h 2266"/>
                <a:gd name="T6" fmla="*/ 175 w 1327"/>
                <a:gd name="T7" fmla="*/ 503 h 2266"/>
                <a:gd name="T8" fmla="*/ 156 w 1327"/>
                <a:gd name="T9" fmla="*/ 481 h 2266"/>
                <a:gd name="T10" fmla="*/ 149 w 1327"/>
                <a:gd name="T11" fmla="*/ 473 h 2266"/>
                <a:gd name="T12" fmla="*/ 144 w 1327"/>
                <a:gd name="T13" fmla="*/ 463 h 2266"/>
                <a:gd name="T14" fmla="*/ 120 w 1327"/>
                <a:gd name="T15" fmla="*/ 452 h 2266"/>
                <a:gd name="T16" fmla="*/ 102 w 1327"/>
                <a:gd name="T17" fmla="*/ 434 h 2266"/>
                <a:gd name="T18" fmla="*/ 70 w 1327"/>
                <a:gd name="T19" fmla="*/ 421 h 2266"/>
                <a:gd name="T20" fmla="*/ 67 w 1327"/>
                <a:gd name="T21" fmla="*/ 408 h 2266"/>
                <a:gd name="T22" fmla="*/ 71 w 1327"/>
                <a:gd name="T23" fmla="*/ 391 h 2266"/>
                <a:gd name="T24" fmla="*/ 65 w 1327"/>
                <a:gd name="T25" fmla="*/ 376 h 2266"/>
                <a:gd name="T26" fmla="*/ 67 w 1327"/>
                <a:gd name="T27" fmla="*/ 370 h 2266"/>
                <a:gd name="T28" fmla="*/ 50 w 1327"/>
                <a:gd name="T29" fmla="*/ 337 h 2266"/>
                <a:gd name="T30" fmla="*/ 37 w 1327"/>
                <a:gd name="T31" fmla="*/ 314 h 2266"/>
                <a:gd name="T32" fmla="*/ 43 w 1327"/>
                <a:gd name="T33" fmla="*/ 298 h 2266"/>
                <a:gd name="T34" fmla="*/ 45 w 1327"/>
                <a:gd name="T35" fmla="*/ 281 h 2266"/>
                <a:gd name="T36" fmla="*/ 30 w 1327"/>
                <a:gd name="T37" fmla="*/ 266 h 2266"/>
                <a:gd name="T38" fmla="*/ 30 w 1327"/>
                <a:gd name="T39" fmla="*/ 241 h 2266"/>
                <a:gd name="T40" fmla="*/ 35 w 1327"/>
                <a:gd name="T41" fmla="*/ 232 h 2266"/>
                <a:gd name="T42" fmla="*/ 38 w 1327"/>
                <a:gd name="T43" fmla="*/ 243 h 2266"/>
                <a:gd name="T44" fmla="*/ 46 w 1327"/>
                <a:gd name="T45" fmla="*/ 241 h 2266"/>
                <a:gd name="T46" fmla="*/ 43 w 1327"/>
                <a:gd name="T47" fmla="*/ 219 h 2266"/>
                <a:gd name="T48" fmla="*/ 37 w 1327"/>
                <a:gd name="T49" fmla="*/ 225 h 2266"/>
                <a:gd name="T50" fmla="*/ 24 w 1327"/>
                <a:gd name="T51" fmla="*/ 217 h 2266"/>
                <a:gd name="T52" fmla="*/ 20 w 1327"/>
                <a:gd name="T53" fmla="*/ 209 h 2266"/>
                <a:gd name="T54" fmla="*/ 9 w 1327"/>
                <a:gd name="T55" fmla="*/ 174 h 2266"/>
                <a:gd name="T56" fmla="*/ 4 w 1327"/>
                <a:gd name="T57" fmla="*/ 148 h 2266"/>
                <a:gd name="T58" fmla="*/ 11 w 1327"/>
                <a:gd name="T59" fmla="*/ 127 h 2266"/>
                <a:gd name="T60" fmla="*/ 6 w 1327"/>
                <a:gd name="T61" fmla="*/ 102 h 2266"/>
                <a:gd name="T62" fmla="*/ 2 w 1327"/>
                <a:gd name="T63" fmla="*/ 93 h 2266"/>
                <a:gd name="T64" fmla="*/ 0 w 1327"/>
                <a:gd name="T65" fmla="*/ 80 h 2266"/>
                <a:gd name="T66" fmla="*/ 21 w 1327"/>
                <a:gd name="T67" fmla="*/ 50 h 2266"/>
                <a:gd name="T68" fmla="*/ 25 w 1327"/>
                <a:gd name="T69" fmla="*/ 37 h 2266"/>
                <a:gd name="T70" fmla="*/ 27 w 1327"/>
                <a:gd name="T71" fmla="*/ 10 h 2266"/>
                <a:gd name="T72" fmla="*/ 187 w 1327"/>
                <a:gd name="T73" fmla="*/ 43 h 2266"/>
                <a:gd name="T74" fmla="*/ 319 w 1327"/>
                <a:gd name="T75" fmla="*/ 457 h 2266"/>
                <a:gd name="T76" fmla="*/ 323 w 1327"/>
                <a:gd name="T77" fmla="*/ 469 h 2266"/>
                <a:gd name="T78" fmla="*/ 326 w 1327"/>
                <a:gd name="T79" fmla="*/ 484 h 2266"/>
                <a:gd name="T80" fmla="*/ 331 w 1327"/>
                <a:gd name="T81" fmla="*/ 493 h 2266"/>
                <a:gd name="T82" fmla="*/ 323 w 1327"/>
                <a:gd name="T83" fmla="*/ 498 h 2266"/>
                <a:gd name="T84" fmla="*/ 310 w 1327"/>
                <a:gd name="T85" fmla="*/ 520 h 2266"/>
                <a:gd name="T86" fmla="*/ 297 w 1327"/>
                <a:gd name="T87" fmla="*/ 534 h 2266"/>
                <a:gd name="T88" fmla="*/ 296 w 1327"/>
                <a:gd name="T89" fmla="*/ 548 h 2266"/>
                <a:gd name="T90" fmla="*/ 303 w 1327"/>
                <a:gd name="T91" fmla="*/ 557 h 2266"/>
                <a:gd name="T92" fmla="*/ 298 w 1327"/>
                <a:gd name="T93" fmla="*/ 567 h 226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27" h="2266">
                  <a:moveTo>
                    <a:pt x="1157" y="2259"/>
                  </a:moveTo>
                  <a:lnTo>
                    <a:pt x="754" y="2221"/>
                  </a:lnTo>
                  <a:lnTo>
                    <a:pt x="751" y="2211"/>
                  </a:lnTo>
                  <a:lnTo>
                    <a:pt x="747" y="2192"/>
                  </a:lnTo>
                  <a:lnTo>
                    <a:pt x="751" y="2186"/>
                  </a:lnTo>
                  <a:lnTo>
                    <a:pt x="754" y="2179"/>
                  </a:lnTo>
                  <a:lnTo>
                    <a:pt x="747" y="2176"/>
                  </a:lnTo>
                  <a:lnTo>
                    <a:pt x="744" y="2173"/>
                  </a:lnTo>
                  <a:lnTo>
                    <a:pt x="738" y="2157"/>
                  </a:lnTo>
                  <a:lnTo>
                    <a:pt x="741" y="2150"/>
                  </a:lnTo>
                  <a:lnTo>
                    <a:pt x="738" y="2082"/>
                  </a:lnTo>
                  <a:lnTo>
                    <a:pt x="703" y="2009"/>
                  </a:lnTo>
                  <a:lnTo>
                    <a:pt x="683" y="1989"/>
                  </a:lnTo>
                  <a:lnTo>
                    <a:pt x="667" y="1960"/>
                  </a:lnTo>
                  <a:lnTo>
                    <a:pt x="625" y="1921"/>
                  </a:lnTo>
                  <a:lnTo>
                    <a:pt x="602" y="1924"/>
                  </a:lnTo>
                  <a:lnTo>
                    <a:pt x="586" y="1908"/>
                  </a:lnTo>
                  <a:lnTo>
                    <a:pt x="596" y="1889"/>
                  </a:lnTo>
                  <a:lnTo>
                    <a:pt x="590" y="1876"/>
                  </a:lnTo>
                  <a:lnTo>
                    <a:pt x="590" y="1864"/>
                  </a:lnTo>
                  <a:lnTo>
                    <a:pt x="577" y="1851"/>
                  </a:lnTo>
                  <a:lnTo>
                    <a:pt x="535" y="1843"/>
                  </a:lnTo>
                  <a:lnTo>
                    <a:pt x="513" y="1834"/>
                  </a:lnTo>
                  <a:lnTo>
                    <a:pt x="480" y="1808"/>
                  </a:lnTo>
                  <a:lnTo>
                    <a:pt x="464" y="1763"/>
                  </a:lnTo>
                  <a:lnTo>
                    <a:pt x="438" y="1741"/>
                  </a:lnTo>
                  <a:lnTo>
                    <a:pt x="410" y="1735"/>
                  </a:lnTo>
                  <a:lnTo>
                    <a:pt x="335" y="1702"/>
                  </a:lnTo>
                  <a:lnTo>
                    <a:pt x="309" y="1702"/>
                  </a:lnTo>
                  <a:lnTo>
                    <a:pt x="281" y="1682"/>
                  </a:lnTo>
                  <a:lnTo>
                    <a:pt x="261" y="1663"/>
                  </a:lnTo>
                  <a:lnTo>
                    <a:pt x="261" y="1644"/>
                  </a:lnTo>
                  <a:lnTo>
                    <a:pt x="271" y="1631"/>
                  </a:lnTo>
                  <a:lnTo>
                    <a:pt x="277" y="1596"/>
                  </a:lnTo>
                  <a:lnTo>
                    <a:pt x="284" y="1574"/>
                  </a:lnTo>
                  <a:lnTo>
                    <a:pt x="287" y="1563"/>
                  </a:lnTo>
                  <a:lnTo>
                    <a:pt x="281" y="1534"/>
                  </a:lnTo>
                  <a:lnTo>
                    <a:pt x="261" y="1528"/>
                  </a:lnTo>
                  <a:lnTo>
                    <a:pt x="261" y="1502"/>
                  </a:lnTo>
                  <a:lnTo>
                    <a:pt x="265" y="1496"/>
                  </a:lnTo>
                  <a:lnTo>
                    <a:pt x="271" y="1496"/>
                  </a:lnTo>
                  <a:lnTo>
                    <a:pt x="271" y="1477"/>
                  </a:lnTo>
                  <a:lnTo>
                    <a:pt x="252" y="1461"/>
                  </a:lnTo>
                  <a:lnTo>
                    <a:pt x="200" y="1370"/>
                  </a:lnTo>
                  <a:lnTo>
                    <a:pt x="200" y="1345"/>
                  </a:lnTo>
                  <a:lnTo>
                    <a:pt x="190" y="1325"/>
                  </a:lnTo>
                  <a:lnTo>
                    <a:pt x="184" y="1306"/>
                  </a:lnTo>
                  <a:lnTo>
                    <a:pt x="148" y="1254"/>
                  </a:lnTo>
                  <a:lnTo>
                    <a:pt x="152" y="1200"/>
                  </a:lnTo>
                  <a:lnTo>
                    <a:pt x="161" y="1190"/>
                  </a:lnTo>
                  <a:lnTo>
                    <a:pt x="174" y="1190"/>
                  </a:lnTo>
                  <a:lnTo>
                    <a:pt x="190" y="1168"/>
                  </a:lnTo>
                  <a:lnTo>
                    <a:pt x="193" y="1131"/>
                  </a:lnTo>
                  <a:lnTo>
                    <a:pt x="180" y="1122"/>
                  </a:lnTo>
                  <a:lnTo>
                    <a:pt x="155" y="1109"/>
                  </a:lnTo>
                  <a:lnTo>
                    <a:pt x="129" y="1087"/>
                  </a:lnTo>
                  <a:lnTo>
                    <a:pt x="120" y="1061"/>
                  </a:lnTo>
                  <a:lnTo>
                    <a:pt x="120" y="990"/>
                  </a:lnTo>
                  <a:lnTo>
                    <a:pt x="126" y="980"/>
                  </a:lnTo>
                  <a:lnTo>
                    <a:pt x="123" y="964"/>
                  </a:lnTo>
                  <a:lnTo>
                    <a:pt x="129" y="961"/>
                  </a:lnTo>
                  <a:lnTo>
                    <a:pt x="136" y="926"/>
                  </a:lnTo>
                  <a:lnTo>
                    <a:pt x="142" y="926"/>
                  </a:lnTo>
                  <a:lnTo>
                    <a:pt x="148" y="935"/>
                  </a:lnTo>
                  <a:lnTo>
                    <a:pt x="148" y="961"/>
                  </a:lnTo>
                  <a:lnTo>
                    <a:pt x="152" y="970"/>
                  </a:lnTo>
                  <a:lnTo>
                    <a:pt x="177" y="990"/>
                  </a:lnTo>
                  <a:lnTo>
                    <a:pt x="184" y="980"/>
                  </a:lnTo>
                  <a:lnTo>
                    <a:pt x="184" y="964"/>
                  </a:lnTo>
                  <a:lnTo>
                    <a:pt x="174" y="926"/>
                  </a:lnTo>
                  <a:lnTo>
                    <a:pt x="168" y="903"/>
                  </a:lnTo>
                  <a:lnTo>
                    <a:pt x="174" y="874"/>
                  </a:lnTo>
                  <a:lnTo>
                    <a:pt x="168" y="871"/>
                  </a:lnTo>
                  <a:lnTo>
                    <a:pt x="148" y="890"/>
                  </a:lnTo>
                  <a:lnTo>
                    <a:pt x="148" y="900"/>
                  </a:lnTo>
                  <a:lnTo>
                    <a:pt x="142" y="913"/>
                  </a:lnTo>
                  <a:lnTo>
                    <a:pt x="120" y="903"/>
                  </a:lnTo>
                  <a:lnTo>
                    <a:pt x="97" y="868"/>
                  </a:lnTo>
                  <a:lnTo>
                    <a:pt x="72" y="857"/>
                  </a:lnTo>
                  <a:lnTo>
                    <a:pt x="81" y="835"/>
                  </a:lnTo>
                  <a:lnTo>
                    <a:pt x="81" y="758"/>
                  </a:lnTo>
                  <a:lnTo>
                    <a:pt x="51" y="726"/>
                  </a:lnTo>
                  <a:lnTo>
                    <a:pt x="39" y="696"/>
                  </a:lnTo>
                  <a:lnTo>
                    <a:pt x="13" y="632"/>
                  </a:lnTo>
                  <a:lnTo>
                    <a:pt x="26" y="610"/>
                  </a:lnTo>
                  <a:lnTo>
                    <a:pt x="19" y="591"/>
                  </a:lnTo>
                  <a:lnTo>
                    <a:pt x="19" y="574"/>
                  </a:lnTo>
                  <a:lnTo>
                    <a:pt x="32" y="529"/>
                  </a:lnTo>
                  <a:lnTo>
                    <a:pt x="45" y="507"/>
                  </a:lnTo>
                  <a:lnTo>
                    <a:pt x="48" y="497"/>
                  </a:lnTo>
                  <a:lnTo>
                    <a:pt x="45" y="452"/>
                  </a:lnTo>
                  <a:lnTo>
                    <a:pt x="26" y="406"/>
                  </a:lnTo>
                  <a:lnTo>
                    <a:pt x="26" y="397"/>
                  </a:lnTo>
                  <a:lnTo>
                    <a:pt x="19" y="384"/>
                  </a:lnTo>
                  <a:lnTo>
                    <a:pt x="10" y="371"/>
                  </a:lnTo>
                  <a:lnTo>
                    <a:pt x="3" y="355"/>
                  </a:lnTo>
                  <a:lnTo>
                    <a:pt x="0" y="327"/>
                  </a:lnTo>
                  <a:lnTo>
                    <a:pt x="3" y="320"/>
                  </a:lnTo>
                  <a:lnTo>
                    <a:pt x="3" y="300"/>
                  </a:lnTo>
                  <a:lnTo>
                    <a:pt x="23" y="265"/>
                  </a:lnTo>
                  <a:lnTo>
                    <a:pt x="84" y="198"/>
                  </a:lnTo>
                  <a:lnTo>
                    <a:pt x="84" y="185"/>
                  </a:lnTo>
                  <a:lnTo>
                    <a:pt x="88" y="161"/>
                  </a:lnTo>
                  <a:lnTo>
                    <a:pt x="100" y="148"/>
                  </a:lnTo>
                  <a:lnTo>
                    <a:pt x="116" y="123"/>
                  </a:lnTo>
                  <a:lnTo>
                    <a:pt x="123" y="65"/>
                  </a:lnTo>
                  <a:lnTo>
                    <a:pt x="110" y="40"/>
                  </a:lnTo>
                  <a:lnTo>
                    <a:pt x="123" y="13"/>
                  </a:lnTo>
                  <a:lnTo>
                    <a:pt x="129" y="0"/>
                  </a:lnTo>
                  <a:lnTo>
                    <a:pt x="751" y="172"/>
                  </a:lnTo>
                  <a:lnTo>
                    <a:pt x="593" y="790"/>
                  </a:lnTo>
                  <a:lnTo>
                    <a:pt x="1279" y="1799"/>
                  </a:lnTo>
                  <a:lnTo>
                    <a:pt x="1279" y="1827"/>
                  </a:lnTo>
                  <a:lnTo>
                    <a:pt x="1279" y="1837"/>
                  </a:lnTo>
                  <a:lnTo>
                    <a:pt x="1279" y="1848"/>
                  </a:lnTo>
                  <a:lnTo>
                    <a:pt x="1292" y="1873"/>
                  </a:lnTo>
                  <a:lnTo>
                    <a:pt x="1292" y="1892"/>
                  </a:lnTo>
                  <a:lnTo>
                    <a:pt x="1298" y="1908"/>
                  </a:lnTo>
                  <a:lnTo>
                    <a:pt x="1305" y="1934"/>
                  </a:lnTo>
                  <a:lnTo>
                    <a:pt x="1314" y="1937"/>
                  </a:lnTo>
                  <a:lnTo>
                    <a:pt x="1324" y="1953"/>
                  </a:lnTo>
                  <a:lnTo>
                    <a:pt x="1327" y="1972"/>
                  </a:lnTo>
                  <a:lnTo>
                    <a:pt x="1324" y="1979"/>
                  </a:lnTo>
                  <a:lnTo>
                    <a:pt x="1318" y="1972"/>
                  </a:lnTo>
                  <a:lnTo>
                    <a:pt x="1295" y="1989"/>
                  </a:lnTo>
                  <a:lnTo>
                    <a:pt x="1273" y="1999"/>
                  </a:lnTo>
                  <a:lnTo>
                    <a:pt x="1254" y="2025"/>
                  </a:lnTo>
                  <a:lnTo>
                    <a:pt x="1241" y="2079"/>
                  </a:lnTo>
                  <a:lnTo>
                    <a:pt x="1209" y="2124"/>
                  </a:lnTo>
                  <a:lnTo>
                    <a:pt x="1189" y="2124"/>
                  </a:lnTo>
                  <a:lnTo>
                    <a:pt x="1189" y="2134"/>
                  </a:lnTo>
                  <a:lnTo>
                    <a:pt x="1193" y="2150"/>
                  </a:lnTo>
                  <a:lnTo>
                    <a:pt x="1193" y="2163"/>
                  </a:lnTo>
                  <a:lnTo>
                    <a:pt x="1185" y="2189"/>
                  </a:lnTo>
                  <a:lnTo>
                    <a:pt x="1189" y="2202"/>
                  </a:lnTo>
                  <a:lnTo>
                    <a:pt x="1212" y="2221"/>
                  </a:lnTo>
                  <a:lnTo>
                    <a:pt x="1215" y="2227"/>
                  </a:lnTo>
                  <a:lnTo>
                    <a:pt x="1212" y="2237"/>
                  </a:lnTo>
                  <a:lnTo>
                    <a:pt x="1206" y="2253"/>
                  </a:lnTo>
                  <a:lnTo>
                    <a:pt x="1193" y="2266"/>
                  </a:lnTo>
                  <a:lnTo>
                    <a:pt x="1185" y="2262"/>
                  </a:lnTo>
                  <a:lnTo>
                    <a:pt x="1157" y="2259"/>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14" name="Freeform 238">
              <a:extLst>
                <a:ext uri="{FF2B5EF4-FFF2-40B4-BE49-F238E27FC236}">
                  <a16:creationId xmlns:a16="http://schemas.microsoft.com/office/drawing/2014/main" id="{EEFA8F4F-7D08-E736-AB78-8CD46AE7B685}"/>
                </a:ext>
              </a:extLst>
            </p:cNvPr>
            <p:cNvSpPr>
              <a:spLocks/>
            </p:cNvSpPr>
            <p:nvPr/>
          </p:nvSpPr>
          <p:spPr bwMode="gray">
            <a:xfrm>
              <a:off x="2727011" y="1695768"/>
              <a:ext cx="787400" cy="1274762"/>
            </a:xfrm>
            <a:custGeom>
              <a:avLst/>
              <a:gdLst>
                <a:gd name="T0" fmla="*/ 20 w 993"/>
                <a:gd name="T1" fmla="*/ 266 h 1605"/>
                <a:gd name="T2" fmla="*/ 25 w 993"/>
                <a:gd name="T3" fmla="*/ 252 h 1605"/>
                <a:gd name="T4" fmla="*/ 28 w 993"/>
                <a:gd name="T5" fmla="*/ 250 h 1605"/>
                <a:gd name="T6" fmla="*/ 26 w 993"/>
                <a:gd name="T7" fmla="*/ 243 h 1605"/>
                <a:gd name="T8" fmla="*/ 19 w 993"/>
                <a:gd name="T9" fmla="*/ 237 h 1605"/>
                <a:gd name="T10" fmla="*/ 30 w 993"/>
                <a:gd name="T11" fmla="*/ 216 h 1605"/>
                <a:gd name="T12" fmla="*/ 40 w 993"/>
                <a:gd name="T13" fmla="*/ 209 h 1605"/>
                <a:gd name="T14" fmla="*/ 44 w 993"/>
                <a:gd name="T15" fmla="*/ 203 h 1605"/>
                <a:gd name="T16" fmla="*/ 60 w 993"/>
                <a:gd name="T17" fmla="*/ 168 h 1605"/>
                <a:gd name="T18" fmla="*/ 53 w 993"/>
                <a:gd name="T19" fmla="*/ 164 h 1605"/>
                <a:gd name="T20" fmla="*/ 49 w 993"/>
                <a:gd name="T21" fmla="*/ 154 h 1605"/>
                <a:gd name="T22" fmla="*/ 50 w 993"/>
                <a:gd name="T23" fmla="*/ 145 h 1605"/>
                <a:gd name="T24" fmla="*/ 49 w 993"/>
                <a:gd name="T25" fmla="*/ 138 h 1605"/>
                <a:gd name="T26" fmla="*/ 50 w 993"/>
                <a:gd name="T27" fmla="*/ 132 h 1605"/>
                <a:gd name="T28" fmla="*/ 79 w 993"/>
                <a:gd name="T29" fmla="*/ 0 h 1605"/>
                <a:gd name="T30" fmla="*/ 103 w 993"/>
                <a:gd name="T31" fmla="*/ 59 h 1605"/>
                <a:gd name="T32" fmla="*/ 111 w 993"/>
                <a:gd name="T33" fmla="*/ 81 h 1605"/>
                <a:gd name="T34" fmla="*/ 107 w 993"/>
                <a:gd name="T35" fmla="*/ 89 h 1605"/>
                <a:gd name="T36" fmla="*/ 113 w 993"/>
                <a:gd name="T37" fmla="*/ 97 h 1605"/>
                <a:gd name="T38" fmla="*/ 128 w 993"/>
                <a:gd name="T39" fmla="*/ 120 h 1605"/>
                <a:gd name="T40" fmla="*/ 132 w 993"/>
                <a:gd name="T41" fmla="*/ 133 h 1605"/>
                <a:gd name="T42" fmla="*/ 138 w 993"/>
                <a:gd name="T43" fmla="*/ 137 h 1605"/>
                <a:gd name="T44" fmla="*/ 149 w 993"/>
                <a:gd name="T45" fmla="*/ 141 h 1605"/>
                <a:gd name="T46" fmla="*/ 141 w 993"/>
                <a:gd name="T47" fmla="*/ 161 h 1605"/>
                <a:gd name="T48" fmla="*/ 137 w 993"/>
                <a:gd name="T49" fmla="*/ 171 h 1605"/>
                <a:gd name="T50" fmla="*/ 138 w 993"/>
                <a:gd name="T51" fmla="*/ 177 h 1605"/>
                <a:gd name="T52" fmla="*/ 132 w 993"/>
                <a:gd name="T53" fmla="*/ 186 h 1605"/>
                <a:gd name="T54" fmla="*/ 130 w 993"/>
                <a:gd name="T55" fmla="*/ 193 h 1605"/>
                <a:gd name="T56" fmla="*/ 141 w 993"/>
                <a:gd name="T57" fmla="*/ 199 h 1605"/>
                <a:gd name="T58" fmla="*/ 153 w 993"/>
                <a:gd name="T59" fmla="*/ 190 h 1605"/>
                <a:gd name="T60" fmla="*/ 156 w 993"/>
                <a:gd name="T61" fmla="*/ 195 h 1605"/>
                <a:gd name="T62" fmla="*/ 159 w 993"/>
                <a:gd name="T63" fmla="*/ 198 h 1605"/>
                <a:gd name="T64" fmla="*/ 158 w 993"/>
                <a:gd name="T65" fmla="*/ 215 h 1605"/>
                <a:gd name="T66" fmla="*/ 165 w 993"/>
                <a:gd name="T67" fmla="*/ 227 h 1605"/>
                <a:gd name="T68" fmla="*/ 161 w 993"/>
                <a:gd name="T69" fmla="*/ 235 h 1605"/>
                <a:gd name="T70" fmla="*/ 170 w 993"/>
                <a:gd name="T71" fmla="*/ 241 h 1605"/>
                <a:gd name="T72" fmla="*/ 175 w 993"/>
                <a:gd name="T73" fmla="*/ 249 h 1605"/>
                <a:gd name="T74" fmla="*/ 174 w 993"/>
                <a:gd name="T75" fmla="*/ 258 h 1605"/>
                <a:gd name="T76" fmla="*/ 181 w 993"/>
                <a:gd name="T77" fmla="*/ 267 h 1605"/>
                <a:gd name="T78" fmla="*/ 186 w 993"/>
                <a:gd name="T79" fmla="*/ 261 h 1605"/>
                <a:gd name="T80" fmla="*/ 198 w 993"/>
                <a:gd name="T81" fmla="*/ 264 h 1605"/>
                <a:gd name="T82" fmla="*/ 204 w 993"/>
                <a:gd name="T83" fmla="*/ 261 h 1605"/>
                <a:gd name="T84" fmla="*/ 216 w 993"/>
                <a:gd name="T85" fmla="*/ 263 h 1605"/>
                <a:gd name="T86" fmla="*/ 222 w 993"/>
                <a:gd name="T87" fmla="*/ 265 h 1605"/>
                <a:gd name="T88" fmla="*/ 232 w 993"/>
                <a:gd name="T89" fmla="*/ 261 h 1605"/>
                <a:gd name="T90" fmla="*/ 242 w 993"/>
                <a:gd name="T91" fmla="*/ 262 h 1605"/>
                <a:gd name="T92" fmla="*/ 248 w 993"/>
                <a:gd name="T93" fmla="*/ 272 h 1605"/>
                <a:gd name="T94" fmla="*/ 228 w 993"/>
                <a:gd name="T95" fmla="*/ 402 h 1605"/>
                <a:gd name="T96" fmla="*/ 113 w 993"/>
                <a:gd name="T97" fmla="*/ 381 h 160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93" h="1605">
                  <a:moveTo>
                    <a:pt x="0" y="1430"/>
                  </a:moveTo>
                  <a:lnTo>
                    <a:pt x="80" y="1061"/>
                  </a:lnTo>
                  <a:lnTo>
                    <a:pt x="103" y="1031"/>
                  </a:lnTo>
                  <a:lnTo>
                    <a:pt x="103" y="1008"/>
                  </a:lnTo>
                  <a:lnTo>
                    <a:pt x="109" y="1005"/>
                  </a:lnTo>
                  <a:lnTo>
                    <a:pt x="112" y="999"/>
                  </a:lnTo>
                  <a:lnTo>
                    <a:pt x="115" y="986"/>
                  </a:lnTo>
                  <a:lnTo>
                    <a:pt x="106" y="970"/>
                  </a:lnTo>
                  <a:lnTo>
                    <a:pt x="83" y="960"/>
                  </a:lnTo>
                  <a:lnTo>
                    <a:pt x="77" y="948"/>
                  </a:lnTo>
                  <a:lnTo>
                    <a:pt x="83" y="922"/>
                  </a:lnTo>
                  <a:lnTo>
                    <a:pt x="122" y="863"/>
                  </a:lnTo>
                  <a:lnTo>
                    <a:pt x="145" y="854"/>
                  </a:lnTo>
                  <a:lnTo>
                    <a:pt x="161" y="835"/>
                  </a:lnTo>
                  <a:lnTo>
                    <a:pt x="161" y="822"/>
                  </a:lnTo>
                  <a:lnTo>
                    <a:pt x="177" y="809"/>
                  </a:lnTo>
                  <a:lnTo>
                    <a:pt x="244" y="699"/>
                  </a:lnTo>
                  <a:lnTo>
                    <a:pt x="241" y="670"/>
                  </a:lnTo>
                  <a:lnTo>
                    <a:pt x="228" y="658"/>
                  </a:lnTo>
                  <a:lnTo>
                    <a:pt x="212" y="654"/>
                  </a:lnTo>
                  <a:lnTo>
                    <a:pt x="200" y="632"/>
                  </a:lnTo>
                  <a:lnTo>
                    <a:pt x="196" y="615"/>
                  </a:lnTo>
                  <a:lnTo>
                    <a:pt x="193" y="589"/>
                  </a:lnTo>
                  <a:lnTo>
                    <a:pt x="200" y="580"/>
                  </a:lnTo>
                  <a:lnTo>
                    <a:pt x="203" y="567"/>
                  </a:lnTo>
                  <a:lnTo>
                    <a:pt x="196" y="551"/>
                  </a:lnTo>
                  <a:lnTo>
                    <a:pt x="196" y="535"/>
                  </a:lnTo>
                  <a:lnTo>
                    <a:pt x="200" y="525"/>
                  </a:lnTo>
                  <a:lnTo>
                    <a:pt x="319" y="0"/>
                  </a:lnTo>
                  <a:lnTo>
                    <a:pt x="316" y="0"/>
                  </a:lnTo>
                  <a:lnTo>
                    <a:pt x="448" y="32"/>
                  </a:lnTo>
                  <a:lnTo>
                    <a:pt x="413" y="236"/>
                  </a:lnTo>
                  <a:lnTo>
                    <a:pt x="435" y="287"/>
                  </a:lnTo>
                  <a:lnTo>
                    <a:pt x="445" y="322"/>
                  </a:lnTo>
                  <a:lnTo>
                    <a:pt x="435" y="345"/>
                  </a:lnTo>
                  <a:lnTo>
                    <a:pt x="429" y="355"/>
                  </a:lnTo>
                  <a:lnTo>
                    <a:pt x="438" y="365"/>
                  </a:lnTo>
                  <a:lnTo>
                    <a:pt x="454" y="387"/>
                  </a:lnTo>
                  <a:lnTo>
                    <a:pt x="490" y="422"/>
                  </a:lnTo>
                  <a:lnTo>
                    <a:pt x="515" y="477"/>
                  </a:lnTo>
                  <a:lnTo>
                    <a:pt x="518" y="503"/>
                  </a:lnTo>
                  <a:lnTo>
                    <a:pt x="531" y="529"/>
                  </a:lnTo>
                  <a:lnTo>
                    <a:pt x="555" y="532"/>
                  </a:lnTo>
                  <a:lnTo>
                    <a:pt x="555" y="548"/>
                  </a:lnTo>
                  <a:lnTo>
                    <a:pt x="587" y="554"/>
                  </a:lnTo>
                  <a:lnTo>
                    <a:pt x="596" y="564"/>
                  </a:lnTo>
                  <a:lnTo>
                    <a:pt x="564" y="632"/>
                  </a:lnTo>
                  <a:lnTo>
                    <a:pt x="567" y="642"/>
                  </a:lnTo>
                  <a:lnTo>
                    <a:pt x="555" y="654"/>
                  </a:lnTo>
                  <a:lnTo>
                    <a:pt x="550" y="683"/>
                  </a:lnTo>
                  <a:lnTo>
                    <a:pt x="555" y="690"/>
                  </a:lnTo>
                  <a:lnTo>
                    <a:pt x="555" y="706"/>
                  </a:lnTo>
                  <a:lnTo>
                    <a:pt x="531" y="722"/>
                  </a:lnTo>
                  <a:lnTo>
                    <a:pt x="531" y="741"/>
                  </a:lnTo>
                  <a:lnTo>
                    <a:pt x="531" y="750"/>
                  </a:lnTo>
                  <a:lnTo>
                    <a:pt x="522" y="771"/>
                  </a:lnTo>
                  <a:lnTo>
                    <a:pt x="550" y="799"/>
                  </a:lnTo>
                  <a:lnTo>
                    <a:pt x="564" y="796"/>
                  </a:lnTo>
                  <a:lnTo>
                    <a:pt x="606" y="761"/>
                  </a:lnTo>
                  <a:lnTo>
                    <a:pt x="612" y="758"/>
                  </a:lnTo>
                  <a:lnTo>
                    <a:pt x="619" y="761"/>
                  </a:lnTo>
                  <a:lnTo>
                    <a:pt x="625" y="777"/>
                  </a:lnTo>
                  <a:lnTo>
                    <a:pt x="631" y="780"/>
                  </a:lnTo>
                  <a:lnTo>
                    <a:pt x="638" y="790"/>
                  </a:lnTo>
                  <a:lnTo>
                    <a:pt x="631" y="812"/>
                  </a:lnTo>
                  <a:lnTo>
                    <a:pt x="635" y="857"/>
                  </a:lnTo>
                  <a:lnTo>
                    <a:pt x="641" y="883"/>
                  </a:lnTo>
                  <a:lnTo>
                    <a:pt x="660" y="906"/>
                  </a:lnTo>
                  <a:lnTo>
                    <a:pt x="657" y="919"/>
                  </a:lnTo>
                  <a:lnTo>
                    <a:pt x="647" y="938"/>
                  </a:lnTo>
                  <a:lnTo>
                    <a:pt x="666" y="964"/>
                  </a:lnTo>
                  <a:lnTo>
                    <a:pt x="682" y="964"/>
                  </a:lnTo>
                  <a:lnTo>
                    <a:pt x="700" y="983"/>
                  </a:lnTo>
                  <a:lnTo>
                    <a:pt x="703" y="996"/>
                  </a:lnTo>
                  <a:lnTo>
                    <a:pt x="696" y="1024"/>
                  </a:lnTo>
                  <a:lnTo>
                    <a:pt x="696" y="1031"/>
                  </a:lnTo>
                  <a:lnTo>
                    <a:pt x="706" y="1054"/>
                  </a:lnTo>
                  <a:lnTo>
                    <a:pt x="725" y="1067"/>
                  </a:lnTo>
                  <a:lnTo>
                    <a:pt x="738" y="1048"/>
                  </a:lnTo>
                  <a:lnTo>
                    <a:pt x="747" y="1041"/>
                  </a:lnTo>
                  <a:lnTo>
                    <a:pt x="779" y="1054"/>
                  </a:lnTo>
                  <a:lnTo>
                    <a:pt x="792" y="1054"/>
                  </a:lnTo>
                  <a:lnTo>
                    <a:pt x="805" y="1045"/>
                  </a:lnTo>
                  <a:lnTo>
                    <a:pt x="818" y="1041"/>
                  </a:lnTo>
                  <a:lnTo>
                    <a:pt x="824" y="1051"/>
                  </a:lnTo>
                  <a:lnTo>
                    <a:pt x="867" y="1051"/>
                  </a:lnTo>
                  <a:lnTo>
                    <a:pt x="883" y="1061"/>
                  </a:lnTo>
                  <a:lnTo>
                    <a:pt x="889" y="1057"/>
                  </a:lnTo>
                  <a:lnTo>
                    <a:pt x="934" y="1057"/>
                  </a:lnTo>
                  <a:lnTo>
                    <a:pt x="931" y="1041"/>
                  </a:lnTo>
                  <a:lnTo>
                    <a:pt x="950" y="1028"/>
                  </a:lnTo>
                  <a:lnTo>
                    <a:pt x="969" y="1048"/>
                  </a:lnTo>
                  <a:lnTo>
                    <a:pt x="977" y="1073"/>
                  </a:lnTo>
                  <a:lnTo>
                    <a:pt x="993" y="1086"/>
                  </a:lnTo>
                  <a:lnTo>
                    <a:pt x="915" y="1605"/>
                  </a:lnTo>
                  <a:lnTo>
                    <a:pt x="454" y="1524"/>
                  </a:lnTo>
                  <a:lnTo>
                    <a:pt x="0" y="1430"/>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16" name="Freeform 239">
              <a:extLst>
                <a:ext uri="{FF2B5EF4-FFF2-40B4-BE49-F238E27FC236}">
                  <a16:creationId xmlns:a16="http://schemas.microsoft.com/office/drawing/2014/main" id="{E067E20A-2ECE-1B78-AEF3-20FE55906817}"/>
                </a:ext>
              </a:extLst>
            </p:cNvPr>
            <p:cNvSpPr>
              <a:spLocks/>
            </p:cNvSpPr>
            <p:nvPr/>
          </p:nvSpPr>
          <p:spPr bwMode="gray">
            <a:xfrm>
              <a:off x="2727011" y="1695768"/>
              <a:ext cx="787400" cy="1274762"/>
            </a:xfrm>
            <a:custGeom>
              <a:avLst/>
              <a:gdLst>
                <a:gd name="T0" fmla="*/ 20 w 993"/>
                <a:gd name="T1" fmla="*/ 266 h 1605"/>
                <a:gd name="T2" fmla="*/ 25 w 993"/>
                <a:gd name="T3" fmla="*/ 252 h 1605"/>
                <a:gd name="T4" fmla="*/ 28 w 993"/>
                <a:gd name="T5" fmla="*/ 250 h 1605"/>
                <a:gd name="T6" fmla="*/ 26 w 993"/>
                <a:gd name="T7" fmla="*/ 243 h 1605"/>
                <a:gd name="T8" fmla="*/ 19 w 993"/>
                <a:gd name="T9" fmla="*/ 237 h 1605"/>
                <a:gd name="T10" fmla="*/ 30 w 993"/>
                <a:gd name="T11" fmla="*/ 216 h 1605"/>
                <a:gd name="T12" fmla="*/ 40 w 993"/>
                <a:gd name="T13" fmla="*/ 209 h 1605"/>
                <a:gd name="T14" fmla="*/ 44 w 993"/>
                <a:gd name="T15" fmla="*/ 203 h 1605"/>
                <a:gd name="T16" fmla="*/ 60 w 993"/>
                <a:gd name="T17" fmla="*/ 168 h 1605"/>
                <a:gd name="T18" fmla="*/ 53 w 993"/>
                <a:gd name="T19" fmla="*/ 164 h 1605"/>
                <a:gd name="T20" fmla="*/ 49 w 993"/>
                <a:gd name="T21" fmla="*/ 154 h 1605"/>
                <a:gd name="T22" fmla="*/ 50 w 993"/>
                <a:gd name="T23" fmla="*/ 145 h 1605"/>
                <a:gd name="T24" fmla="*/ 49 w 993"/>
                <a:gd name="T25" fmla="*/ 138 h 1605"/>
                <a:gd name="T26" fmla="*/ 50 w 993"/>
                <a:gd name="T27" fmla="*/ 132 h 1605"/>
                <a:gd name="T28" fmla="*/ 79 w 993"/>
                <a:gd name="T29" fmla="*/ 0 h 1605"/>
                <a:gd name="T30" fmla="*/ 103 w 993"/>
                <a:gd name="T31" fmla="*/ 59 h 1605"/>
                <a:gd name="T32" fmla="*/ 111 w 993"/>
                <a:gd name="T33" fmla="*/ 81 h 1605"/>
                <a:gd name="T34" fmla="*/ 107 w 993"/>
                <a:gd name="T35" fmla="*/ 89 h 1605"/>
                <a:gd name="T36" fmla="*/ 113 w 993"/>
                <a:gd name="T37" fmla="*/ 97 h 1605"/>
                <a:gd name="T38" fmla="*/ 128 w 993"/>
                <a:gd name="T39" fmla="*/ 120 h 1605"/>
                <a:gd name="T40" fmla="*/ 132 w 993"/>
                <a:gd name="T41" fmla="*/ 133 h 1605"/>
                <a:gd name="T42" fmla="*/ 138 w 993"/>
                <a:gd name="T43" fmla="*/ 137 h 1605"/>
                <a:gd name="T44" fmla="*/ 149 w 993"/>
                <a:gd name="T45" fmla="*/ 141 h 1605"/>
                <a:gd name="T46" fmla="*/ 141 w 993"/>
                <a:gd name="T47" fmla="*/ 161 h 1605"/>
                <a:gd name="T48" fmla="*/ 137 w 993"/>
                <a:gd name="T49" fmla="*/ 171 h 1605"/>
                <a:gd name="T50" fmla="*/ 138 w 993"/>
                <a:gd name="T51" fmla="*/ 177 h 1605"/>
                <a:gd name="T52" fmla="*/ 132 w 993"/>
                <a:gd name="T53" fmla="*/ 186 h 1605"/>
                <a:gd name="T54" fmla="*/ 130 w 993"/>
                <a:gd name="T55" fmla="*/ 193 h 1605"/>
                <a:gd name="T56" fmla="*/ 141 w 993"/>
                <a:gd name="T57" fmla="*/ 199 h 1605"/>
                <a:gd name="T58" fmla="*/ 153 w 993"/>
                <a:gd name="T59" fmla="*/ 190 h 1605"/>
                <a:gd name="T60" fmla="*/ 156 w 993"/>
                <a:gd name="T61" fmla="*/ 195 h 1605"/>
                <a:gd name="T62" fmla="*/ 159 w 993"/>
                <a:gd name="T63" fmla="*/ 198 h 1605"/>
                <a:gd name="T64" fmla="*/ 158 w 993"/>
                <a:gd name="T65" fmla="*/ 215 h 1605"/>
                <a:gd name="T66" fmla="*/ 165 w 993"/>
                <a:gd name="T67" fmla="*/ 227 h 1605"/>
                <a:gd name="T68" fmla="*/ 161 w 993"/>
                <a:gd name="T69" fmla="*/ 235 h 1605"/>
                <a:gd name="T70" fmla="*/ 170 w 993"/>
                <a:gd name="T71" fmla="*/ 241 h 1605"/>
                <a:gd name="T72" fmla="*/ 175 w 993"/>
                <a:gd name="T73" fmla="*/ 249 h 1605"/>
                <a:gd name="T74" fmla="*/ 174 w 993"/>
                <a:gd name="T75" fmla="*/ 258 h 1605"/>
                <a:gd name="T76" fmla="*/ 181 w 993"/>
                <a:gd name="T77" fmla="*/ 267 h 1605"/>
                <a:gd name="T78" fmla="*/ 186 w 993"/>
                <a:gd name="T79" fmla="*/ 261 h 1605"/>
                <a:gd name="T80" fmla="*/ 198 w 993"/>
                <a:gd name="T81" fmla="*/ 264 h 1605"/>
                <a:gd name="T82" fmla="*/ 204 w 993"/>
                <a:gd name="T83" fmla="*/ 261 h 1605"/>
                <a:gd name="T84" fmla="*/ 216 w 993"/>
                <a:gd name="T85" fmla="*/ 263 h 1605"/>
                <a:gd name="T86" fmla="*/ 222 w 993"/>
                <a:gd name="T87" fmla="*/ 265 h 1605"/>
                <a:gd name="T88" fmla="*/ 232 w 993"/>
                <a:gd name="T89" fmla="*/ 261 h 1605"/>
                <a:gd name="T90" fmla="*/ 242 w 993"/>
                <a:gd name="T91" fmla="*/ 262 h 1605"/>
                <a:gd name="T92" fmla="*/ 248 w 993"/>
                <a:gd name="T93" fmla="*/ 272 h 1605"/>
                <a:gd name="T94" fmla="*/ 228 w 993"/>
                <a:gd name="T95" fmla="*/ 402 h 1605"/>
                <a:gd name="T96" fmla="*/ 113 w 993"/>
                <a:gd name="T97" fmla="*/ 381 h 160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93" h="1605">
                  <a:moveTo>
                    <a:pt x="0" y="1430"/>
                  </a:moveTo>
                  <a:lnTo>
                    <a:pt x="80" y="1061"/>
                  </a:lnTo>
                  <a:lnTo>
                    <a:pt x="103" y="1031"/>
                  </a:lnTo>
                  <a:lnTo>
                    <a:pt x="103" y="1008"/>
                  </a:lnTo>
                  <a:lnTo>
                    <a:pt x="109" y="1005"/>
                  </a:lnTo>
                  <a:lnTo>
                    <a:pt x="112" y="999"/>
                  </a:lnTo>
                  <a:lnTo>
                    <a:pt x="115" y="986"/>
                  </a:lnTo>
                  <a:lnTo>
                    <a:pt x="106" y="970"/>
                  </a:lnTo>
                  <a:lnTo>
                    <a:pt x="83" y="960"/>
                  </a:lnTo>
                  <a:lnTo>
                    <a:pt x="77" y="948"/>
                  </a:lnTo>
                  <a:lnTo>
                    <a:pt x="83" y="922"/>
                  </a:lnTo>
                  <a:lnTo>
                    <a:pt x="122" y="863"/>
                  </a:lnTo>
                  <a:lnTo>
                    <a:pt x="145" y="854"/>
                  </a:lnTo>
                  <a:lnTo>
                    <a:pt x="161" y="835"/>
                  </a:lnTo>
                  <a:lnTo>
                    <a:pt x="161" y="822"/>
                  </a:lnTo>
                  <a:lnTo>
                    <a:pt x="177" y="809"/>
                  </a:lnTo>
                  <a:lnTo>
                    <a:pt x="244" y="699"/>
                  </a:lnTo>
                  <a:lnTo>
                    <a:pt x="241" y="670"/>
                  </a:lnTo>
                  <a:lnTo>
                    <a:pt x="228" y="658"/>
                  </a:lnTo>
                  <a:lnTo>
                    <a:pt x="212" y="654"/>
                  </a:lnTo>
                  <a:lnTo>
                    <a:pt x="200" y="632"/>
                  </a:lnTo>
                  <a:lnTo>
                    <a:pt x="196" y="615"/>
                  </a:lnTo>
                  <a:lnTo>
                    <a:pt x="193" y="589"/>
                  </a:lnTo>
                  <a:lnTo>
                    <a:pt x="200" y="580"/>
                  </a:lnTo>
                  <a:lnTo>
                    <a:pt x="203" y="567"/>
                  </a:lnTo>
                  <a:lnTo>
                    <a:pt x="196" y="551"/>
                  </a:lnTo>
                  <a:lnTo>
                    <a:pt x="196" y="535"/>
                  </a:lnTo>
                  <a:lnTo>
                    <a:pt x="200" y="525"/>
                  </a:lnTo>
                  <a:lnTo>
                    <a:pt x="319" y="0"/>
                  </a:lnTo>
                  <a:lnTo>
                    <a:pt x="316" y="0"/>
                  </a:lnTo>
                  <a:lnTo>
                    <a:pt x="448" y="32"/>
                  </a:lnTo>
                  <a:lnTo>
                    <a:pt x="413" y="236"/>
                  </a:lnTo>
                  <a:lnTo>
                    <a:pt x="435" y="287"/>
                  </a:lnTo>
                  <a:lnTo>
                    <a:pt x="445" y="322"/>
                  </a:lnTo>
                  <a:lnTo>
                    <a:pt x="435" y="345"/>
                  </a:lnTo>
                  <a:lnTo>
                    <a:pt x="429" y="355"/>
                  </a:lnTo>
                  <a:lnTo>
                    <a:pt x="438" y="365"/>
                  </a:lnTo>
                  <a:lnTo>
                    <a:pt x="454" y="387"/>
                  </a:lnTo>
                  <a:lnTo>
                    <a:pt x="490" y="422"/>
                  </a:lnTo>
                  <a:lnTo>
                    <a:pt x="515" y="477"/>
                  </a:lnTo>
                  <a:lnTo>
                    <a:pt x="518" y="503"/>
                  </a:lnTo>
                  <a:lnTo>
                    <a:pt x="531" y="529"/>
                  </a:lnTo>
                  <a:lnTo>
                    <a:pt x="555" y="532"/>
                  </a:lnTo>
                  <a:lnTo>
                    <a:pt x="555" y="548"/>
                  </a:lnTo>
                  <a:lnTo>
                    <a:pt x="587" y="554"/>
                  </a:lnTo>
                  <a:lnTo>
                    <a:pt x="596" y="564"/>
                  </a:lnTo>
                  <a:lnTo>
                    <a:pt x="564" y="632"/>
                  </a:lnTo>
                  <a:lnTo>
                    <a:pt x="567" y="642"/>
                  </a:lnTo>
                  <a:lnTo>
                    <a:pt x="555" y="654"/>
                  </a:lnTo>
                  <a:lnTo>
                    <a:pt x="550" y="683"/>
                  </a:lnTo>
                  <a:lnTo>
                    <a:pt x="555" y="690"/>
                  </a:lnTo>
                  <a:lnTo>
                    <a:pt x="555" y="706"/>
                  </a:lnTo>
                  <a:lnTo>
                    <a:pt x="531" y="722"/>
                  </a:lnTo>
                  <a:lnTo>
                    <a:pt x="531" y="741"/>
                  </a:lnTo>
                  <a:lnTo>
                    <a:pt x="531" y="750"/>
                  </a:lnTo>
                  <a:lnTo>
                    <a:pt x="522" y="771"/>
                  </a:lnTo>
                  <a:lnTo>
                    <a:pt x="550" y="799"/>
                  </a:lnTo>
                  <a:lnTo>
                    <a:pt x="564" y="796"/>
                  </a:lnTo>
                  <a:lnTo>
                    <a:pt x="606" y="761"/>
                  </a:lnTo>
                  <a:lnTo>
                    <a:pt x="612" y="758"/>
                  </a:lnTo>
                  <a:lnTo>
                    <a:pt x="619" y="761"/>
                  </a:lnTo>
                  <a:lnTo>
                    <a:pt x="625" y="777"/>
                  </a:lnTo>
                  <a:lnTo>
                    <a:pt x="631" y="780"/>
                  </a:lnTo>
                  <a:lnTo>
                    <a:pt x="638" y="790"/>
                  </a:lnTo>
                  <a:lnTo>
                    <a:pt x="631" y="812"/>
                  </a:lnTo>
                  <a:lnTo>
                    <a:pt x="635" y="857"/>
                  </a:lnTo>
                  <a:lnTo>
                    <a:pt x="641" y="883"/>
                  </a:lnTo>
                  <a:lnTo>
                    <a:pt x="660" y="906"/>
                  </a:lnTo>
                  <a:lnTo>
                    <a:pt x="657" y="919"/>
                  </a:lnTo>
                  <a:lnTo>
                    <a:pt x="647" y="938"/>
                  </a:lnTo>
                  <a:lnTo>
                    <a:pt x="666" y="964"/>
                  </a:lnTo>
                  <a:lnTo>
                    <a:pt x="682" y="964"/>
                  </a:lnTo>
                  <a:lnTo>
                    <a:pt x="700" y="983"/>
                  </a:lnTo>
                  <a:lnTo>
                    <a:pt x="703" y="996"/>
                  </a:lnTo>
                  <a:lnTo>
                    <a:pt x="696" y="1024"/>
                  </a:lnTo>
                  <a:lnTo>
                    <a:pt x="696" y="1031"/>
                  </a:lnTo>
                  <a:lnTo>
                    <a:pt x="706" y="1054"/>
                  </a:lnTo>
                  <a:lnTo>
                    <a:pt x="725" y="1067"/>
                  </a:lnTo>
                  <a:lnTo>
                    <a:pt x="738" y="1048"/>
                  </a:lnTo>
                  <a:lnTo>
                    <a:pt x="747" y="1041"/>
                  </a:lnTo>
                  <a:lnTo>
                    <a:pt x="779" y="1054"/>
                  </a:lnTo>
                  <a:lnTo>
                    <a:pt x="792" y="1054"/>
                  </a:lnTo>
                  <a:lnTo>
                    <a:pt x="805" y="1045"/>
                  </a:lnTo>
                  <a:lnTo>
                    <a:pt x="818" y="1041"/>
                  </a:lnTo>
                  <a:lnTo>
                    <a:pt x="824" y="1051"/>
                  </a:lnTo>
                  <a:lnTo>
                    <a:pt x="867" y="1051"/>
                  </a:lnTo>
                  <a:lnTo>
                    <a:pt x="883" y="1061"/>
                  </a:lnTo>
                  <a:lnTo>
                    <a:pt x="889" y="1057"/>
                  </a:lnTo>
                  <a:lnTo>
                    <a:pt x="934" y="1057"/>
                  </a:lnTo>
                  <a:lnTo>
                    <a:pt x="931" y="1041"/>
                  </a:lnTo>
                  <a:lnTo>
                    <a:pt x="950" y="1028"/>
                  </a:lnTo>
                  <a:lnTo>
                    <a:pt x="969" y="1048"/>
                  </a:lnTo>
                  <a:lnTo>
                    <a:pt x="977" y="1073"/>
                  </a:lnTo>
                  <a:lnTo>
                    <a:pt x="993" y="1086"/>
                  </a:lnTo>
                  <a:lnTo>
                    <a:pt x="915" y="1605"/>
                  </a:lnTo>
                  <a:lnTo>
                    <a:pt x="454" y="1524"/>
                  </a:lnTo>
                  <a:lnTo>
                    <a:pt x="0" y="1430"/>
                  </a:lnTo>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17" name="Freeform 240">
              <a:extLst>
                <a:ext uri="{FF2B5EF4-FFF2-40B4-BE49-F238E27FC236}">
                  <a16:creationId xmlns:a16="http://schemas.microsoft.com/office/drawing/2014/main" id="{DB64E065-CAC1-8472-8D69-AF7EC47A74A8}"/>
                </a:ext>
              </a:extLst>
            </p:cNvPr>
            <p:cNvSpPr>
              <a:spLocks/>
            </p:cNvSpPr>
            <p:nvPr/>
          </p:nvSpPr>
          <p:spPr bwMode="gray">
            <a:xfrm>
              <a:off x="3054036" y="1721167"/>
              <a:ext cx="1347788" cy="855662"/>
            </a:xfrm>
            <a:custGeom>
              <a:avLst/>
              <a:gdLst>
                <a:gd name="T0" fmla="*/ 148 w 1698"/>
                <a:gd name="T1" fmla="*/ 237 h 1077"/>
                <a:gd name="T2" fmla="*/ 145 w 1698"/>
                <a:gd name="T3" fmla="*/ 264 h 1077"/>
                <a:gd name="T4" fmla="*/ 139 w 1698"/>
                <a:gd name="T5" fmla="*/ 254 h 1077"/>
                <a:gd name="T6" fmla="*/ 130 w 1698"/>
                <a:gd name="T7" fmla="*/ 253 h 1077"/>
                <a:gd name="T8" fmla="*/ 119 w 1698"/>
                <a:gd name="T9" fmla="*/ 257 h 1077"/>
                <a:gd name="T10" fmla="*/ 114 w 1698"/>
                <a:gd name="T11" fmla="*/ 255 h 1077"/>
                <a:gd name="T12" fmla="*/ 102 w 1698"/>
                <a:gd name="T13" fmla="*/ 253 h 1077"/>
                <a:gd name="T14" fmla="*/ 95 w 1698"/>
                <a:gd name="T15" fmla="*/ 256 h 1077"/>
                <a:gd name="T16" fmla="*/ 84 w 1698"/>
                <a:gd name="T17" fmla="*/ 253 h 1077"/>
                <a:gd name="T18" fmla="*/ 78 w 1698"/>
                <a:gd name="T19" fmla="*/ 259 h 1077"/>
                <a:gd name="T20" fmla="*/ 71 w 1698"/>
                <a:gd name="T21" fmla="*/ 250 h 1077"/>
                <a:gd name="T22" fmla="*/ 73 w 1698"/>
                <a:gd name="T23" fmla="*/ 241 h 1077"/>
                <a:gd name="T24" fmla="*/ 68 w 1698"/>
                <a:gd name="T25" fmla="*/ 233 h 1077"/>
                <a:gd name="T26" fmla="*/ 59 w 1698"/>
                <a:gd name="T27" fmla="*/ 227 h 1077"/>
                <a:gd name="T28" fmla="*/ 62 w 1698"/>
                <a:gd name="T29" fmla="*/ 219 h 1077"/>
                <a:gd name="T30" fmla="*/ 56 w 1698"/>
                <a:gd name="T31" fmla="*/ 207 h 1077"/>
                <a:gd name="T32" fmla="*/ 57 w 1698"/>
                <a:gd name="T33" fmla="*/ 190 h 1077"/>
                <a:gd name="T34" fmla="*/ 53 w 1698"/>
                <a:gd name="T35" fmla="*/ 187 h 1077"/>
                <a:gd name="T36" fmla="*/ 50 w 1698"/>
                <a:gd name="T37" fmla="*/ 182 h 1077"/>
                <a:gd name="T38" fmla="*/ 38 w 1698"/>
                <a:gd name="T39" fmla="*/ 191 h 1077"/>
                <a:gd name="T40" fmla="*/ 28 w 1698"/>
                <a:gd name="T41" fmla="*/ 185 h 1077"/>
                <a:gd name="T42" fmla="*/ 30 w 1698"/>
                <a:gd name="T43" fmla="*/ 178 h 1077"/>
                <a:gd name="T44" fmla="*/ 36 w 1698"/>
                <a:gd name="T45" fmla="*/ 169 h 1077"/>
                <a:gd name="T46" fmla="*/ 35 w 1698"/>
                <a:gd name="T47" fmla="*/ 163 h 1077"/>
                <a:gd name="T48" fmla="*/ 39 w 1698"/>
                <a:gd name="T49" fmla="*/ 153 h 1077"/>
                <a:gd name="T50" fmla="*/ 46 w 1698"/>
                <a:gd name="T51" fmla="*/ 133 h 1077"/>
                <a:gd name="T52" fmla="*/ 36 w 1698"/>
                <a:gd name="T53" fmla="*/ 129 h 1077"/>
                <a:gd name="T54" fmla="*/ 30 w 1698"/>
                <a:gd name="T55" fmla="*/ 125 h 1077"/>
                <a:gd name="T56" fmla="*/ 26 w 1698"/>
                <a:gd name="T57" fmla="*/ 112 h 1077"/>
                <a:gd name="T58" fmla="*/ 11 w 1698"/>
                <a:gd name="T59" fmla="*/ 89 h 1077"/>
                <a:gd name="T60" fmla="*/ 4 w 1698"/>
                <a:gd name="T61" fmla="*/ 81 h 1077"/>
                <a:gd name="T62" fmla="*/ 8 w 1698"/>
                <a:gd name="T63" fmla="*/ 73 h 1077"/>
                <a:gd name="T64" fmla="*/ 0 w 1698"/>
                <a:gd name="T65" fmla="*/ 51 h 1077"/>
                <a:gd name="T66" fmla="*/ 48 w 1698"/>
                <a:gd name="T67" fmla="*/ 7 h 1077"/>
                <a:gd name="T68" fmla="*/ 259 w 1698"/>
                <a:gd name="T69" fmla="*/ 43 h 1077"/>
                <a:gd name="T70" fmla="*/ 411 w 1698"/>
                <a:gd name="T71" fmla="*/ 219 h 107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698" h="1077">
                  <a:moveTo>
                    <a:pt x="1626" y="1077"/>
                  </a:moveTo>
                  <a:lnTo>
                    <a:pt x="592" y="948"/>
                  </a:lnTo>
                  <a:lnTo>
                    <a:pt x="580" y="1054"/>
                  </a:lnTo>
                  <a:lnTo>
                    <a:pt x="564" y="1041"/>
                  </a:lnTo>
                  <a:lnTo>
                    <a:pt x="556" y="1016"/>
                  </a:lnTo>
                  <a:lnTo>
                    <a:pt x="537" y="996"/>
                  </a:lnTo>
                  <a:lnTo>
                    <a:pt x="518" y="1009"/>
                  </a:lnTo>
                  <a:lnTo>
                    <a:pt x="521" y="1025"/>
                  </a:lnTo>
                  <a:lnTo>
                    <a:pt x="476" y="1025"/>
                  </a:lnTo>
                  <a:lnTo>
                    <a:pt x="470" y="1029"/>
                  </a:lnTo>
                  <a:lnTo>
                    <a:pt x="454" y="1019"/>
                  </a:lnTo>
                  <a:lnTo>
                    <a:pt x="411" y="1019"/>
                  </a:lnTo>
                  <a:lnTo>
                    <a:pt x="405" y="1009"/>
                  </a:lnTo>
                  <a:lnTo>
                    <a:pt x="392" y="1013"/>
                  </a:lnTo>
                  <a:lnTo>
                    <a:pt x="379" y="1022"/>
                  </a:lnTo>
                  <a:lnTo>
                    <a:pt x="366" y="1022"/>
                  </a:lnTo>
                  <a:lnTo>
                    <a:pt x="334" y="1009"/>
                  </a:lnTo>
                  <a:lnTo>
                    <a:pt x="325" y="1016"/>
                  </a:lnTo>
                  <a:lnTo>
                    <a:pt x="312" y="1035"/>
                  </a:lnTo>
                  <a:lnTo>
                    <a:pt x="293" y="1022"/>
                  </a:lnTo>
                  <a:lnTo>
                    <a:pt x="283" y="999"/>
                  </a:lnTo>
                  <a:lnTo>
                    <a:pt x="283" y="992"/>
                  </a:lnTo>
                  <a:lnTo>
                    <a:pt x="290" y="964"/>
                  </a:lnTo>
                  <a:lnTo>
                    <a:pt x="287" y="951"/>
                  </a:lnTo>
                  <a:lnTo>
                    <a:pt x="269" y="932"/>
                  </a:lnTo>
                  <a:lnTo>
                    <a:pt x="253" y="932"/>
                  </a:lnTo>
                  <a:lnTo>
                    <a:pt x="234" y="906"/>
                  </a:lnTo>
                  <a:lnTo>
                    <a:pt x="244" y="887"/>
                  </a:lnTo>
                  <a:lnTo>
                    <a:pt x="247" y="874"/>
                  </a:lnTo>
                  <a:lnTo>
                    <a:pt x="228" y="851"/>
                  </a:lnTo>
                  <a:lnTo>
                    <a:pt x="222" y="825"/>
                  </a:lnTo>
                  <a:lnTo>
                    <a:pt x="218" y="780"/>
                  </a:lnTo>
                  <a:lnTo>
                    <a:pt x="225" y="758"/>
                  </a:lnTo>
                  <a:lnTo>
                    <a:pt x="218" y="748"/>
                  </a:lnTo>
                  <a:lnTo>
                    <a:pt x="212" y="745"/>
                  </a:lnTo>
                  <a:lnTo>
                    <a:pt x="206" y="729"/>
                  </a:lnTo>
                  <a:lnTo>
                    <a:pt x="199" y="726"/>
                  </a:lnTo>
                  <a:lnTo>
                    <a:pt x="193" y="729"/>
                  </a:lnTo>
                  <a:lnTo>
                    <a:pt x="151" y="764"/>
                  </a:lnTo>
                  <a:lnTo>
                    <a:pt x="137" y="767"/>
                  </a:lnTo>
                  <a:lnTo>
                    <a:pt x="109" y="739"/>
                  </a:lnTo>
                  <a:lnTo>
                    <a:pt x="118" y="718"/>
                  </a:lnTo>
                  <a:lnTo>
                    <a:pt x="118" y="709"/>
                  </a:lnTo>
                  <a:lnTo>
                    <a:pt x="118" y="690"/>
                  </a:lnTo>
                  <a:lnTo>
                    <a:pt x="142" y="674"/>
                  </a:lnTo>
                  <a:lnTo>
                    <a:pt x="142" y="658"/>
                  </a:lnTo>
                  <a:lnTo>
                    <a:pt x="137" y="651"/>
                  </a:lnTo>
                  <a:lnTo>
                    <a:pt x="142" y="622"/>
                  </a:lnTo>
                  <a:lnTo>
                    <a:pt x="154" y="610"/>
                  </a:lnTo>
                  <a:lnTo>
                    <a:pt x="151" y="600"/>
                  </a:lnTo>
                  <a:lnTo>
                    <a:pt x="183" y="532"/>
                  </a:lnTo>
                  <a:lnTo>
                    <a:pt x="174" y="522"/>
                  </a:lnTo>
                  <a:lnTo>
                    <a:pt x="142" y="516"/>
                  </a:lnTo>
                  <a:lnTo>
                    <a:pt x="142" y="500"/>
                  </a:lnTo>
                  <a:lnTo>
                    <a:pt x="118" y="497"/>
                  </a:lnTo>
                  <a:lnTo>
                    <a:pt x="105" y="471"/>
                  </a:lnTo>
                  <a:lnTo>
                    <a:pt x="102" y="445"/>
                  </a:lnTo>
                  <a:lnTo>
                    <a:pt x="77" y="390"/>
                  </a:lnTo>
                  <a:lnTo>
                    <a:pt x="41" y="355"/>
                  </a:lnTo>
                  <a:lnTo>
                    <a:pt x="25" y="333"/>
                  </a:lnTo>
                  <a:lnTo>
                    <a:pt x="16" y="323"/>
                  </a:lnTo>
                  <a:lnTo>
                    <a:pt x="22" y="313"/>
                  </a:lnTo>
                  <a:lnTo>
                    <a:pt x="32" y="290"/>
                  </a:lnTo>
                  <a:lnTo>
                    <a:pt x="22" y="255"/>
                  </a:lnTo>
                  <a:lnTo>
                    <a:pt x="0" y="204"/>
                  </a:lnTo>
                  <a:lnTo>
                    <a:pt x="35" y="0"/>
                  </a:lnTo>
                  <a:lnTo>
                    <a:pt x="190" y="27"/>
                  </a:lnTo>
                  <a:lnTo>
                    <a:pt x="605" y="100"/>
                  </a:lnTo>
                  <a:lnTo>
                    <a:pt x="1034" y="172"/>
                  </a:lnTo>
                  <a:lnTo>
                    <a:pt x="1698" y="239"/>
                  </a:lnTo>
                  <a:lnTo>
                    <a:pt x="1642" y="874"/>
                  </a:lnTo>
                  <a:lnTo>
                    <a:pt x="1626" y="1077"/>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18" name="Freeform 241">
              <a:extLst>
                <a:ext uri="{FF2B5EF4-FFF2-40B4-BE49-F238E27FC236}">
                  <a16:creationId xmlns:a16="http://schemas.microsoft.com/office/drawing/2014/main" id="{F383F510-FE9B-2602-6DCD-D45E25543BFA}"/>
                </a:ext>
              </a:extLst>
            </p:cNvPr>
            <p:cNvSpPr>
              <a:spLocks/>
            </p:cNvSpPr>
            <p:nvPr/>
          </p:nvSpPr>
          <p:spPr bwMode="gray">
            <a:xfrm>
              <a:off x="3427098" y="2473643"/>
              <a:ext cx="919163" cy="763587"/>
            </a:xfrm>
            <a:custGeom>
              <a:avLst/>
              <a:gdLst>
                <a:gd name="T0" fmla="*/ 272 w 1156"/>
                <a:gd name="T1" fmla="*/ 241 h 960"/>
                <a:gd name="T2" fmla="*/ 281 w 1156"/>
                <a:gd name="T3" fmla="*/ 136 h 960"/>
                <a:gd name="T4" fmla="*/ 290 w 1156"/>
                <a:gd name="T5" fmla="*/ 33 h 960"/>
                <a:gd name="T6" fmla="*/ 31 w 1156"/>
                <a:gd name="T7" fmla="*/ 0 h 960"/>
                <a:gd name="T8" fmla="*/ 28 w 1156"/>
                <a:gd name="T9" fmla="*/ 27 h 960"/>
                <a:gd name="T10" fmla="*/ 8 w 1156"/>
                <a:gd name="T11" fmla="*/ 157 h 960"/>
                <a:gd name="T12" fmla="*/ 8 w 1156"/>
                <a:gd name="T13" fmla="*/ 157 h 960"/>
                <a:gd name="T14" fmla="*/ 0 w 1156"/>
                <a:gd name="T15" fmla="*/ 208 h 960"/>
                <a:gd name="T16" fmla="*/ 77 w 1156"/>
                <a:gd name="T17" fmla="*/ 220 h 960"/>
                <a:gd name="T18" fmla="*/ 272 w 1156"/>
                <a:gd name="T19" fmla="*/ 241 h 960"/>
                <a:gd name="T20" fmla="*/ 272 w 1156"/>
                <a:gd name="T21" fmla="*/ 241 h 9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56" h="960">
                  <a:moveTo>
                    <a:pt x="1086" y="960"/>
                  </a:moveTo>
                  <a:lnTo>
                    <a:pt x="1121" y="541"/>
                  </a:lnTo>
                  <a:lnTo>
                    <a:pt x="1156" y="129"/>
                  </a:lnTo>
                  <a:lnTo>
                    <a:pt x="122" y="0"/>
                  </a:lnTo>
                  <a:lnTo>
                    <a:pt x="110" y="106"/>
                  </a:lnTo>
                  <a:lnTo>
                    <a:pt x="32" y="625"/>
                  </a:lnTo>
                  <a:lnTo>
                    <a:pt x="0" y="828"/>
                  </a:lnTo>
                  <a:lnTo>
                    <a:pt x="306" y="876"/>
                  </a:lnTo>
                  <a:lnTo>
                    <a:pt x="1086" y="960"/>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20" name="Freeform 242">
              <a:extLst>
                <a:ext uri="{FF2B5EF4-FFF2-40B4-BE49-F238E27FC236}">
                  <a16:creationId xmlns:a16="http://schemas.microsoft.com/office/drawing/2014/main" id="{720ED0D4-0061-6976-8CED-BE8D107F7040}"/>
                </a:ext>
              </a:extLst>
            </p:cNvPr>
            <p:cNvSpPr>
              <a:spLocks/>
            </p:cNvSpPr>
            <p:nvPr/>
          </p:nvSpPr>
          <p:spPr bwMode="gray">
            <a:xfrm>
              <a:off x="2245997" y="2748279"/>
              <a:ext cx="841375" cy="1290637"/>
            </a:xfrm>
            <a:custGeom>
              <a:avLst/>
              <a:gdLst>
                <a:gd name="T0" fmla="*/ 40 w 1060"/>
                <a:gd name="T1" fmla="*/ 0 h 1627"/>
                <a:gd name="T2" fmla="*/ 0 w 1060"/>
                <a:gd name="T3" fmla="*/ 154 h 1627"/>
                <a:gd name="T4" fmla="*/ 172 w 1060"/>
                <a:gd name="T5" fmla="*/ 406 h 1627"/>
                <a:gd name="T6" fmla="*/ 172 w 1060"/>
                <a:gd name="T7" fmla="*/ 403 h 1627"/>
                <a:gd name="T8" fmla="*/ 174 w 1060"/>
                <a:gd name="T9" fmla="*/ 400 h 1627"/>
                <a:gd name="T10" fmla="*/ 177 w 1060"/>
                <a:gd name="T11" fmla="*/ 389 h 1627"/>
                <a:gd name="T12" fmla="*/ 175 w 1060"/>
                <a:gd name="T13" fmla="*/ 385 h 1627"/>
                <a:gd name="T14" fmla="*/ 178 w 1060"/>
                <a:gd name="T15" fmla="*/ 360 h 1627"/>
                <a:gd name="T16" fmla="*/ 176 w 1060"/>
                <a:gd name="T17" fmla="*/ 351 h 1627"/>
                <a:gd name="T18" fmla="*/ 178 w 1060"/>
                <a:gd name="T19" fmla="*/ 348 h 1627"/>
                <a:gd name="T20" fmla="*/ 184 w 1060"/>
                <a:gd name="T21" fmla="*/ 347 h 1627"/>
                <a:gd name="T22" fmla="*/ 192 w 1060"/>
                <a:gd name="T23" fmla="*/ 349 h 1627"/>
                <a:gd name="T24" fmla="*/ 195 w 1060"/>
                <a:gd name="T25" fmla="*/ 352 h 1627"/>
                <a:gd name="T26" fmla="*/ 195 w 1060"/>
                <a:gd name="T27" fmla="*/ 354 h 1627"/>
                <a:gd name="T28" fmla="*/ 198 w 1060"/>
                <a:gd name="T29" fmla="*/ 357 h 1627"/>
                <a:gd name="T30" fmla="*/ 203 w 1060"/>
                <a:gd name="T31" fmla="*/ 357 h 1627"/>
                <a:gd name="T32" fmla="*/ 210 w 1060"/>
                <a:gd name="T33" fmla="*/ 335 h 1627"/>
                <a:gd name="T34" fmla="*/ 215 w 1060"/>
                <a:gd name="T35" fmla="*/ 308 h 1627"/>
                <a:gd name="T36" fmla="*/ 265 w 1060"/>
                <a:gd name="T37" fmla="*/ 49 h 1627"/>
                <a:gd name="T38" fmla="*/ 152 w 1060"/>
                <a:gd name="T39" fmla="*/ 26 h 1627"/>
                <a:gd name="T40" fmla="*/ 40 w 1060"/>
                <a:gd name="T41" fmla="*/ 0 h 16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60" h="1627">
                  <a:moveTo>
                    <a:pt x="158" y="0"/>
                  </a:moveTo>
                  <a:lnTo>
                    <a:pt x="0" y="618"/>
                  </a:lnTo>
                  <a:lnTo>
                    <a:pt x="686" y="1627"/>
                  </a:lnTo>
                  <a:lnTo>
                    <a:pt x="686" y="1614"/>
                  </a:lnTo>
                  <a:lnTo>
                    <a:pt x="693" y="1601"/>
                  </a:lnTo>
                  <a:lnTo>
                    <a:pt x="705" y="1559"/>
                  </a:lnTo>
                  <a:lnTo>
                    <a:pt x="699" y="1543"/>
                  </a:lnTo>
                  <a:lnTo>
                    <a:pt x="709" y="1443"/>
                  </a:lnTo>
                  <a:lnTo>
                    <a:pt x="702" y="1405"/>
                  </a:lnTo>
                  <a:lnTo>
                    <a:pt x="709" y="1395"/>
                  </a:lnTo>
                  <a:lnTo>
                    <a:pt x="734" y="1388"/>
                  </a:lnTo>
                  <a:lnTo>
                    <a:pt x="767" y="1398"/>
                  </a:lnTo>
                  <a:lnTo>
                    <a:pt x="780" y="1411"/>
                  </a:lnTo>
                  <a:lnTo>
                    <a:pt x="777" y="1418"/>
                  </a:lnTo>
                  <a:lnTo>
                    <a:pt x="790" y="1430"/>
                  </a:lnTo>
                  <a:lnTo>
                    <a:pt x="809" y="1430"/>
                  </a:lnTo>
                  <a:lnTo>
                    <a:pt x="838" y="1343"/>
                  </a:lnTo>
                  <a:lnTo>
                    <a:pt x="860" y="1233"/>
                  </a:lnTo>
                  <a:lnTo>
                    <a:pt x="1060" y="199"/>
                  </a:lnTo>
                  <a:lnTo>
                    <a:pt x="606" y="105"/>
                  </a:lnTo>
                  <a:lnTo>
                    <a:pt x="158" y="0"/>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22" name="Freeform 243">
              <a:extLst>
                <a:ext uri="{FF2B5EF4-FFF2-40B4-BE49-F238E27FC236}">
                  <a16:creationId xmlns:a16="http://schemas.microsoft.com/office/drawing/2014/main" id="{08CEB44E-3B43-5133-847F-1B5711865FB7}"/>
                </a:ext>
              </a:extLst>
            </p:cNvPr>
            <p:cNvSpPr>
              <a:spLocks/>
            </p:cNvSpPr>
            <p:nvPr/>
          </p:nvSpPr>
          <p:spPr bwMode="gray">
            <a:xfrm>
              <a:off x="2682559" y="3727767"/>
              <a:ext cx="898525" cy="1041400"/>
            </a:xfrm>
            <a:custGeom>
              <a:avLst/>
              <a:gdLst>
                <a:gd name="T0" fmla="*/ 241 w 1131"/>
                <a:gd name="T1" fmla="*/ 328 h 1312"/>
                <a:gd name="T2" fmla="*/ 283 w 1131"/>
                <a:gd name="T3" fmla="*/ 33 h 1312"/>
                <a:gd name="T4" fmla="*/ 78 w 1131"/>
                <a:gd name="T5" fmla="*/ 0 h 1312"/>
                <a:gd name="T6" fmla="*/ 78 w 1131"/>
                <a:gd name="T7" fmla="*/ 0 h 1312"/>
                <a:gd name="T8" fmla="*/ 72 w 1131"/>
                <a:gd name="T9" fmla="*/ 28 h 1312"/>
                <a:gd name="T10" fmla="*/ 65 w 1131"/>
                <a:gd name="T11" fmla="*/ 50 h 1312"/>
                <a:gd name="T12" fmla="*/ 60 w 1131"/>
                <a:gd name="T13" fmla="*/ 50 h 1312"/>
                <a:gd name="T14" fmla="*/ 57 w 1131"/>
                <a:gd name="T15" fmla="*/ 47 h 1312"/>
                <a:gd name="T16" fmla="*/ 58 w 1131"/>
                <a:gd name="T17" fmla="*/ 45 h 1312"/>
                <a:gd name="T18" fmla="*/ 54 w 1131"/>
                <a:gd name="T19" fmla="*/ 42 h 1312"/>
                <a:gd name="T20" fmla="*/ 46 w 1131"/>
                <a:gd name="T21" fmla="*/ 39 h 1312"/>
                <a:gd name="T22" fmla="*/ 40 w 1131"/>
                <a:gd name="T23" fmla="*/ 41 h 1312"/>
                <a:gd name="T24" fmla="*/ 38 w 1131"/>
                <a:gd name="T25" fmla="*/ 43 h 1312"/>
                <a:gd name="T26" fmla="*/ 40 w 1131"/>
                <a:gd name="T27" fmla="*/ 53 h 1312"/>
                <a:gd name="T28" fmla="*/ 37 w 1131"/>
                <a:gd name="T29" fmla="*/ 78 h 1312"/>
                <a:gd name="T30" fmla="*/ 39 w 1131"/>
                <a:gd name="T31" fmla="*/ 82 h 1312"/>
                <a:gd name="T32" fmla="*/ 36 w 1131"/>
                <a:gd name="T33" fmla="*/ 92 h 1312"/>
                <a:gd name="T34" fmla="*/ 34 w 1131"/>
                <a:gd name="T35" fmla="*/ 96 h 1312"/>
                <a:gd name="T36" fmla="*/ 34 w 1131"/>
                <a:gd name="T37" fmla="*/ 99 h 1312"/>
                <a:gd name="T38" fmla="*/ 34 w 1131"/>
                <a:gd name="T39" fmla="*/ 106 h 1312"/>
                <a:gd name="T40" fmla="*/ 34 w 1131"/>
                <a:gd name="T41" fmla="*/ 108 h 1312"/>
                <a:gd name="T42" fmla="*/ 34 w 1131"/>
                <a:gd name="T43" fmla="*/ 111 h 1312"/>
                <a:gd name="T44" fmla="*/ 37 w 1131"/>
                <a:gd name="T45" fmla="*/ 117 h 1312"/>
                <a:gd name="T46" fmla="*/ 37 w 1131"/>
                <a:gd name="T47" fmla="*/ 122 h 1312"/>
                <a:gd name="T48" fmla="*/ 39 w 1131"/>
                <a:gd name="T49" fmla="*/ 126 h 1312"/>
                <a:gd name="T50" fmla="*/ 41 w 1131"/>
                <a:gd name="T51" fmla="*/ 133 h 1312"/>
                <a:gd name="T52" fmla="*/ 43 w 1131"/>
                <a:gd name="T53" fmla="*/ 133 h 1312"/>
                <a:gd name="T54" fmla="*/ 45 w 1131"/>
                <a:gd name="T55" fmla="*/ 137 h 1312"/>
                <a:gd name="T56" fmla="*/ 46 w 1131"/>
                <a:gd name="T57" fmla="*/ 142 h 1312"/>
                <a:gd name="T58" fmla="*/ 45 w 1131"/>
                <a:gd name="T59" fmla="*/ 144 h 1312"/>
                <a:gd name="T60" fmla="*/ 44 w 1131"/>
                <a:gd name="T61" fmla="*/ 142 h 1312"/>
                <a:gd name="T62" fmla="*/ 38 w 1131"/>
                <a:gd name="T63" fmla="*/ 146 h 1312"/>
                <a:gd name="T64" fmla="*/ 33 w 1131"/>
                <a:gd name="T65" fmla="*/ 149 h 1312"/>
                <a:gd name="T66" fmla="*/ 28 w 1131"/>
                <a:gd name="T67" fmla="*/ 155 h 1312"/>
                <a:gd name="T68" fmla="*/ 25 w 1131"/>
                <a:gd name="T69" fmla="*/ 169 h 1312"/>
                <a:gd name="T70" fmla="*/ 17 w 1131"/>
                <a:gd name="T71" fmla="*/ 180 h 1312"/>
                <a:gd name="T72" fmla="*/ 12 w 1131"/>
                <a:gd name="T73" fmla="*/ 180 h 1312"/>
                <a:gd name="T74" fmla="*/ 12 w 1131"/>
                <a:gd name="T75" fmla="*/ 183 h 1312"/>
                <a:gd name="T76" fmla="*/ 13 w 1131"/>
                <a:gd name="T77" fmla="*/ 187 h 1312"/>
                <a:gd name="T78" fmla="*/ 13 w 1131"/>
                <a:gd name="T79" fmla="*/ 190 h 1312"/>
                <a:gd name="T80" fmla="*/ 11 w 1131"/>
                <a:gd name="T81" fmla="*/ 196 h 1312"/>
                <a:gd name="T82" fmla="*/ 12 w 1131"/>
                <a:gd name="T83" fmla="*/ 200 h 1312"/>
                <a:gd name="T84" fmla="*/ 17 w 1131"/>
                <a:gd name="T85" fmla="*/ 204 h 1312"/>
                <a:gd name="T86" fmla="*/ 18 w 1131"/>
                <a:gd name="T87" fmla="*/ 206 h 1312"/>
                <a:gd name="T88" fmla="*/ 17 w 1131"/>
                <a:gd name="T89" fmla="*/ 208 h 1312"/>
                <a:gd name="T90" fmla="*/ 16 w 1131"/>
                <a:gd name="T91" fmla="*/ 212 h 1312"/>
                <a:gd name="T92" fmla="*/ 13 w 1131"/>
                <a:gd name="T93" fmla="*/ 216 h 1312"/>
                <a:gd name="T94" fmla="*/ 11 w 1131"/>
                <a:gd name="T95" fmla="*/ 215 h 1312"/>
                <a:gd name="T96" fmla="*/ 4 w 1131"/>
                <a:gd name="T97" fmla="*/ 214 h 1312"/>
                <a:gd name="T98" fmla="*/ 0 w 1131"/>
                <a:gd name="T99" fmla="*/ 226 h 1312"/>
                <a:gd name="T100" fmla="*/ 153 w 1131"/>
                <a:gd name="T101" fmla="*/ 315 h 1312"/>
                <a:gd name="T102" fmla="*/ 241 w 1131"/>
                <a:gd name="T103" fmla="*/ 328 h 1312"/>
                <a:gd name="T104" fmla="*/ 241 w 1131"/>
                <a:gd name="T105" fmla="*/ 328 h 13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31" h="1312">
                  <a:moveTo>
                    <a:pt x="963" y="1312"/>
                  </a:moveTo>
                  <a:lnTo>
                    <a:pt x="1131" y="129"/>
                  </a:lnTo>
                  <a:lnTo>
                    <a:pt x="309" y="0"/>
                  </a:lnTo>
                  <a:lnTo>
                    <a:pt x="287" y="110"/>
                  </a:lnTo>
                  <a:lnTo>
                    <a:pt x="258" y="197"/>
                  </a:lnTo>
                  <a:lnTo>
                    <a:pt x="239" y="197"/>
                  </a:lnTo>
                  <a:lnTo>
                    <a:pt x="226" y="185"/>
                  </a:lnTo>
                  <a:lnTo>
                    <a:pt x="229" y="178"/>
                  </a:lnTo>
                  <a:lnTo>
                    <a:pt x="216" y="165"/>
                  </a:lnTo>
                  <a:lnTo>
                    <a:pt x="183" y="155"/>
                  </a:lnTo>
                  <a:lnTo>
                    <a:pt x="158" y="162"/>
                  </a:lnTo>
                  <a:lnTo>
                    <a:pt x="151" y="172"/>
                  </a:lnTo>
                  <a:lnTo>
                    <a:pt x="158" y="210"/>
                  </a:lnTo>
                  <a:lnTo>
                    <a:pt x="148" y="310"/>
                  </a:lnTo>
                  <a:lnTo>
                    <a:pt x="154" y="326"/>
                  </a:lnTo>
                  <a:lnTo>
                    <a:pt x="142" y="368"/>
                  </a:lnTo>
                  <a:lnTo>
                    <a:pt x="135" y="381"/>
                  </a:lnTo>
                  <a:lnTo>
                    <a:pt x="135" y="394"/>
                  </a:lnTo>
                  <a:lnTo>
                    <a:pt x="135" y="422"/>
                  </a:lnTo>
                  <a:lnTo>
                    <a:pt x="135" y="432"/>
                  </a:lnTo>
                  <a:lnTo>
                    <a:pt x="135" y="443"/>
                  </a:lnTo>
                  <a:lnTo>
                    <a:pt x="148" y="468"/>
                  </a:lnTo>
                  <a:lnTo>
                    <a:pt x="148" y="487"/>
                  </a:lnTo>
                  <a:lnTo>
                    <a:pt x="154" y="503"/>
                  </a:lnTo>
                  <a:lnTo>
                    <a:pt x="161" y="529"/>
                  </a:lnTo>
                  <a:lnTo>
                    <a:pt x="170" y="532"/>
                  </a:lnTo>
                  <a:lnTo>
                    <a:pt x="180" y="548"/>
                  </a:lnTo>
                  <a:lnTo>
                    <a:pt x="183" y="567"/>
                  </a:lnTo>
                  <a:lnTo>
                    <a:pt x="180" y="574"/>
                  </a:lnTo>
                  <a:lnTo>
                    <a:pt x="174" y="567"/>
                  </a:lnTo>
                  <a:lnTo>
                    <a:pt x="151" y="584"/>
                  </a:lnTo>
                  <a:lnTo>
                    <a:pt x="129" y="594"/>
                  </a:lnTo>
                  <a:lnTo>
                    <a:pt x="110" y="620"/>
                  </a:lnTo>
                  <a:lnTo>
                    <a:pt x="97" y="674"/>
                  </a:lnTo>
                  <a:lnTo>
                    <a:pt x="65" y="719"/>
                  </a:lnTo>
                  <a:lnTo>
                    <a:pt x="45" y="719"/>
                  </a:lnTo>
                  <a:lnTo>
                    <a:pt x="45" y="729"/>
                  </a:lnTo>
                  <a:lnTo>
                    <a:pt x="49" y="745"/>
                  </a:lnTo>
                  <a:lnTo>
                    <a:pt x="49" y="758"/>
                  </a:lnTo>
                  <a:lnTo>
                    <a:pt x="41" y="784"/>
                  </a:lnTo>
                  <a:lnTo>
                    <a:pt x="45" y="797"/>
                  </a:lnTo>
                  <a:lnTo>
                    <a:pt x="68" y="816"/>
                  </a:lnTo>
                  <a:lnTo>
                    <a:pt x="71" y="822"/>
                  </a:lnTo>
                  <a:lnTo>
                    <a:pt x="68" y="832"/>
                  </a:lnTo>
                  <a:lnTo>
                    <a:pt x="62" y="848"/>
                  </a:lnTo>
                  <a:lnTo>
                    <a:pt x="49" y="861"/>
                  </a:lnTo>
                  <a:lnTo>
                    <a:pt x="41" y="857"/>
                  </a:lnTo>
                  <a:lnTo>
                    <a:pt x="13" y="854"/>
                  </a:lnTo>
                  <a:lnTo>
                    <a:pt x="0" y="903"/>
                  </a:lnTo>
                  <a:lnTo>
                    <a:pt x="610" y="1257"/>
                  </a:lnTo>
                  <a:lnTo>
                    <a:pt x="963" y="1312"/>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25" name="Freeform 244">
              <a:extLst>
                <a:ext uri="{FF2B5EF4-FFF2-40B4-BE49-F238E27FC236}">
                  <a16:creationId xmlns:a16="http://schemas.microsoft.com/office/drawing/2014/main" id="{60057CAA-29A8-98B0-CAA3-8F7875D3235D}"/>
                </a:ext>
              </a:extLst>
            </p:cNvPr>
            <p:cNvSpPr>
              <a:spLocks/>
            </p:cNvSpPr>
            <p:nvPr/>
          </p:nvSpPr>
          <p:spPr bwMode="gray">
            <a:xfrm>
              <a:off x="3581084" y="3168967"/>
              <a:ext cx="957263" cy="757236"/>
            </a:xfrm>
            <a:custGeom>
              <a:avLst/>
              <a:gdLst>
                <a:gd name="T0" fmla="*/ 0 w 1205"/>
                <a:gd name="T1" fmla="*/ 208 h 954"/>
                <a:gd name="T2" fmla="*/ 29 w 1205"/>
                <a:gd name="T3" fmla="*/ 0 h 954"/>
                <a:gd name="T4" fmla="*/ 224 w 1205"/>
                <a:gd name="T5" fmla="*/ 21 h 954"/>
                <a:gd name="T6" fmla="*/ 302 w 1205"/>
                <a:gd name="T7" fmla="*/ 28 h 954"/>
                <a:gd name="T8" fmla="*/ 299 w 1205"/>
                <a:gd name="T9" fmla="*/ 81 h 954"/>
                <a:gd name="T10" fmla="*/ 290 w 1205"/>
                <a:gd name="T11" fmla="*/ 239 h 954"/>
                <a:gd name="T12" fmla="*/ 249 w 1205"/>
                <a:gd name="T13" fmla="*/ 236 h 954"/>
                <a:gd name="T14" fmla="*/ 0 w 1205"/>
                <a:gd name="T15" fmla="*/ 208 h 9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05" h="954">
                  <a:moveTo>
                    <a:pt x="0" y="831"/>
                  </a:moveTo>
                  <a:lnTo>
                    <a:pt x="113" y="0"/>
                  </a:lnTo>
                  <a:lnTo>
                    <a:pt x="893" y="84"/>
                  </a:lnTo>
                  <a:lnTo>
                    <a:pt x="1205" y="110"/>
                  </a:lnTo>
                  <a:lnTo>
                    <a:pt x="1196" y="323"/>
                  </a:lnTo>
                  <a:lnTo>
                    <a:pt x="1157" y="954"/>
                  </a:lnTo>
                  <a:lnTo>
                    <a:pt x="995" y="944"/>
                  </a:lnTo>
                  <a:lnTo>
                    <a:pt x="0" y="831"/>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26" name="Freeform 245">
              <a:extLst>
                <a:ext uri="{FF2B5EF4-FFF2-40B4-BE49-F238E27FC236}">
                  <a16:creationId xmlns:a16="http://schemas.microsoft.com/office/drawing/2014/main" id="{270A1F8E-2AE4-1C1C-F2A3-85325A44AC61}"/>
                </a:ext>
              </a:extLst>
            </p:cNvPr>
            <p:cNvSpPr>
              <a:spLocks/>
            </p:cNvSpPr>
            <p:nvPr/>
          </p:nvSpPr>
          <p:spPr bwMode="gray">
            <a:xfrm>
              <a:off x="3447734" y="3829367"/>
              <a:ext cx="923925" cy="954087"/>
            </a:xfrm>
            <a:custGeom>
              <a:avLst/>
              <a:gdLst>
                <a:gd name="T0" fmla="*/ 42 w 1163"/>
                <a:gd name="T1" fmla="*/ 0 h 1203"/>
                <a:gd name="T2" fmla="*/ 0 w 1163"/>
                <a:gd name="T3" fmla="*/ 295 h 1203"/>
                <a:gd name="T4" fmla="*/ 0 w 1163"/>
                <a:gd name="T5" fmla="*/ 295 h 1203"/>
                <a:gd name="T6" fmla="*/ 38 w 1163"/>
                <a:gd name="T7" fmla="*/ 300 h 1203"/>
                <a:gd name="T8" fmla="*/ 42 w 1163"/>
                <a:gd name="T9" fmla="*/ 277 h 1203"/>
                <a:gd name="T10" fmla="*/ 114 w 1163"/>
                <a:gd name="T11" fmla="*/ 286 h 1203"/>
                <a:gd name="T12" fmla="*/ 113 w 1163"/>
                <a:gd name="T13" fmla="*/ 285 h 1203"/>
                <a:gd name="T14" fmla="*/ 111 w 1163"/>
                <a:gd name="T15" fmla="*/ 281 h 1203"/>
                <a:gd name="T16" fmla="*/ 113 w 1163"/>
                <a:gd name="T17" fmla="*/ 278 h 1203"/>
                <a:gd name="T18" fmla="*/ 112 w 1163"/>
                <a:gd name="T19" fmla="*/ 277 h 1203"/>
                <a:gd name="T20" fmla="*/ 111 w 1163"/>
                <a:gd name="T21" fmla="*/ 275 h 1203"/>
                <a:gd name="T22" fmla="*/ 112 w 1163"/>
                <a:gd name="T23" fmla="*/ 274 h 1203"/>
                <a:gd name="T24" fmla="*/ 269 w 1163"/>
                <a:gd name="T25" fmla="*/ 290 h 1203"/>
                <a:gd name="T26" fmla="*/ 287 w 1163"/>
                <a:gd name="T27" fmla="*/ 54 h 1203"/>
                <a:gd name="T28" fmla="*/ 290 w 1163"/>
                <a:gd name="T29" fmla="*/ 54 h 1203"/>
                <a:gd name="T30" fmla="*/ 291 w 1163"/>
                <a:gd name="T31" fmla="*/ 28 h 1203"/>
                <a:gd name="T32" fmla="*/ 42 w 1163"/>
                <a:gd name="T33" fmla="*/ 0 h 12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63" h="1203">
                  <a:moveTo>
                    <a:pt x="168" y="0"/>
                  </a:moveTo>
                  <a:lnTo>
                    <a:pt x="0" y="1183"/>
                  </a:lnTo>
                  <a:lnTo>
                    <a:pt x="152" y="1203"/>
                  </a:lnTo>
                  <a:lnTo>
                    <a:pt x="165" y="1109"/>
                  </a:lnTo>
                  <a:lnTo>
                    <a:pt x="454" y="1144"/>
                  </a:lnTo>
                  <a:lnTo>
                    <a:pt x="451" y="1141"/>
                  </a:lnTo>
                  <a:lnTo>
                    <a:pt x="442" y="1125"/>
                  </a:lnTo>
                  <a:lnTo>
                    <a:pt x="451" y="1112"/>
                  </a:lnTo>
                  <a:lnTo>
                    <a:pt x="448" y="1109"/>
                  </a:lnTo>
                  <a:lnTo>
                    <a:pt x="442" y="1102"/>
                  </a:lnTo>
                  <a:lnTo>
                    <a:pt x="448" y="1099"/>
                  </a:lnTo>
                  <a:lnTo>
                    <a:pt x="1074" y="1161"/>
                  </a:lnTo>
                  <a:lnTo>
                    <a:pt x="1147" y="217"/>
                  </a:lnTo>
                  <a:lnTo>
                    <a:pt x="1157" y="217"/>
                  </a:lnTo>
                  <a:lnTo>
                    <a:pt x="1163" y="113"/>
                  </a:lnTo>
                  <a:lnTo>
                    <a:pt x="168" y="0"/>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27" name="Freeform 246">
              <a:extLst>
                <a:ext uri="{FF2B5EF4-FFF2-40B4-BE49-F238E27FC236}">
                  <a16:creationId xmlns:a16="http://schemas.microsoft.com/office/drawing/2014/main" id="{DB7136C1-D7BE-B9A8-35C1-D38B88D25894}"/>
                </a:ext>
              </a:extLst>
            </p:cNvPr>
            <p:cNvSpPr>
              <a:spLocks/>
            </p:cNvSpPr>
            <p:nvPr/>
          </p:nvSpPr>
          <p:spPr bwMode="gray">
            <a:xfrm>
              <a:off x="4358960" y="1911667"/>
              <a:ext cx="866775" cy="541336"/>
            </a:xfrm>
            <a:custGeom>
              <a:avLst/>
              <a:gdLst>
                <a:gd name="T0" fmla="*/ 0 w 1093"/>
                <a:gd name="T1" fmla="*/ 158 h 683"/>
                <a:gd name="T2" fmla="*/ 14 w 1093"/>
                <a:gd name="T3" fmla="*/ 0 h 683"/>
                <a:gd name="T4" fmla="*/ 133 w 1093"/>
                <a:gd name="T5" fmla="*/ 8 h 683"/>
                <a:gd name="T6" fmla="*/ 251 w 1093"/>
                <a:gd name="T7" fmla="*/ 12 h 683"/>
                <a:gd name="T8" fmla="*/ 251 w 1093"/>
                <a:gd name="T9" fmla="*/ 16 h 683"/>
                <a:gd name="T10" fmla="*/ 255 w 1093"/>
                <a:gd name="T11" fmla="*/ 28 h 683"/>
                <a:gd name="T12" fmla="*/ 253 w 1093"/>
                <a:gd name="T13" fmla="*/ 31 h 683"/>
                <a:gd name="T14" fmla="*/ 253 w 1093"/>
                <a:gd name="T15" fmla="*/ 41 h 683"/>
                <a:gd name="T16" fmla="*/ 253 w 1093"/>
                <a:gd name="T17" fmla="*/ 55 h 683"/>
                <a:gd name="T18" fmla="*/ 257 w 1093"/>
                <a:gd name="T19" fmla="*/ 72 h 683"/>
                <a:gd name="T20" fmla="*/ 261 w 1093"/>
                <a:gd name="T21" fmla="*/ 77 h 683"/>
                <a:gd name="T22" fmla="*/ 264 w 1093"/>
                <a:gd name="T23" fmla="*/ 91 h 683"/>
                <a:gd name="T24" fmla="*/ 265 w 1093"/>
                <a:gd name="T25" fmla="*/ 118 h 683"/>
                <a:gd name="T26" fmla="*/ 266 w 1093"/>
                <a:gd name="T27" fmla="*/ 123 h 683"/>
                <a:gd name="T28" fmla="*/ 266 w 1093"/>
                <a:gd name="T29" fmla="*/ 133 h 683"/>
                <a:gd name="T30" fmla="*/ 266 w 1093"/>
                <a:gd name="T31" fmla="*/ 137 h 683"/>
                <a:gd name="T32" fmla="*/ 273 w 1093"/>
                <a:gd name="T33" fmla="*/ 156 h 683"/>
                <a:gd name="T34" fmla="*/ 272 w 1093"/>
                <a:gd name="T35" fmla="*/ 162 h 683"/>
                <a:gd name="T36" fmla="*/ 272 w 1093"/>
                <a:gd name="T37" fmla="*/ 170 h 683"/>
                <a:gd name="T38" fmla="*/ 0 w 1093"/>
                <a:gd name="T39" fmla="*/ 158 h 68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3" h="683">
                  <a:moveTo>
                    <a:pt x="0" y="635"/>
                  </a:moveTo>
                  <a:lnTo>
                    <a:pt x="56" y="0"/>
                  </a:lnTo>
                  <a:lnTo>
                    <a:pt x="535" y="35"/>
                  </a:lnTo>
                  <a:lnTo>
                    <a:pt x="1005" y="48"/>
                  </a:lnTo>
                  <a:lnTo>
                    <a:pt x="1005" y="64"/>
                  </a:lnTo>
                  <a:lnTo>
                    <a:pt x="1022" y="113"/>
                  </a:lnTo>
                  <a:lnTo>
                    <a:pt x="1015" y="125"/>
                  </a:lnTo>
                  <a:lnTo>
                    <a:pt x="1012" y="164"/>
                  </a:lnTo>
                  <a:lnTo>
                    <a:pt x="1012" y="222"/>
                  </a:lnTo>
                  <a:lnTo>
                    <a:pt x="1029" y="290"/>
                  </a:lnTo>
                  <a:lnTo>
                    <a:pt x="1045" y="309"/>
                  </a:lnTo>
                  <a:lnTo>
                    <a:pt x="1058" y="367"/>
                  </a:lnTo>
                  <a:lnTo>
                    <a:pt x="1061" y="473"/>
                  </a:lnTo>
                  <a:lnTo>
                    <a:pt x="1064" y="493"/>
                  </a:lnTo>
                  <a:lnTo>
                    <a:pt x="1064" y="532"/>
                  </a:lnTo>
                  <a:lnTo>
                    <a:pt x="1067" y="548"/>
                  </a:lnTo>
                  <a:lnTo>
                    <a:pt x="1093" y="624"/>
                  </a:lnTo>
                  <a:lnTo>
                    <a:pt x="1090" y="651"/>
                  </a:lnTo>
                  <a:lnTo>
                    <a:pt x="1090" y="683"/>
                  </a:lnTo>
                  <a:lnTo>
                    <a:pt x="0" y="635"/>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29" name="Freeform 247">
              <a:extLst>
                <a:ext uri="{FF2B5EF4-FFF2-40B4-BE49-F238E27FC236}">
                  <a16:creationId xmlns:a16="http://schemas.microsoft.com/office/drawing/2014/main" id="{C9A522E4-63BC-07C2-4FA3-F6D0F6E5FE7A}"/>
                </a:ext>
              </a:extLst>
            </p:cNvPr>
            <p:cNvSpPr>
              <a:spLocks/>
            </p:cNvSpPr>
            <p:nvPr/>
          </p:nvSpPr>
          <p:spPr bwMode="gray">
            <a:xfrm>
              <a:off x="4317684" y="2416492"/>
              <a:ext cx="922338" cy="620712"/>
            </a:xfrm>
            <a:custGeom>
              <a:avLst/>
              <a:gdLst>
                <a:gd name="T0" fmla="*/ 0 w 1163"/>
                <a:gd name="T1" fmla="*/ 154 h 782"/>
                <a:gd name="T2" fmla="*/ 8 w 1163"/>
                <a:gd name="T3" fmla="*/ 51 h 782"/>
                <a:gd name="T4" fmla="*/ 12 w 1163"/>
                <a:gd name="T5" fmla="*/ 0 h 782"/>
                <a:gd name="T6" fmla="*/ 285 w 1163"/>
                <a:gd name="T7" fmla="*/ 12 h 782"/>
                <a:gd name="T8" fmla="*/ 286 w 1163"/>
                <a:gd name="T9" fmla="*/ 16 h 782"/>
                <a:gd name="T10" fmla="*/ 283 w 1163"/>
                <a:gd name="T11" fmla="*/ 22 h 782"/>
                <a:gd name="T12" fmla="*/ 276 w 1163"/>
                <a:gd name="T13" fmla="*/ 28 h 782"/>
                <a:gd name="T14" fmla="*/ 277 w 1163"/>
                <a:gd name="T15" fmla="*/ 33 h 782"/>
                <a:gd name="T16" fmla="*/ 290 w 1163"/>
                <a:gd name="T17" fmla="*/ 45 h 782"/>
                <a:gd name="T18" fmla="*/ 290 w 1163"/>
                <a:gd name="T19" fmla="*/ 141 h 782"/>
                <a:gd name="T20" fmla="*/ 288 w 1163"/>
                <a:gd name="T21" fmla="*/ 141 h 782"/>
                <a:gd name="T22" fmla="*/ 285 w 1163"/>
                <a:gd name="T23" fmla="*/ 141 h 782"/>
                <a:gd name="T24" fmla="*/ 286 w 1163"/>
                <a:gd name="T25" fmla="*/ 145 h 782"/>
                <a:gd name="T26" fmla="*/ 287 w 1163"/>
                <a:gd name="T27" fmla="*/ 148 h 782"/>
                <a:gd name="T28" fmla="*/ 286 w 1163"/>
                <a:gd name="T29" fmla="*/ 153 h 782"/>
                <a:gd name="T30" fmla="*/ 288 w 1163"/>
                <a:gd name="T31" fmla="*/ 156 h 782"/>
                <a:gd name="T32" fmla="*/ 290 w 1163"/>
                <a:gd name="T33" fmla="*/ 163 h 782"/>
                <a:gd name="T34" fmla="*/ 286 w 1163"/>
                <a:gd name="T35" fmla="*/ 166 h 782"/>
                <a:gd name="T36" fmla="*/ 288 w 1163"/>
                <a:gd name="T37" fmla="*/ 171 h 782"/>
                <a:gd name="T38" fmla="*/ 284 w 1163"/>
                <a:gd name="T39" fmla="*/ 180 h 782"/>
                <a:gd name="T40" fmla="*/ 288 w 1163"/>
                <a:gd name="T41" fmla="*/ 190 h 782"/>
                <a:gd name="T42" fmla="*/ 289 w 1163"/>
                <a:gd name="T43" fmla="*/ 194 h 782"/>
                <a:gd name="T44" fmla="*/ 289 w 1163"/>
                <a:gd name="T45" fmla="*/ 196 h 782"/>
                <a:gd name="T46" fmla="*/ 281 w 1163"/>
                <a:gd name="T47" fmla="*/ 190 h 782"/>
                <a:gd name="T48" fmla="*/ 264 w 1163"/>
                <a:gd name="T49" fmla="*/ 179 h 782"/>
                <a:gd name="T50" fmla="*/ 260 w 1163"/>
                <a:gd name="T51" fmla="*/ 178 h 782"/>
                <a:gd name="T52" fmla="*/ 253 w 1163"/>
                <a:gd name="T53" fmla="*/ 178 h 782"/>
                <a:gd name="T54" fmla="*/ 247 w 1163"/>
                <a:gd name="T55" fmla="*/ 182 h 782"/>
                <a:gd name="T56" fmla="*/ 241 w 1163"/>
                <a:gd name="T57" fmla="*/ 184 h 782"/>
                <a:gd name="T58" fmla="*/ 237 w 1163"/>
                <a:gd name="T59" fmla="*/ 182 h 782"/>
                <a:gd name="T60" fmla="*/ 233 w 1163"/>
                <a:gd name="T61" fmla="*/ 175 h 782"/>
                <a:gd name="T62" fmla="*/ 229 w 1163"/>
                <a:gd name="T63" fmla="*/ 173 h 782"/>
                <a:gd name="T64" fmla="*/ 223 w 1163"/>
                <a:gd name="T65" fmla="*/ 174 h 782"/>
                <a:gd name="T66" fmla="*/ 216 w 1163"/>
                <a:gd name="T67" fmla="*/ 174 h 782"/>
                <a:gd name="T68" fmla="*/ 211 w 1163"/>
                <a:gd name="T69" fmla="*/ 165 h 782"/>
                <a:gd name="T70" fmla="*/ 0 w 1163"/>
                <a:gd name="T71" fmla="*/ 154 h 78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63" h="782">
                  <a:moveTo>
                    <a:pt x="0" y="615"/>
                  </a:moveTo>
                  <a:lnTo>
                    <a:pt x="35" y="203"/>
                  </a:lnTo>
                  <a:lnTo>
                    <a:pt x="51" y="0"/>
                  </a:lnTo>
                  <a:lnTo>
                    <a:pt x="1141" y="48"/>
                  </a:lnTo>
                  <a:lnTo>
                    <a:pt x="1144" y="64"/>
                  </a:lnTo>
                  <a:lnTo>
                    <a:pt x="1134" y="86"/>
                  </a:lnTo>
                  <a:lnTo>
                    <a:pt x="1105" y="112"/>
                  </a:lnTo>
                  <a:lnTo>
                    <a:pt x="1109" y="132"/>
                  </a:lnTo>
                  <a:lnTo>
                    <a:pt x="1160" y="180"/>
                  </a:lnTo>
                  <a:lnTo>
                    <a:pt x="1163" y="564"/>
                  </a:lnTo>
                  <a:lnTo>
                    <a:pt x="1153" y="564"/>
                  </a:lnTo>
                  <a:lnTo>
                    <a:pt x="1141" y="564"/>
                  </a:lnTo>
                  <a:lnTo>
                    <a:pt x="1147" y="577"/>
                  </a:lnTo>
                  <a:lnTo>
                    <a:pt x="1150" y="589"/>
                  </a:lnTo>
                  <a:lnTo>
                    <a:pt x="1144" y="609"/>
                  </a:lnTo>
                  <a:lnTo>
                    <a:pt x="1153" y="621"/>
                  </a:lnTo>
                  <a:lnTo>
                    <a:pt x="1160" y="650"/>
                  </a:lnTo>
                  <a:lnTo>
                    <a:pt x="1147" y="663"/>
                  </a:lnTo>
                  <a:lnTo>
                    <a:pt x="1153" y="682"/>
                  </a:lnTo>
                  <a:lnTo>
                    <a:pt x="1137" y="718"/>
                  </a:lnTo>
                  <a:lnTo>
                    <a:pt x="1153" y="757"/>
                  </a:lnTo>
                  <a:lnTo>
                    <a:pt x="1157" y="776"/>
                  </a:lnTo>
                  <a:lnTo>
                    <a:pt x="1157" y="782"/>
                  </a:lnTo>
                  <a:lnTo>
                    <a:pt x="1125" y="760"/>
                  </a:lnTo>
                  <a:lnTo>
                    <a:pt x="1056" y="715"/>
                  </a:lnTo>
                  <a:lnTo>
                    <a:pt x="1040" y="712"/>
                  </a:lnTo>
                  <a:lnTo>
                    <a:pt x="1012" y="712"/>
                  </a:lnTo>
                  <a:lnTo>
                    <a:pt x="989" y="728"/>
                  </a:lnTo>
                  <a:lnTo>
                    <a:pt x="967" y="734"/>
                  </a:lnTo>
                  <a:lnTo>
                    <a:pt x="948" y="728"/>
                  </a:lnTo>
                  <a:lnTo>
                    <a:pt x="935" y="699"/>
                  </a:lnTo>
                  <a:lnTo>
                    <a:pt x="918" y="689"/>
                  </a:lnTo>
                  <a:lnTo>
                    <a:pt x="895" y="696"/>
                  </a:lnTo>
                  <a:lnTo>
                    <a:pt x="867" y="696"/>
                  </a:lnTo>
                  <a:lnTo>
                    <a:pt x="844" y="660"/>
                  </a:lnTo>
                  <a:lnTo>
                    <a:pt x="0" y="615"/>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31" name="Freeform 248">
              <a:extLst>
                <a:ext uri="{FF2B5EF4-FFF2-40B4-BE49-F238E27FC236}">
                  <a16:creationId xmlns:a16="http://schemas.microsoft.com/office/drawing/2014/main" id="{2EA19518-CBAD-7E62-3B19-C75B67742819}"/>
                </a:ext>
              </a:extLst>
            </p:cNvPr>
            <p:cNvSpPr>
              <a:spLocks/>
            </p:cNvSpPr>
            <p:nvPr/>
          </p:nvSpPr>
          <p:spPr bwMode="gray">
            <a:xfrm>
              <a:off x="4289110" y="2903855"/>
              <a:ext cx="1087438" cy="539750"/>
            </a:xfrm>
            <a:custGeom>
              <a:avLst/>
              <a:gdLst>
                <a:gd name="T0" fmla="*/ 0 w 1369"/>
                <a:gd name="T1" fmla="*/ 105 h 680"/>
                <a:gd name="T2" fmla="*/ 9 w 1369"/>
                <a:gd name="T3" fmla="*/ 0 h 680"/>
                <a:gd name="T4" fmla="*/ 220 w 1369"/>
                <a:gd name="T5" fmla="*/ 12 h 680"/>
                <a:gd name="T6" fmla="*/ 226 w 1369"/>
                <a:gd name="T7" fmla="*/ 21 h 680"/>
                <a:gd name="T8" fmla="*/ 233 w 1369"/>
                <a:gd name="T9" fmla="*/ 21 h 680"/>
                <a:gd name="T10" fmla="*/ 239 w 1369"/>
                <a:gd name="T11" fmla="*/ 19 h 680"/>
                <a:gd name="T12" fmla="*/ 243 w 1369"/>
                <a:gd name="T13" fmla="*/ 21 h 680"/>
                <a:gd name="T14" fmla="*/ 246 w 1369"/>
                <a:gd name="T15" fmla="*/ 29 h 680"/>
                <a:gd name="T16" fmla="*/ 251 w 1369"/>
                <a:gd name="T17" fmla="*/ 30 h 680"/>
                <a:gd name="T18" fmla="*/ 256 w 1369"/>
                <a:gd name="T19" fmla="*/ 29 h 680"/>
                <a:gd name="T20" fmla="*/ 262 w 1369"/>
                <a:gd name="T21" fmla="*/ 25 h 680"/>
                <a:gd name="T22" fmla="*/ 269 w 1369"/>
                <a:gd name="T23" fmla="*/ 25 h 680"/>
                <a:gd name="T24" fmla="*/ 273 w 1369"/>
                <a:gd name="T25" fmla="*/ 25 h 680"/>
                <a:gd name="T26" fmla="*/ 290 w 1369"/>
                <a:gd name="T27" fmla="*/ 37 h 680"/>
                <a:gd name="T28" fmla="*/ 298 w 1369"/>
                <a:gd name="T29" fmla="*/ 42 h 680"/>
                <a:gd name="T30" fmla="*/ 298 w 1369"/>
                <a:gd name="T31" fmla="*/ 48 h 680"/>
                <a:gd name="T32" fmla="*/ 304 w 1369"/>
                <a:gd name="T33" fmla="*/ 50 h 680"/>
                <a:gd name="T34" fmla="*/ 304 w 1369"/>
                <a:gd name="T35" fmla="*/ 54 h 680"/>
                <a:gd name="T36" fmla="*/ 301 w 1369"/>
                <a:gd name="T37" fmla="*/ 62 h 680"/>
                <a:gd name="T38" fmla="*/ 305 w 1369"/>
                <a:gd name="T39" fmla="*/ 66 h 680"/>
                <a:gd name="T40" fmla="*/ 308 w 1369"/>
                <a:gd name="T41" fmla="*/ 74 h 680"/>
                <a:gd name="T42" fmla="*/ 312 w 1369"/>
                <a:gd name="T43" fmla="*/ 78 h 680"/>
                <a:gd name="T44" fmla="*/ 311 w 1369"/>
                <a:gd name="T45" fmla="*/ 82 h 680"/>
                <a:gd name="T46" fmla="*/ 312 w 1369"/>
                <a:gd name="T47" fmla="*/ 86 h 680"/>
                <a:gd name="T48" fmla="*/ 318 w 1369"/>
                <a:gd name="T49" fmla="*/ 91 h 680"/>
                <a:gd name="T50" fmla="*/ 319 w 1369"/>
                <a:gd name="T51" fmla="*/ 96 h 680"/>
                <a:gd name="T52" fmla="*/ 318 w 1369"/>
                <a:gd name="T53" fmla="*/ 100 h 680"/>
                <a:gd name="T54" fmla="*/ 317 w 1369"/>
                <a:gd name="T55" fmla="*/ 108 h 680"/>
                <a:gd name="T56" fmla="*/ 322 w 1369"/>
                <a:gd name="T57" fmla="*/ 111 h 680"/>
                <a:gd name="T58" fmla="*/ 323 w 1369"/>
                <a:gd name="T59" fmla="*/ 115 h 680"/>
                <a:gd name="T60" fmla="*/ 321 w 1369"/>
                <a:gd name="T61" fmla="*/ 119 h 680"/>
                <a:gd name="T62" fmla="*/ 322 w 1369"/>
                <a:gd name="T63" fmla="*/ 123 h 680"/>
                <a:gd name="T64" fmla="*/ 325 w 1369"/>
                <a:gd name="T65" fmla="*/ 127 h 680"/>
                <a:gd name="T66" fmla="*/ 323 w 1369"/>
                <a:gd name="T67" fmla="*/ 132 h 680"/>
                <a:gd name="T68" fmla="*/ 325 w 1369"/>
                <a:gd name="T69" fmla="*/ 137 h 680"/>
                <a:gd name="T70" fmla="*/ 327 w 1369"/>
                <a:gd name="T71" fmla="*/ 139 h 680"/>
                <a:gd name="T72" fmla="*/ 329 w 1369"/>
                <a:gd name="T73" fmla="*/ 144 h 680"/>
                <a:gd name="T74" fmla="*/ 333 w 1369"/>
                <a:gd name="T75" fmla="*/ 148 h 680"/>
                <a:gd name="T76" fmla="*/ 335 w 1369"/>
                <a:gd name="T77" fmla="*/ 155 h 680"/>
                <a:gd name="T78" fmla="*/ 340 w 1369"/>
                <a:gd name="T79" fmla="*/ 162 h 680"/>
                <a:gd name="T80" fmla="*/ 343 w 1369"/>
                <a:gd name="T81" fmla="*/ 163 h 680"/>
                <a:gd name="T82" fmla="*/ 342 w 1369"/>
                <a:gd name="T83" fmla="*/ 169 h 680"/>
                <a:gd name="T84" fmla="*/ 343 w 1369"/>
                <a:gd name="T85" fmla="*/ 170 h 680"/>
                <a:gd name="T86" fmla="*/ 76 w 1369"/>
                <a:gd name="T87" fmla="*/ 165 h 680"/>
                <a:gd name="T88" fmla="*/ 78 w 1369"/>
                <a:gd name="T89" fmla="*/ 112 h 680"/>
                <a:gd name="T90" fmla="*/ 0 w 1369"/>
                <a:gd name="T91" fmla="*/ 105 h 680"/>
                <a:gd name="T92" fmla="*/ 0 w 1369"/>
                <a:gd name="T93" fmla="*/ 105 h 68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69" h="680">
                  <a:moveTo>
                    <a:pt x="0" y="419"/>
                  </a:moveTo>
                  <a:lnTo>
                    <a:pt x="35" y="0"/>
                  </a:lnTo>
                  <a:lnTo>
                    <a:pt x="879" y="45"/>
                  </a:lnTo>
                  <a:lnTo>
                    <a:pt x="902" y="81"/>
                  </a:lnTo>
                  <a:lnTo>
                    <a:pt x="930" y="81"/>
                  </a:lnTo>
                  <a:lnTo>
                    <a:pt x="953" y="74"/>
                  </a:lnTo>
                  <a:lnTo>
                    <a:pt x="970" y="84"/>
                  </a:lnTo>
                  <a:lnTo>
                    <a:pt x="983" y="113"/>
                  </a:lnTo>
                  <a:lnTo>
                    <a:pt x="1002" y="119"/>
                  </a:lnTo>
                  <a:lnTo>
                    <a:pt x="1024" y="113"/>
                  </a:lnTo>
                  <a:lnTo>
                    <a:pt x="1047" y="97"/>
                  </a:lnTo>
                  <a:lnTo>
                    <a:pt x="1075" y="97"/>
                  </a:lnTo>
                  <a:lnTo>
                    <a:pt x="1091" y="100"/>
                  </a:lnTo>
                  <a:lnTo>
                    <a:pt x="1160" y="145"/>
                  </a:lnTo>
                  <a:lnTo>
                    <a:pt x="1192" y="167"/>
                  </a:lnTo>
                  <a:lnTo>
                    <a:pt x="1192" y="190"/>
                  </a:lnTo>
                  <a:lnTo>
                    <a:pt x="1214" y="199"/>
                  </a:lnTo>
                  <a:lnTo>
                    <a:pt x="1214" y="215"/>
                  </a:lnTo>
                  <a:lnTo>
                    <a:pt x="1204" y="245"/>
                  </a:lnTo>
                  <a:lnTo>
                    <a:pt x="1220" y="261"/>
                  </a:lnTo>
                  <a:lnTo>
                    <a:pt x="1230" y="296"/>
                  </a:lnTo>
                  <a:lnTo>
                    <a:pt x="1247" y="312"/>
                  </a:lnTo>
                  <a:lnTo>
                    <a:pt x="1243" y="328"/>
                  </a:lnTo>
                  <a:lnTo>
                    <a:pt x="1247" y="344"/>
                  </a:lnTo>
                  <a:lnTo>
                    <a:pt x="1269" y="361"/>
                  </a:lnTo>
                  <a:lnTo>
                    <a:pt x="1276" y="381"/>
                  </a:lnTo>
                  <a:lnTo>
                    <a:pt x="1269" y="397"/>
                  </a:lnTo>
                  <a:lnTo>
                    <a:pt x="1266" y="429"/>
                  </a:lnTo>
                  <a:lnTo>
                    <a:pt x="1285" y="441"/>
                  </a:lnTo>
                  <a:lnTo>
                    <a:pt x="1292" y="457"/>
                  </a:lnTo>
                  <a:lnTo>
                    <a:pt x="1282" y="473"/>
                  </a:lnTo>
                  <a:lnTo>
                    <a:pt x="1285" y="489"/>
                  </a:lnTo>
                  <a:lnTo>
                    <a:pt x="1298" y="506"/>
                  </a:lnTo>
                  <a:lnTo>
                    <a:pt x="1292" y="526"/>
                  </a:lnTo>
                  <a:lnTo>
                    <a:pt x="1298" y="545"/>
                  </a:lnTo>
                  <a:lnTo>
                    <a:pt x="1305" y="554"/>
                  </a:lnTo>
                  <a:lnTo>
                    <a:pt x="1314" y="574"/>
                  </a:lnTo>
                  <a:lnTo>
                    <a:pt x="1330" y="590"/>
                  </a:lnTo>
                  <a:lnTo>
                    <a:pt x="1337" y="618"/>
                  </a:lnTo>
                  <a:lnTo>
                    <a:pt x="1359" y="645"/>
                  </a:lnTo>
                  <a:lnTo>
                    <a:pt x="1369" y="651"/>
                  </a:lnTo>
                  <a:lnTo>
                    <a:pt x="1365" y="674"/>
                  </a:lnTo>
                  <a:lnTo>
                    <a:pt x="1369" y="680"/>
                  </a:lnTo>
                  <a:lnTo>
                    <a:pt x="303" y="658"/>
                  </a:lnTo>
                  <a:lnTo>
                    <a:pt x="312" y="445"/>
                  </a:lnTo>
                  <a:lnTo>
                    <a:pt x="0" y="419"/>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34" name="Freeform 249">
              <a:extLst>
                <a:ext uri="{FF2B5EF4-FFF2-40B4-BE49-F238E27FC236}">
                  <a16:creationId xmlns:a16="http://schemas.microsoft.com/office/drawing/2014/main" id="{6E0DCF7A-7CE8-50C6-32C7-2FBCFA13DEAB}"/>
                </a:ext>
              </a:extLst>
            </p:cNvPr>
            <p:cNvSpPr>
              <a:spLocks/>
            </p:cNvSpPr>
            <p:nvPr/>
          </p:nvSpPr>
          <p:spPr bwMode="gray">
            <a:xfrm>
              <a:off x="4500248" y="3426142"/>
              <a:ext cx="976313" cy="520700"/>
            </a:xfrm>
            <a:custGeom>
              <a:avLst/>
              <a:gdLst>
                <a:gd name="T0" fmla="*/ 10 w 1230"/>
                <a:gd name="T1" fmla="*/ 0 h 656"/>
                <a:gd name="T2" fmla="*/ 277 w 1230"/>
                <a:gd name="T3" fmla="*/ 6 h 656"/>
                <a:gd name="T4" fmla="*/ 294 w 1230"/>
                <a:gd name="T5" fmla="*/ 19 h 656"/>
                <a:gd name="T6" fmla="*/ 289 w 1230"/>
                <a:gd name="T7" fmla="*/ 25 h 656"/>
                <a:gd name="T8" fmla="*/ 287 w 1230"/>
                <a:gd name="T9" fmla="*/ 32 h 656"/>
                <a:gd name="T10" fmla="*/ 290 w 1230"/>
                <a:gd name="T11" fmla="*/ 36 h 656"/>
                <a:gd name="T12" fmla="*/ 294 w 1230"/>
                <a:gd name="T13" fmla="*/ 37 h 656"/>
                <a:gd name="T14" fmla="*/ 297 w 1230"/>
                <a:gd name="T15" fmla="*/ 46 h 656"/>
                <a:gd name="T16" fmla="*/ 301 w 1230"/>
                <a:gd name="T17" fmla="*/ 49 h 656"/>
                <a:gd name="T18" fmla="*/ 305 w 1230"/>
                <a:gd name="T19" fmla="*/ 50 h 656"/>
                <a:gd name="T20" fmla="*/ 306 w 1230"/>
                <a:gd name="T21" fmla="*/ 51 h 656"/>
                <a:gd name="T22" fmla="*/ 308 w 1230"/>
                <a:gd name="T23" fmla="*/ 164 h 656"/>
                <a:gd name="T24" fmla="*/ 0 w 1230"/>
                <a:gd name="T25" fmla="*/ 158 h 656"/>
                <a:gd name="T26" fmla="*/ 10 w 1230"/>
                <a:gd name="T27" fmla="*/ 0 h 6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30" h="656">
                  <a:moveTo>
                    <a:pt x="39" y="0"/>
                  </a:moveTo>
                  <a:lnTo>
                    <a:pt x="1105" y="22"/>
                  </a:lnTo>
                  <a:lnTo>
                    <a:pt x="1173" y="73"/>
                  </a:lnTo>
                  <a:lnTo>
                    <a:pt x="1154" y="99"/>
                  </a:lnTo>
                  <a:lnTo>
                    <a:pt x="1147" y="126"/>
                  </a:lnTo>
                  <a:lnTo>
                    <a:pt x="1157" y="142"/>
                  </a:lnTo>
                  <a:lnTo>
                    <a:pt x="1176" y="148"/>
                  </a:lnTo>
                  <a:lnTo>
                    <a:pt x="1186" y="183"/>
                  </a:lnTo>
                  <a:lnTo>
                    <a:pt x="1202" y="196"/>
                  </a:lnTo>
                  <a:lnTo>
                    <a:pt x="1218" y="199"/>
                  </a:lnTo>
                  <a:lnTo>
                    <a:pt x="1224" y="202"/>
                  </a:lnTo>
                  <a:lnTo>
                    <a:pt x="1230" y="656"/>
                  </a:lnTo>
                  <a:lnTo>
                    <a:pt x="0" y="631"/>
                  </a:lnTo>
                  <a:lnTo>
                    <a:pt x="39" y="0"/>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35" name="Freeform 250">
              <a:extLst>
                <a:ext uri="{FF2B5EF4-FFF2-40B4-BE49-F238E27FC236}">
                  <a16:creationId xmlns:a16="http://schemas.microsoft.com/office/drawing/2014/main" id="{2E9B8E92-EECC-9227-559B-2474C2B3311D}"/>
                </a:ext>
              </a:extLst>
            </p:cNvPr>
            <p:cNvSpPr>
              <a:spLocks/>
            </p:cNvSpPr>
            <p:nvPr/>
          </p:nvSpPr>
          <p:spPr bwMode="gray">
            <a:xfrm>
              <a:off x="4365310" y="3919854"/>
              <a:ext cx="1136650" cy="584200"/>
            </a:xfrm>
            <a:custGeom>
              <a:avLst/>
              <a:gdLst>
                <a:gd name="T0" fmla="*/ 42 w 1431"/>
                <a:gd name="T1" fmla="*/ 2 h 738"/>
                <a:gd name="T2" fmla="*/ 0 w 1431"/>
                <a:gd name="T3" fmla="*/ 26 h 738"/>
                <a:gd name="T4" fmla="*/ 122 w 1431"/>
                <a:gd name="T5" fmla="*/ 133 h 738"/>
                <a:gd name="T6" fmla="*/ 129 w 1431"/>
                <a:gd name="T7" fmla="*/ 136 h 738"/>
                <a:gd name="T8" fmla="*/ 137 w 1431"/>
                <a:gd name="T9" fmla="*/ 145 h 738"/>
                <a:gd name="T10" fmla="*/ 150 w 1431"/>
                <a:gd name="T11" fmla="*/ 142 h 738"/>
                <a:gd name="T12" fmla="*/ 156 w 1431"/>
                <a:gd name="T13" fmla="*/ 147 h 738"/>
                <a:gd name="T14" fmla="*/ 158 w 1431"/>
                <a:gd name="T15" fmla="*/ 153 h 738"/>
                <a:gd name="T16" fmla="*/ 170 w 1431"/>
                <a:gd name="T17" fmla="*/ 156 h 738"/>
                <a:gd name="T18" fmla="*/ 177 w 1431"/>
                <a:gd name="T19" fmla="*/ 158 h 738"/>
                <a:gd name="T20" fmla="*/ 181 w 1431"/>
                <a:gd name="T21" fmla="*/ 157 h 738"/>
                <a:gd name="T22" fmla="*/ 188 w 1431"/>
                <a:gd name="T23" fmla="*/ 162 h 738"/>
                <a:gd name="T24" fmla="*/ 202 w 1431"/>
                <a:gd name="T25" fmla="*/ 161 h 738"/>
                <a:gd name="T26" fmla="*/ 207 w 1431"/>
                <a:gd name="T27" fmla="*/ 166 h 738"/>
                <a:gd name="T28" fmla="*/ 208 w 1431"/>
                <a:gd name="T29" fmla="*/ 173 h 738"/>
                <a:gd name="T30" fmla="*/ 218 w 1431"/>
                <a:gd name="T31" fmla="*/ 169 h 738"/>
                <a:gd name="T32" fmla="*/ 232 w 1431"/>
                <a:gd name="T33" fmla="*/ 175 h 738"/>
                <a:gd name="T34" fmla="*/ 238 w 1431"/>
                <a:gd name="T35" fmla="*/ 173 h 738"/>
                <a:gd name="T36" fmla="*/ 242 w 1431"/>
                <a:gd name="T37" fmla="*/ 174 h 738"/>
                <a:gd name="T38" fmla="*/ 243 w 1431"/>
                <a:gd name="T39" fmla="*/ 181 h 738"/>
                <a:gd name="T40" fmla="*/ 245 w 1431"/>
                <a:gd name="T41" fmla="*/ 177 h 738"/>
                <a:gd name="T42" fmla="*/ 253 w 1431"/>
                <a:gd name="T43" fmla="*/ 170 h 738"/>
                <a:gd name="T44" fmla="*/ 255 w 1431"/>
                <a:gd name="T45" fmla="*/ 173 h 738"/>
                <a:gd name="T46" fmla="*/ 262 w 1431"/>
                <a:gd name="T47" fmla="*/ 175 h 738"/>
                <a:gd name="T48" fmla="*/ 267 w 1431"/>
                <a:gd name="T49" fmla="*/ 173 h 738"/>
                <a:gd name="T50" fmla="*/ 267 w 1431"/>
                <a:gd name="T51" fmla="*/ 175 h 738"/>
                <a:gd name="T52" fmla="*/ 278 w 1431"/>
                <a:gd name="T53" fmla="*/ 182 h 738"/>
                <a:gd name="T54" fmla="*/ 288 w 1431"/>
                <a:gd name="T55" fmla="*/ 175 h 738"/>
                <a:gd name="T56" fmla="*/ 305 w 1431"/>
                <a:gd name="T57" fmla="*/ 172 h 738"/>
                <a:gd name="T58" fmla="*/ 311 w 1431"/>
                <a:gd name="T59" fmla="*/ 171 h 738"/>
                <a:gd name="T60" fmla="*/ 327 w 1431"/>
                <a:gd name="T61" fmla="*/ 171 h 738"/>
                <a:gd name="T62" fmla="*/ 349 w 1431"/>
                <a:gd name="T63" fmla="*/ 181 h 738"/>
                <a:gd name="T64" fmla="*/ 355 w 1431"/>
                <a:gd name="T65" fmla="*/ 183 h 738"/>
                <a:gd name="T66" fmla="*/ 358 w 1431"/>
                <a:gd name="T67" fmla="*/ 92 h 738"/>
                <a:gd name="T68" fmla="*/ 350 w 1431"/>
                <a:gd name="T69" fmla="*/ 8 h 73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31" h="738">
                  <a:moveTo>
                    <a:pt x="1398" y="35"/>
                  </a:moveTo>
                  <a:lnTo>
                    <a:pt x="168" y="10"/>
                  </a:lnTo>
                  <a:lnTo>
                    <a:pt x="6" y="0"/>
                  </a:lnTo>
                  <a:lnTo>
                    <a:pt x="0" y="104"/>
                  </a:lnTo>
                  <a:lnTo>
                    <a:pt x="500" y="132"/>
                  </a:lnTo>
                  <a:lnTo>
                    <a:pt x="487" y="535"/>
                  </a:lnTo>
                  <a:lnTo>
                    <a:pt x="506" y="539"/>
                  </a:lnTo>
                  <a:lnTo>
                    <a:pt x="513" y="545"/>
                  </a:lnTo>
                  <a:lnTo>
                    <a:pt x="538" y="577"/>
                  </a:lnTo>
                  <a:lnTo>
                    <a:pt x="548" y="583"/>
                  </a:lnTo>
                  <a:lnTo>
                    <a:pt x="583" y="580"/>
                  </a:lnTo>
                  <a:lnTo>
                    <a:pt x="597" y="571"/>
                  </a:lnTo>
                  <a:lnTo>
                    <a:pt x="616" y="580"/>
                  </a:lnTo>
                  <a:lnTo>
                    <a:pt x="622" y="590"/>
                  </a:lnTo>
                  <a:lnTo>
                    <a:pt x="619" y="599"/>
                  </a:lnTo>
                  <a:lnTo>
                    <a:pt x="629" y="615"/>
                  </a:lnTo>
                  <a:lnTo>
                    <a:pt x="632" y="615"/>
                  </a:lnTo>
                  <a:lnTo>
                    <a:pt x="680" y="626"/>
                  </a:lnTo>
                  <a:lnTo>
                    <a:pt x="696" y="636"/>
                  </a:lnTo>
                  <a:lnTo>
                    <a:pt x="705" y="636"/>
                  </a:lnTo>
                  <a:lnTo>
                    <a:pt x="709" y="632"/>
                  </a:lnTo>
                  <a:lnTo>
                    <a:pt x="721" y="629"/>
                  </a:lnTo>
                  <a:lnTo>
                    <a:pt x="732" y="645"/>
                  </a:lnTo>
                  <a:lnTo>
                    <a:pt x="751" y="652"/>
                  </a:lnTo>
                  <a:lnTo>
                    <a:pt x="764" y="639"/>
                  </a:lnTo>
                  <a:lnTo>
                    <a:pt x="806" y="645"/>
                  </a:lnTo>
                  <a:lnTo>
                    <a:pt x="809" y="652"/>
                  </a:lnTo>
                  <a:lnTo>
                    <a:pt x="825" y="668"/>
                  </a:lnTo>
                  <a:lnTo>
                    <a:pt x="831" y="671"/>
                  </a:lnTo>
                  <a:lnTo>
                    <a:pt x="831" y="693"/>
                  </a:lnTo>
                  <a:lnTo>
                    <a:pt x="866" y="700"/>
                  </a:lnTo>
                  <a:lnTo>
                    <a:pt x="871" y="677"/>
                  </a:lnTo>
                  <a:lnTo>
                    <a:pt x="887" y="674"/>
                  </a:lnTo>
                  <a:lnTo>
                    <a:pt x="928" y="703"/>
                  </a:lnTo>
                  <a:lnTo>
                    <a:pt x="935" y="703"/>
                  </a:lnTo>
                  <a:lnTo>
                    <a:pt x="951" y="693"/>
                  </a:lnTo>
                  <a:lnTo>
                    <a:pt x="967" y="693"/>
                  </a:lnTo>
                  <a:lnTo>
                    <a:pt x="967" y="700"/>
                  </a:lnTo>
                  <a:lnTo>
                    <a:pt x="963" y="716"/>
                  </a:lnTo>
                  <a:lnTo>
                    <a:pt x="970" y="728"/>
                  </a:lnTo>
                  <a:lnTo>
                    <a:pt x="983" y="722"/>
                  </a:lnTo>
                  <a:lnTo>
                    <a:pt x="979" y="712"/>
                  </a:lnTo>
                  <a:lnTo>
                    <a:pt x="992" y="693"/>
                  </a:lnTo>
                  <a:lnTo>
                    <a:pt x="1012" y="684"/>
                  </a:lnTo>
                  <a:lnTo>
                    <a:pt x="1016" y="684"/>
                  </a:lnTo>
                  <a:lnTo>
                    <a:pt x="1019" y="696"/>
                  </a:lnTo>
                  <a:lnTo>
                    <a:pt x="1038" y="706"/>
                  </a:lnTo>
                  <a:lnTo>
                    <a:pt x="1048" y="703"/>
                  </a:lnTo>
                  <a:lnTo>
                    <a:pt x="1054" y="696"/>
                  </a:lnTo>
                  <a:lnTo>
                    <a:pt x="1067" y="696"/>
                  </a:lnTo>
                  <a:lnTo>
                    <a:pt x="1070" y="700"/>
                  </a:lnTo>
                  <a:lnTo>
                    <a:pt x="1067" y="703"/>
                  </a:lnTo>
                  <a:lnTo>
                    <a:pt x="1086" y="712"/>
                  </a:lnTo>
                  <a:lnTo>
                    <a:pt x="1112" y="731"/>
                  </a:lnTo>
                  <a:lnTo>
                    <a:pt x="1137" y="709"/>
                  </a:lnTo>
                  <a:lnTo>
                    <a:pt x="1151" y="703"/>
                  </a:lnTo>
                  <a:lnTo>
                    <a:pt x="1189" y="700"/>
                  </a:lnTo>
                  <a:lnTo>
                    <a:pt x="1218" y="690"/>
                  </a:lnTo>
                  <a:lnTo>
                    <a:pt x="1231" y="687"/>
                  </a:lnTo>
                  <a:lnTo>
                    <a:pt x="1244" y="687"/>
                  </a:lnTo>
                  <a:lnTo>
                    <a:pt x="1282" y="693"/>
                  </a:lnTo>
                  <a:lnTo>
                    <a:pt x="1306" y="687"/>
                  </a:lnTo>
                  <a:lnTo>
                    <a:pt x="1312" y="680"/>
                  </a:lnTo>
                  <a:lnTo>
                    <a:pt x="1395" y="725"/>
                  </a:lnTo>
                  <a:lnTo>
                    <a:pt x="1408" y="728"/>
                  </a:lnTo>
                  <a:lnTo>
                    <a:pt x="1417" y="735"/>
                  </a:lnTo>
                  <a:lnTo>
                    <a:pt x="1424" y="738"/>
                  </a:lnTo>
                  <a:lnTo>
                    <a:pt x="1431" y="371"/>
                  </a:lnTo>
                  <a:lnTo>
                    <a:pt x="1398" y="139"/>
                  </a:lnTo>
                  <a:lnTo>
                    <a:pt x="1398" y="35"/>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36" name="Freeform 251">
              <a:extLst>
                <a:ext uri="{FF2B5EF4-FFF2-40B4-BE49-F238E27FC236}">
                  <a16:creationId xmlns:a16="http://schemas.microsoft.com/office/drawing/2014/main" id="{6090BF2D-3F54-957B-3A05-00DF41815976}"/>
                </a:ext>
              </a:extLst>
            </p:cNvPr>
            <p:cNvSpPr>
              <a:spLocks/>
            </p:cNvSpPr>
            <p:nvPr/>
          </p:nvSpPr>
          <p:spPr bwMode="gray">
            <a:xfrm>
              <a:off x="3798573" y="4000816"/>
              <a:ext cx="1844675" cy="1798636"/>
            </a:xfrm>
            <a:custGeom>
              <a:avLst/>
              <a:gdLst>
                <a:gd name="T0" fmla="*/ 528 w 2323"/>
                <a:gd name="T1" fmla="*/ 156 h 2265"/>
                <a:gd name="T2" fmla="*/ 490 w 2323"/>
                <a:gd name="T3" fmla="*/ 146 h 2265"/>
                <a:gd name="T4" fmla="*/ 467 w 2323"/>
                <a:gd name="T5" fmla="*/ 150 h 2265"/>
                <a:gd name="T6" fmla="*/ 446 w 2323"/>
                <a:gd name="T7" fmla="*/ 150 h 2265"/>
                <a:gd name="T8" fmla="*/ 441 w 2323"/>
                <a:gd name="T9" fmla="*/ 150 h 2265"/>
                <a:gd name="T10" fmla="*/ 432 w 2323"/>
                <a:gd name="T11" fmla="*/ 145 h 2265"/>
                <a:gd name="T12" fmla="*/ 422 w 2323"/>
                <a:gd name="T13" fmla="*/ 156 h 2265"/>
                <a:gd name="T14" fmla="*/ 417 w 2323"/>
                <a:gd name="T15" fmla="*/ 148 h 2265"/>
                <a:gd name="T16" fmla="*/ 397 w 2323"/>
                <a:gd name="T17" fmla="*/ 144 h 2265"/>
                <a:gd name="T18" fmla="*/ 385 w 2323"/>
                <a:gd name="T19" fmla="*/ 141 h 2265"/>
                <a:gd name="T20" fmla="*/ 367 w 2323"/>
                <a:gd name="T21" fmla="*/ 137 h 2265"/>
                <a:gd name="T22" fmla="*/ 355 w 2323"/>
                <a:gd name="T23" fmla="*/ 133 h 2265"/>
                <a:gd name="T24" fmla="*/ 336 w 2323"/>
                <a:gd name="T25" fmla="*/ 128 h 2265"/>
                <a:gd name="T26" fmla="*/ 328 w 2323"/>
                <a:gd name="T27" fmla="*/ 117 h 2265"/>
                <a:gd name="T28" fmla="*/ 307 w 2323"/>
                <a:gd name="T29" fmla="*/ 111 h 2265"/>
                <a:gd name="T30" fmla="*/ 179 w 2323"/>
                <a:gd name="T31" fmla="*/ 0 h 2265"/>
                <a:gd name="T32" fmla="*/ 0 w 2323"/>
                <a:gd name="T33" fmla="*/ 222 h 2265"/>
                <a:gd name="T34" fmla="*/ 3 w 2323"/>
                <a:gd name="T35" fmla="*/ 231 h 2265"/>
                <a:gd name="T36" fmla="*/ 17 w 2323"/>
                <a:gd name="T37" fmla="*/ 250 h 2265"/>
                <a:gd name="T38" fmla="*/ 71 w 2323"/>
                <a:gd name="T39" fmla="*/ 304 h 2265"/>
                <a:gd name="T40" fmla="*/ 78 w 2323"/>
                <a:gd name="T41" fmla="*/ 322 h 2265"/>
                <a:gd name="T42" fmla="*/ 116 w 2323"/>
                <a:gd name="T43" fmla="*/ 378 h 2265"/>
                <a:gd name="T44" fmla="*/ 152 w 2323"/>
                <a:gd name="T45" fmla="*/ 385 h 2265"/>
                <a:gd name="T46" fmla="*/ 172 w 2323"/>
                <a:gd name="T47" fmla="*/ 352 h 2265"/>
                <a:gd name="T48" fmla="*/ 185 w 2323"/>
                <a:gd name="T49" fmla="*/ 348 h 2265"/>
                <a:gd name="T50" fmla="*/ 207 w 2323"/>
                <a:gd name="T51" fmla="*/ 356 h 2265"/>
                <a:gd name="T52" fmla="*/ 230 w 2323"/>
                <a:gd name="T53" fmla="*/ 367 h 2265"/>
                <a:gd name="T54" fmla="*/ 239 w 2323"/>
                <a:gd name="T55" fmla="*/ 372 h 2265"/>
                <a:gd name="T56" fmla="*/ 257 w 2323"/>
                <a:gd name="T57" fmla="*/ 398 h 2265"/>
                <a:gd name="T58" fmla="*/ 289 w 2323"/>
                <a:gd name="T59" fmla="*/ 458 h 2265"/>
                <a:gd name="T60" fmla="*/ 307 w 2323"/>
                <a:gd name="T61" fmla="*/ 478 h 2265"/>
                <a:gd name="T62" fmla="*/ 314 w 2323"/>
                <a:gd name="T63" fmla="*/ 510 h 2265"/>
                <a:gd name="T64" fmla="*/ 341 w 2323"/>
                <a:gd name="T65" fmla="*/ 542 h 2265"/>
                <a:gd name="T66" fmla="*/ 390 w 2323"/>
                <a:gd name="T67" fmla="*/ 557 h 2265"/>
                <a:gd name="T68" fmla="*/ 415 w 2323"/>
                <a:gd name="T69" fmla="*/ 561 h 2265"/>
                <a:gd name="T70" fmla="*/ 413 w 2323"/>
                <a:gd name="T71" fmla="*/ 554 h 2265"/>
                <a:gd name="T72" fmla="*/ 404 w 2323"/>
                <a:gd name="T73" fmla="*/ 499 h 2265"/>
                <a:gd name="T74" fmla="*/ 400 w 2323"/>
                <a:gd name="T75" fmla="*/ 492 h 2265"/>
                <a:gd name="T76" fmla="*/ 411 w 2323"/>
                <a:gd name="T77" fmla="*/ 472 h 2265"/>
                <a:gd name="T78" fmla="*/ 414 w 2323"/>
                <a:gd name="T79" fmla="*/ 464 h 2265"/>
                <a:gd name="T80" fmla="*/ 422 w 2323"/>
                <a:gd name="T81" fmla="*/ 446 h 2265"/>
                <a:gd name="T82" fmla="*/ 430 w 2323"/>
                <a:gd name="T83" fmla="*/ 447 h 2265"/>
                <a:gd name="T84" fmla="*/ 435 w 2323"/>
                <a:gd name="T85" fmla="*/ 438 h 2265"/>
                <a:gd name="T86" fmla="*/ 440 w 2323"/>
                <a:gd name="T87" fmla="*/ 437 h 2265"/>
                <a:gd name="T88" fmla="*/ 452 w 2323"/>
                <a:gd name="T89" fmla="*/ 430 h 2265"/>
                <a:gd name="T90" fmla="*/ 458 w 2323"/>
                <a:gd name="T91" fmla="*/ 420 h 2265"/>
                <a:gd name="T92" fmla="*/ 462 w 2323"/>
                <a:gd name="T93" fmla="*/ 424 h 2265"/>
                <a:gd name="T94" fmla="*/ 509 w 2323"/>
                <a:gd name="T95" fmla="*/ 400 h 2265"/>
                <a:gd name="T96" fmla="*/ 518 w 2323"/>
                <a:gd name="T97" fmla="*/ 374 h 2265"/>
                <a:gd name="T98" fmla="*/ 527 w 2323"/>
                <a:gd name="T99" fmla="*/ 371 h 2265"/>
                <a:gd name="T100" fmla="*/ 558 w 2323"/>
                <a:gd name="T101" fmla="*/ 367 h 2265"/>
                <a:gd name="T102" fmla="*/ 567 w 2323"/>
                <a:gd name="T103" fmla="*/ 362 h 2265"/>
                <a:gd name="T104" fmla="*/ 572 w 2323"/>
                <a:gd name="T105" fmla="*/ 350 h 2265"/>
                <a:gd name="T106" fmla="*/ 573 w 2323"/>
                <a:gd name="T107" fmla="*/ 328 h 2265"/>
                <a:gd name="T108" fmla="*/ 580 w 2323"/>
                <a:gd name="T109" fmla="*/ 310 h 2265"/>
                <a:gd name="T110" fmla="*/ 576 w 2323"/>
                <a:gd name="T111" fmla="*/ 281 h 2265"/>
                <a:gd name="T112" fmla="*/ 572 w 2323"/>
                <a:gd name="T113" fmla="*/ 270 h 2265"/>
                <a:gd name="T114" fmla="*/ 565 w 2323"/>
                <a:gd name="T115" fmla="*/ 253 h 2265"/>
                <a:gd name="T116" fmla="*/ 555 w 2323"/>
                <a:gd name="T117" fmla="*/ 164 h 2265"/>
                <a:gd name="T118" fmla="*/ 535 w 2323"/>
                <a:gd name="T119" fmla="*/ 159 h 22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323" h="2265">
                  <a:moveTo>
                    <a:pt x="2139" y="634"/>
                  </a:moveTo>
                  <a:lnTo>
                    <a:pt x="2132" y="631"/>
                  </a:lnTo>
                  <a:lnTo>
                    <a:pt x="2123" y="624"/>
                  </a:lnTo>
                  <a:lnTo>
                    <a:pt x="2110" y="621"/>
                  </a:lnTo>
                  <a:lnTo>
                    <a:pt x="2027" y="576"/>
                  </a:lnTo>
                  <a:lnTo>
                    <a:pt x="2021" y="583"/>
                  </a:lnTo>
                  <a:lnTo>
                    <a:pt x="1997" y="589"/>
                  </a:lnTo>
                  <a:lnTo>
                    <a:pt x="1959" y="583"/>
                  </a:lnTo>
                  <a:lnTo>
                    <a:pt x="1946" y="583"/>
                  </a:lnTo>
                  <a:lnTo>
                    <a:pt x="1933" y="586"/>
                  </a:lnTo>
                  <a:lnTo>
                    <a:pt x="1904" y="596"/>
                  </a:lnTo>
                  <a:lnTo>
                    <a:pt x="1866" y="599"/>
                  </a:lnTo>
                  <a:lnTo>
                    <a:pt x="1852" y="605"/>
                  </a:lnTo>
                  <a:lnTo>
                    <a:pt x="1827" y="627"/>
                  </a:lnTo>
                  <a:lnTo>
                    <a:pt x="1801" y="608"/>
                  </a:lnTo>
                  <a:lnTo>
                    <a:pt x="1782" y="599"/>
                  </a:lnTo>
                  <a:lnTo>
                    <a:pt x="1785" y="596"/>
                  </a:lnTo>
                  <a:lnTo>
                    <a:pt x="1782" y="592"/>
                  </a:lnTo>
                  <a:lnTo>
                    <a:pt x="1769" y="592"/>
                  </a:lnTo>
                  <a:lnTo>
                    <a:pt x="1763" y="599"/>
                  </a:lnTo>
                  <a:lnTo>
                    <a:pt x="1753" y="602"/>
                  </a:lnTo>
                  <a:lnTo>
                    <a:pt x="1734" y="592"/>
                  </a:lnTo>
                  <a:lnTo>
                    <a:pt x="1731" y="580"/>
                  </a:lnTo>
                  <a:lnTo>
                    <a:pt x="1727" y="580"/>
                  </a:lnTo>
                  <a:lnTo>
                    <a:pt x="1707" y="589"/>
                  </a:lnTo>
                  <a:lnTo>
                    <a:pt x="1694" y="608"/>
                  </a:lnTo>
                  <a:lnTo>
                    <a:pt x="1698" y="618"/>
                  </a:lnTo>
                  <a:lnTo>
                    <a:pt x="1685" y="624"/>
                  </a:lnTo>
                  <a:lnTo>
                    <a:pt x="1678" y="612"/>
                  </a:lnTo>
                  <a:lnTo>
                    <a:pt x="1682" y="596"/>
                  </a:lnTo>
                  <a:lnTo>
                    <a:pt x="1682" y="589"/>
                  </a:lnTo>
                  <a:lnTo>
                    <a:pt x="1666" y="589"/>
                  </a:lnTo>
                  <a:lnTo>
                    <a:pt x="1650" y="599"/>
                  </a:lnTo>
                  <a:lnTo>
                    <a:pt x="1643" y="599"/>
                  </a:lnTo>
                  <a:lnTo>
                    <a:pt x="1602" y="570"/>
                  </a:lnTo>
                  <a:lnTo>
                    <a:pt x="1586" y="573"/>
                  </a:lnTo>
                  <a:lnTo>
                    <a:pt x="1581" y="596"/>
                  </a:lnTo>
                  <a:lnTo>
                    <a:pt x="1546" y="589"/>
                  </a:lnTo>
                  <a:lnTo>
                    <a:pt x="1546" y="567"/>
                  </a:lnTo>
                  <a:lnTo>
                    <a:pt x="1540" y="564"/>
                  </a:lnTo>
                  <a:lnTo>
                    <a:pt x="1524" y="548"/>
                  </a:lnTo>
                  <a:lnTo>
                    <a:pt x="1521" y="541"/>
                  </a:lnTo>
                  <a:lnTo>
                    <a:pt x="1479" y="535"/>
                  </a:lnTo>
                  <a:lnTo>
                    <a:pt x="1466" y="548"/>
                  </a:lnTo>
                  <a:lnTo>
                    <a:pt x="1447" y="541"/>
                  </a:lnTo>
                  <a:lnTo>
                    <a:pt x="1436" y="525"/>
                  </a:lnTo>
                  <a:lnTo>
                    <a:pt x="1424" y="528"/>
                  </a:lnTo>
                  <a:lnTo>
                    <a:pt x="1420" y="532"/>
                  </a:lnTo>
                  <a:lnTo>
                    <a:pt x="1411" y="532"/>
                  </a:lnTo>
                  <a:lnTo>
                    <a:pt x="1395" y="522"/>
                  </a:lnTo>
                  <a:lnTo>
                    <a:pt x="1347" y="511"/>
                  </a:lnTo>
                  <a:lnTo>
                    <a:pt x="1344" y="511"/>
                  </a:lnTo>
                  <a:lnTo>
                    <a:pt x="1334" y="495"/>
                  </a:lnTo>
                  <a:lnTo>
                    <a:pt x="1337" y="486"/>
                  </a:lnTo>
                  <a:lnTo>
                    <a:pt x="1331" y="476"/>
                  </a:lnTo>
                  <a:lnTo>
                    <a:pt x="1312" y="467"/>
                  </a:lnTo>
                  <a:lnTo>
                    <a:pt x="1298" y="476"/>
                  </a:lnTo>
                  <a:lnTo>
                    <a:pt x="1263" y="479"/>
                  </a:lnTo>
                  <a:lnTo>
                    <a:pt x="1253" y="473"/>
                  </a:lnTo>
                  <a:lnTo>
                    <a:pt x="1228" y="441"/>
                  </a:lnTo>
                  <a:lnTo>
                    <a:pt x="1221" y="435"/>
                  </a:lnTo>
                  <a:lnTo>
                    <a:pt x="1202" y="431"/>
                  </a:lnTo>
                  <a:lnTo>
                    <a:pt x="1215" y="28"/>
                  </a:lnTo>
                  <a:lnTo>
                    <a:pt x="715" y="0"/>
                  </a:lnTo>
                  <a:lnTo>
                    <a:pt x="705" y="0"/>
                  </a:lnTo>
                  <a:lnTo>
                    <a:pt x="632" y="944"/>
                  </a:lnTo>
                  <a:lnTo>
                    <a:pt x="6" y="882"/>
                  </a:lnTo>
                  <a:lnTo>
                    <a:pt x="0" y="885"/>
                  </a:lnTo>
                  <a:lnTo>
                    <a:pt x="6" y="892"/>
                  </a:lnTo>
                  <a:lnTo>
                    <a:pt x="9" y="895"/>
                  </a:lnTo>
                  <a:lnTo>
                    <a:pt x="0" y="908"/>
                  </a:lnTo>
                  <a:lnTo>
                    <a:pt x="9" y="924"/>
                  </a:lnTo>
                  <a:lnTo>
                    <a:pt x="12" y="927"/>
                  </a:lnTo>
                  <a:lnTo>
                    <a:pt x="46" y="950"/>
                  </a:lnTo>
                  <a:lnTo>
                    <a:pt x="52" y="970"/>
                  </a:lnTo>
                  <a:lnTo>
                    <a:pt x="65" y="998"/>
                  </a:lnTo>
                  <a:lnTo>
                    <a:pt x="97" y="1021"/>
                  </a:lnTo>
                  <a:lnTo>
                    <a:pt x="194" y="1137"/>
                  </a:lnTo>
                  <a:lnTo>
                    <a:pt x="277" y="1201"/>
                  </a:lnTo>
                  <a:lnTo>
                    <a:pt x="283" y="1214"/>
                  </a:lnTo>
                  <a:lnTo>
                    <a:pt x="286" y="1228"/>
                  </a:lnTo>
                  <a:lnTo>
                    <a:pt x="286" y="1247"/>
                  </a:lnTo>
                  <a:lnTo>
                    <a:pt x="293" y="1256"/>
                  </a:lnTo>
                  <a:lnTo>
                    <a:pt x="312" y="1285"/>
                  </a:lnTo>
                  <a:lnTo>
                    <a:pt x="309" y="1352"/>
                  </a:lnTo>
                  <a:lnTo>
                    <a:pt x="312" y="1376"/>
                  </a:lnTo>
                  <a:lnTo>
                    <a:pt x="345" y="1421"/>
                  </a:lnTo>
                  <a:lnTo>
                    <a:pt x="464" y="1511"/>
                  </a:lnTo>
                  <a:lnTo>
                    <a:pt x="551" y="1562"/>
                  </a:lnTo>
                  <a:lnTo>
                    <a:pt x="573" y="1566"/>
                  </a:lnTo>
                  <a:lnTo>
                    <a:pt x="589" y="1556"/>
                  </a:lnTo>
                  <a:lnTo>
                    <a:pt x="606" y="1537"/>
                  </a:lnTo>
                  <a:lnTo>
                    <a:pt x="622" y="1524"/>
                  </a:lnTo>
                  <a:lnTo>
                    <a:pt x="657" y="1440"/>
                  </a:lnTo>
                  <a:lnTo>
                    <a:pt x="673" y="1417"/>
                  </a:lnTo>
                  <a:lnTo>
                    <a:pt x="686" y="1408"/>
                  </a:lnTo>
                  <a:lnTo>
                    <a:pt x="715" y="1417"/>
                  </a:lnTo>
                  <a:lnTo>
                    <a:pt x="721" y="1414"/>
                  </a:lnTo>
                  <a:lnTo>
                    <a:pt x="728" y="1405"/>
                  </a:lnTo>
                  <a:lnTo>
                    <a:pt x="737" y="1392"/>
                  </a:lnTo>
                  <a:lnTo>
                    <a:pt x="754" y="1398"/>
                  </a:lnTo>
                  <a:lnTo>
                    <a:pt x="767" y="1408"/>
                  </a:lnTo>
                  <a:lnTo>
                    <a:pt x="815" y="1414"/>
                  </a:lnTo>
                  <a:lnTo>
                    <a:pt x="828" y="1421"/>
                  </a:lnTo>
                  <a:lnTo>
                    <a:pt x="860" y="1430"/>
                  </a:lnTo>
                  <a:lnTo>
                    <a:pt x="873" y="1424"/>
                  </a:lnTo>
                  <a:lnTo>
                    <a:pt x="912" y="1446"/>
                  </a:lnTo>
                  <a:lnTo>
                    <a:pt x="918" y="1465"/>
                  </a:lnTo>
                  <a:lnTo>
                    <a:pt x="925" y="1469"/>
                  </a:lnTo>
                  <a:lnTo>
                    <a:pt x="928" y="1478"/>
                  </a:lnTo>
                  <a:lnTo>
                    <a:pt x="934" y="1481"/>
                  </a:lnTo>
                  <a:lnTo>
                    <a:pt x="954" y="1488"/>
                  </a:lnTo>
                  <a:lnTo>
                    <a:pt x="973" y="1521"/>
                  </a:lnTo>
                  <a:lnTo>
                    <a:pt x="1008" y="1550"/>
                  </a:lnTo>
                  <a:lnTo>
                    <a:pt x="1028" y="1578"/>
                  </a:lnTo>
                  <a:lnTo>
                    <a:pt x="1028" y="1591"/>
                  </a:lnTo>
                  <a:lnTo>
                    <a:pt x="1083" y="1720"/>
                  </a:lnTo>
                  <a:lnTo>
                    <a:pt x="1092" y="1746"/>
                  </a:lnTo>
                  <a:lnTo>
                    <a:pt x="1150" y="1814"/>
                  </a:lnTo>
                  <a:lnTo>
                    <a:pt x="1156" y="1830"/>
                  </a:lnTo>
                  <a:lnTo>
                    <a:pt x="1196" y="1875"/>
                  </a:lnTo>
                  <a:lnTo>
                    <a:pt x="1208" y="1881"/>
                  </a:lnTo>
                  <a:lnTo>
                    <a:pt x="1224" y="1900"/>
                  </a:lnTo>
                  <a:lnTo>
                    <a:pt x="1228" y="1910"/>
                  </a:lnTo>
                  <a:lnTo>
                    <a:pt x="1224" y="1956"/>
                  </a:lnTo>
                  <a:lnTo>
                    <a:pt x="1237" y="1972"/>
                  </a:lnTo>
                  <a:lnTo>
                    <a:pt x="1244" y="2023"/>
                  </a:lnTo>
                  <a:lnTo>
                    <a:pt x="1256" y="2039"/>
                  </a:lnTo>
                  <a:lnTo>
                    <a:pt x="1298" y="2117"/>
                  </a:lnTo>
                  <a:lnTo>
                    <a:pt x="1305" y="2142"/>
                  </a:lnTo>
                  <a:lnTo>
                    <a:pt x="1331" y="2145"/>
                  </a:lnTo>
                  <a:lnTo>
                    <a:pt x="1363" y="2165"/>
                  </a:lnTo>
                  <a:lnTo>
                    <a:pt x="1405" y="2177"/>
                  </a:lnTo>
                  <a:lnTo>
                    <a:pt x="1463" y="2217"/>
                  </a:lnTo>
                  <a:lnTo>
                    <a:pt x="1543" y="2223"/>
                  </a:lnTo>
                  <a:lnTo>
                    <a:pt x="1559" y="2226"/>
                  </a:lnTo>
                  <a:lnTo>
                    <a:pt x="1602" y="2255"/>
                  </a:lnTo>
                  <a:lnTo>
                    <a:pt x="1621" y="2265"/>
                  </a:lnTo>
                  <a:lnTo>
                    <a:pt x="1643" y="2239"/>
                  </a:lnTo>
                  <a:lnTo>
                    <a:pt x="1659" y="2242"/>
                  </a:lnTo>
                  <a:lnTo>
                    <a:pt x="1666" y="2239"/>
                  </a:lnTo>
                  <a:lnTo>
                    <a:pt x="1666" y="2226"/>
                  </a:lnTo>
                  <a:lnTo>
                    <a:pt x="1650" y="2220"/>
                  </a:lnTo>
                  <a:lnTo>
                    <a:pt x="1650" y="2214"/>
                  </a:lnTo>
                  <a:lnTo>
                    <a:pt x="1634" y="2190"/>
                  </a:lnTo>
                  <a:lnTo>
                    <a:pt x="1608" y="2094"/>
                  </a:lnTo>
                  <a:lnTo>
                    <a:pt x="1595" y="2055"/>
                  </a:lnTo>
                  <a:lnTo>
                    <a:pt x="1614" y="1994"/>
                  </a:lnTo>
                  <a:lnTo>
                    <a:pt x="1611" y="1975"/>
                  </a:lnTo>
                  <a:lnTo>
                    <a:pt x="1605" y="1972"/>
                  </a:lnTo>
                  <a:lnTo>
                    <a:pt x="1602" y="1972"/>
                  </a:lnTo>
                  <a:lnTo>
                    <a:pt x="1598" y="1965"/>
                  </a:lnTo>
                  <a:lnTo>
                    <a:pt x="1598" y="1962"/>
                  </a:lnTo>
                  <a:lnTo>
                    <a:pt x="1602" y="1959"/>
                  </a:lnTo>
                  <a:lnTo>
                    <a:pt x="1627" y="1943"/>
                  </a:lnTo>
                  <a:lnTo>
                    <a:pt x="1643" y="1887"/>
                  </a:lnTo>
                  <a:lnTo>
                    <a:pt x="1630" y="1884"/>
                  </a:lnTo>
                  <a:lnTo>
                    <a:pt x="1624" y="1855"/>
                  </a:lnTo>
                  <a:lnTo>
                    <a:pt x="1637" y="1843"/>
                  </a:lnTo>
                  <a:lnTo>
                    <a:pt x="1656" y="1855"/>
                  </a:lnTo>
                  <a:lnTo>
                    <a:pt x="1685" y="1833"/>
                  </a:lnTo>
                  <a:lnTo>
                    <a:pt x="1694" y="1804"/>
                  </a:lnTo>
                  <a:lnTo>
                    <a:pt x="1678" y="1795"/>
                  </a:lnTo>
                  <a:lnTo>
                    <a:pt x="1685" y="1782"/>
                  </a:lnTo>
                  <a:lnTo>
                    <a:pt x="1694" y="1785"/>
                  </a:lnTo>
                  <a:lnTo>
                    <a:pt x="1701" y="1785"/>
                  </a:lnTo>
                  <a:lnTo>
                    <a:pt x="1707" y="1779"/>
                  </a:lnTo>
                  <a:lnTo>
                    <a:pt x="1717" y="1785"/>
                  </a:lnTo>
                  <a:lnTo>
                    <a:pt x="1727" y="1785"/>
                  </a:lnTo>
                  <a:lnTo>
                    <a:pt x="1734" y="1779"/>
                  </a:lnTo>
                  <a:lnTo>
                    <a:pt x="1737" y="1771"/>
                  </a:lnTo>
                  <a:lnTo>
                    <a:pt x="1737" y="1749"/>
                  </a:lnTo>
                  <a:lnTo>
                    <a:pt x="1740" y="1742"/>
                  </a:lnTo>
                  <a:lnTo>
                    <a:pt x="1747" y="1742"/>
                  </a:lnTo>
                  <a:lnTo>
                    <a:pt x="1753" y="1742"/>
                  </a:lnTo>
                  <a:lnTo>
                    <a:pt x="1759" y="1746"/>
                  </a:lnTo>
                  <a:lnTo>
                    <a:pt x="1801" y="1736"/>
                  </a:lnTo>
                  <a:lnTo>
                    <a:pt x="1807" y="1733"/>
                  </a:lnTo>
                  <a:lnTo>
                    <a:pt x="1811" y="1727"/>
                  </a:lnTo>
                  <a:lnTo>
                    <a:pt x="1807" y="1720"/>
                  </a:lnTo>
                  <a:lnTo>
                    <a:pt x="1782" y="1707"/>
                  </a:lnTo>
                  <a:lnTo>
                    <a:pt x="1782" y="1698"/>
                  </a:lnTo>
                  <a:lnTo>
                    <a:pt x="1823" y="1685"/>
                  </a:lnTo>
                  <a:lnTo>
                    <a:pt x="1830" y="1679"/>
                  </a:lnTo>
                  <a:lnTo>
                    <a:pt x="1846" y="1672"/>
                  </a:lnTo>
                  <a:lnTo>
                    <a:pt x="1846" y="1679"/>
                  </a:lnTo>
                  <a:lnTo>
                    <a:pt x="1839" y="1685"/>
                  </a:lnTo>
                  <a:lnTo>
                    <a:pt x="1846" y="1695"/>
                  </a:lnTo>
                  <a:lnTo>
                    <a:pt x="1852" y="1695"/>
                  </a:lnTo>
                  <a:lnTo>
                    <a:pt x="1862" y="1688"/>
                  </a:lnTo>
                  <a:lnTo>
                    <a:pt x="1924" y="1669"/>
                  </a:lnTo>
                  <a:lnTo>
                    <a:pt x="2033" y="1598"/>
                  </a:lnTo>
                  <a:lnTo>
                    <a:pt x="2037" y="1572"/>
                  </a:lnTo>
                  <a:lnTo>
                    <a:pt x="2088" y="1530"/>
                  </a:lnTo>
                  <a:lnTo>
                    <a:pt x="2088" y="1524"/>
                  </a:lnTo>
                  <a:lnTo>
                    <a:pt x="2069" y="1494"/>
                  </a:lnTo>
                  <a:lnTo>
                    <a:pt x="2072" y="1472"/>
                  </a:lnTo>
                  <a:lnTo>
                    <a:pt x="2104" y="1456"/>
                  </a:lnTo>
                  <a:lnTo>
                    <a:pt x="2110" y="1456"/>
                  </a:lnTo>
                  <a:lnTo>
                    <a:pt x="2107" y="1481"/>
                  </a:lnTo>
                  <a:lnTo>
                    <a:pt x="2110" y="1491"/>
                  </a:lnTo>
                  <a:lnTo>
                    <a:pt x="2150" y="1488"/>
                  </a:lnTo>
                  <a:lnTo>
                    <a:pt x="2153" y="1498"/>
                  </a:lnTo>
                  <a:lnTo>
                    <a:pt x="2229" y="1465"/>
                  </a:lnTo>
                  <a:lnTo>
                    <a:pt x="2274" y="1459"/>
                  </a:lnTo>
                  <a:lnTo>
                    <a:pt x="2271" y="1453"/>
                  </a:lnTo>
                  <a:lnTo>
                    <a:pt x="2265" y="1446"/>
                  </a:lnTo>
                  <a:lnTo>
                    <a:pt x="2261" y="1433"/>
                  </a:lnTo>
                  <a:lnTo>
                    <a:pt x="2268" y="1424"/>
                  </a:lnTo>
                  <a:lnTo>
                    <a:pt x="2271" y="1414"/>
                  </a:lnTo>
                  <a:lnTo>
                    <a:pt x="2285" y="1398"/>
                  </a:lnTo>
                  <a:lnTo>
                    <a:pt x="2301" y="1352"/>
                  </a:lnTo>
                  <a:lnTo>
                    <a:pt x="2288" y="1333"/>
                  </a:lnTo>
                  <a:lnTo>
                    <a:pt x="2288" y="1317"/>
                  </a:lnTo>
                  <a:lnTo>
                    <a:pt x="2291" y="1311"/>
                  </a:lnTo>
                  <a:lnTo>
                    <a:pt x="2291" y="1298"/>
                  </a:lnTo>
                  <a:lnTo>
                    <a:pt x="2294" y="1269"/>
                  </a:lnTo>
                  <a:lnTo>
                    <a:pt x="2310" y="1260"/>
                  </a:lnTo>
                  <a:lnTo>
                    <a:pt x="2317" y="1240"/>
                  </a:lnTo>
                  <a:lnTo>
                    <a:pt x="2323" y="1201"/>
                  </a:lnTo>
                  <a:lnTo>
                    <a:pt x="2323" y="1179"/>
                  </a:lnTo>
                  <a:lnTo>
                    <a:pt x="2317" y="1147"/>
                  </a:lnTo>
                  <a:lnTo>
                    <a:pt x="2304" y="1124"/>
                  </a:lnTo>
                  <a:lnTo>
                    <a:pt x="2298" y="1118"/>
                  </a:lnTo>
                  <a:lnTo>
                    <a:pt x="2301" y="1105"/>
                  </a:lnTo>
                  <a:lnTo>
                    <a:pt x="2291" y="1099"/>
                  </a:lnTo>
                  <a:lnTo>
                    <a:pt x="2285" y="1079"/>
                  </a:lnTo>
                  <a:lnTo>
                    <a:pt x="2271" y="1069"/>
                  </a:lnTo>
                  <a:lnTo>
                    <a:pt x="2268" y="1062"/>
                  </a:lnTo>
                  <a:lnTo>
                    <a:pt x="2274" y="1040"/>
                  </a:lnTo>
                  <a:lnTo>
                    <a:pt x="2258" y="1011"/>
                  </a:lnTo>
                  <a:lnTo>
                    <a:pt x="2236" y="986"/>
                  </a:lnTo>
                  <a:lnTo>
                    <a:pt x="2226" y="976"/>
                  </a:lnTo>
                  <a:lnTo>
                    <a:pt x="2223" y="763"/>
                  </a:lnTo>
                  <a:lnTo>
                    <a:pt x="2220" y="653"/>
                  </a:lnTo>
                  <a:lnTo>
                    <a:pt x="2194" y="647"/>
                  </a:lnTo>
                  <a:lnTo>
                    <a:pt x="2172" y="657"/>
                  </a:lnTo>
                  <a:lnTo>
                    <a:pt x="2166" y="653"/>
                  </a:lnTo>
                  <a:lnTo>
                    <a:pt x="2139" y="634"/>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37" name="Freeform 252">
              <a:extLst>
                <a:ext uri="{FF2B5EF4-FFF2-40B4-BE49-F238E27FC236}">
                  <a16:creationId xmlns:a16="http://schemas.microsoft.com/office/drawing/2014/main" id="{10D6A9DA-FD01-6021-A511-CD93D5793C5C}"/>
                </a:ext>
              </a:extLst>
            </p:cNvPr>
            <p:cNvSpPr>
              <a:spLocks/>
            </p:cNvSpPr>
            <p:nvPr/>
          </p:nvSpPr>
          <p:spPr bwMode="gray">
            <a:xfrm>
              <a:off x="5155884" y="1887854"/>
              <a:ext cx="866775" cy="974725"/>
            </a:xfrm>
            <a:custGeom>
              <a:avLst/>
              <a:gdLst>
                <a:gd name="T0" fmla="*/ 26 w 1093"/>
                <a:gd name="T1" fmla="*/ 211 h 1228"/>
                <a:gd name="T2" fmla="*/ 12 w 1093"/>
                <a:gd name="T3" fmla="*/ 194 h 1228"/>
                <a:gd name="T4" fmla="*/ 22 w 1093"/>
                <a:gd name="T5" fmla="*/ 182 h 1228"/>
                <a:gd name="T6" fmla="*/ 21 w 1093"/>
                <a:gd name="T7" fmla="*/ 170 h 1228"/>
                <a:gd name="T8" fmla="*/ 15 w 1093"/>
                <a:gd name="T9" fmla="*/ 145 h 1228"/>
                <a:gd name="T10" fmla="*/ 14 w 1093"/>
                <a:gd name="T11" fmla="*/ 131 h 1228"/>
                <a:gd name="T12" fmla="*/ 13 w 1093"/>
                <a:gd name="T13" fmla="*/ 99 h 1228"/>
                <a:gd name="T14" fmla="*/ 6 w 1093"/>
                <a:gd name="T15" fmla="*/ 80 h 1228"/>
                <a:gd name="T16" fmla="*/ 1 w 1093"/>
                <a:gd name="T17" fmla="*/ 49 h 1228"/>
                <a:gd name="T18" fmla="*/ 4 w 1093"/>
                <a:gd name="T19" fmla="*/ 36 h 1228"/>
                <a:gd name="T20" fmla="*/ 0 w 1093"/>
                <a:gd name="T21" fmla="*/ 20 h 1228"/>
                <a:gd name="T22" fmla="*/ 71 w 1093"/>
                <a:gd name="T23" fmla="*/ 8 h 1228"/>
                <a:gd name="T24" fmla="*/ 77 w 1093"/>
                <a:gd name="T25" fmla="*/ 0 h 1228"/>
                <a:gd name="T26" fmla="*/ 85 w 1093"/>
                <a:gd name="T27" fmla="*/ 15 h 1228"/>
                <a:gd name="T28" fmla="*/ 87 w 1093"/>
                <a:gd name="T29" fmla="*/ 29 h 1228"/>
                <a:gd name="T30" fmla="*/ 97 w 1093"/>
                <a:gd name="T31" fmla="*/ 34 h 1228"/>
                <a:gd name="T32" fmla="*/ 105 w 1093"/>
                <a:gd name="T33" fmla="*/ 38 h 1228"/>
                <a:gd name="T34" fmla="*/ 118 w 1093"/>
                <a:gd name="T35" fmla="*/ 38 h 1228"/>
                <a:gd name="T36" fmla="*/ 119 w 1093"/>
                <a:gd name="T37" fmla="*/ 43 h 1228"/>
                <a:gd name="T38" fmla="*/ 133 w 1093"/>
                <a:gd name="T39" fmla="*/ 38 h 1228"/>
                <a:gd name="T40" fmla="*/ 158 w 1093"/>
                <a:gd name="T41" fmla="*/ 41 h 1228"/>
                <a:gd name="T42" fmla="*/ 159 w 1093"/>
                <a:gd name="T43" fmla="*/ 43 h 1228"/>
                <a:gd name="T44" fmla="*/ 163 w 1093"/>
                <a:gd name="T45" fmla="*/ 45 h 1228"/>
                <a:gd name="T46" fmla="*/ 167 w 1093"/>
                <a:gd name="T47" fmla="*/ 54 h 1228"/>
                <a:gd name="T48" fmla="*/ 175 w 1093"/>
                <a:gd name="T49" fmla="*/ 51 h 1228"/>
                <a:gd name="T50" fmla="*/ 181 w 1093"/>
                <a:gd name="T51" fmla="*/ 51 h 1228"/>
                <a:gd name="T52" fmla="*/ 192 w 1093"/>
                <a:gd name="T53" fmla="*/ 58 h 1228"/>
                <a:gd name="T54" fmla="*/ 198 w 1093"/>
                <a:gd name="T55" fmla="*/ 64 h 1228"/>
                <a:gd name="T56" fmla="*/ 208 w 1093"/>
                <a:gd name="T57" fmla="*/ 63 h 1228"/>
                <a:gd name="T58" fmla="*/ 224 w 1093"/>
                <a:gd name="T59" fmla="*/ 55 h 1228"/>
                <a:gd name="T60" fmla="*/ 248 w 1093"/>
                <a:gd name="T61" fmla="*/ 59 h 1228"/>
                <a:gd name="T62" fmla="*/ 254 w 1093"/>
                <a:gd name="T63" fmla="*/ 62 h 1228"/>
                <a:gd name="T64" fmla="*/ 263 w 1093"/>
                <a:gd name="T65" fmla="*/ 63 h 1228"/>
                <a:gd name="T66" fmla="*/ 267 w 1093"/>
                <a:gd name="T67" fmla="*/ 67 h 1228"/>
                <a:gd name="T68" fmla="*/ 249 w 1093"/>
                <a:gd name="T69" fmla="*/ 76 h 1228"/>
                <a:gd name="T70" fmla="*/ 238 w 1093"/>
                <a:gd name="T71" fmla="*/ 83 h 1228"/>
                <a:gd name="T72" fmla="*/ 224 w 1093"/>
                <a:gd name="T73" fmla="*/ 91 h 1228"/>
                <a:gd name="T74" fmla="*/ 182 w 1093"/>
                <a:gd name="T75" fmla="*/ 133 h 1228"/>
                <a:gd name="T76" fmla="*/ 176 w 1093"/>
                <a:gd name="T77" fmla="*/ 139 h 1228"/>
                <a:gd name="T78" fmla="*/ 175 w 1093"/>
                <a:gd name="T79" fmla="*/ 170 h 1228"/>
                <a:gd name="T80" fmla="*/ 160 w 1093"/>
                <a:gd name="T81" fmla="*/ 181 h 1228"/>
                <a:gd name="T82" fmla="*/ 159 w 1093"/>
                <a:gd name="T83" fmla="*/ 186 h 1228"/>
                <a:gd name="T84" fmla="*/ 162 w 1093"/>
                <a:gd name="T85" fmla="*/ 198 h 1228"/>
                <a:gd name="T86" fmla="*/ 162 w 1093"/>
                <a:gd name="T87" fmla="*/ 210 h 1228"/>
                <a:gd name="T88" fmla="*/ 162 w 1093"/>
                <a:gd name="T89" fmla="*/ 223 h 1228"/>
                <a:gd name="T90" fmla="*/ 164 w 1093"/>
                <a:gd name="T91" fmla="*/ 240 h 1228"/>
                <a:gd name="T92" fmla="*/ 169 w 1093"/>
                <a:gd name="T93" fmla="*/ 246 h 1228"/>
                <a:gd name="T94" fmla="*/ 180 w 1093"/>
                <a:gd name="T95" fmla="*/ 248 h 1228"/>
                <a:gd name="T96" fmla="*/ 183 w 1093"/>
                <a:gd name="T97" fmla="*/ 252 h 1228"/>
                <a:gd name="T98" fmla="*/ 198 w 1093"/>
                <a:gd name="T99" fmla="*/ 265 h 1228"/>
                <a:gd name="T100" fmla="*/ 221 w 1093"/>
                <a:gd name="T101" fmla="*/ 282 h 1228"/>
                <a:gd name="T102" fmla="*/ 221 w 1093"/>
                <a:gd name="T103" fmla="*/ 291 h 1228"/>
                <a:gd name="T104" fmla="*/ 26 w 1093"/>
                <a:gd name="T105" fmla="*/ 307 h 122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093" h="1228">
                  <a:moveTo>
                    <a:pt x="107" y="1228"/>
                  </a:moveTo>
                  <a:lnTo>
                    <a:pt x="104" y="844"/>
                  </a:lnTo>
                  <a:lnTo>
                    <a:pt x="53" y="796"/>
                  </a:lnTo>
                  <a:lnTo>
                    <a:pt x="49" y="776"/>
                  </a:lnTo>
                  <a:lnTo>
                    <a:pt x="78" y="750"/>
                  </a:lnTo>
                  <a:lnTo>
                    <a:pt x="88" y="728"/>
                  </a:lnTo>
                  <a:lnTo>
                    <a:pt x="85" y="712"/>
                  </a:lnTo>
                  <a:lnTo>
                    <a:pt x="85" y="680"/>
                  </a:lnTo>
                  <a:lnTo>
                    <a:pt x="88" y="653"/>
                  </a:lnTo>
                  <a:lnTo>
                    <a:pt x="62" y="577"/>
                  </a:lnTo>
                  <a:lnTo>
                    <a:pt x="59" y="561"/>
                  </a:lnTo>
                  <a:lnTo>
                    <a:pt x="59" y="522"/>
                  </a:lnTo>
                  <a:lnTo>
                    <a:pt x="56" y="502"/>
                  </a:lnTo>
                  <a:lnTo>
                    <a:pt x="53" y="396"/>
                  </a:lnTo>
                  <a:lnTo>
                    <a:pt x="40" y="338"/>
                  </a:lnTo>
                  <a:lnTo>
                    <a:pt x="24" y="319"/>
                  </a:lnTo>
                  <a:lnTo>
                    <a:pt x="7" y="251"/>
                  </a:lnTo>
                  <a:lnTo>
                    <a:pt x="7" y="193"/>
                  </a:lnTo>
                  <a:lnTo>
                    <a:pt x="10" y="154"/>
                  </a:lnTo>
                  <a:lnTo>
                    <a:pt x="17" y="142"/>
                  </a:lnTo>
                  <a:lnTo>
                    <a:pt x="0" y="93"/>
                  </a:lnTo>
                  <a:lnTo>
                    <a:pt x="0" y="77"/>
                  </a:lnTo>
                  <a:lnTo>
                    <a:pt x="284" y="77"/>
                  </a:lnTo>
                  <a:lnTo>
                    <a:pt x="284" y="29"/>
                  </a:lnTo>
                  <a:lnTo>
                    <a:pt x="287" y="0"/>
                  </a:lnTo>
                  <a:lnTo>
                    <a:pt x="311" y="0"/>
                  </a:lnTo>
                  <a:lnTo>
                    <a:pt x="339" y="13"/>
                  </a:lnTo>
                  <a:lnTo>
                    <a:pt x="343" y="57"/>
                  </a:lnTo>
                  <a:lnTo>
                    <a:pt x="352" y="86"/>
                  </a:lnTo>
                  <a:lnTo>
                    <a:pt x="349" y="116"/>
                  </a:lnTo>
                  <a:lnTo>
                    <a:pt x="378" y="138"/>
                  </a:lnTo>
                  <a:lnTo>
                    <a:pt x="391" y="135"/>
                  </a:lnTo>
                  <a:lnTo>
                    <a:pt x="413" y="142"/>
                  </a:lnTo>
                  <a:lnTo>
                    <a:pt x="422" y="151"/>
                  </a:lnTo>
                  <a:lnTo>
                    <a:pt x="446" y="148"/>
                  </a:lnTo>
                  <a:lnTo>
                    <a:pt x="475" y="151"/>
                  </a:lnTo>
                  <a:lnTo>
                    <a:pt x="478" y="161"/>
                  </a:lnTo>
                  <a:lnTo>
                    <a:pt x="478" y="170"/>
                  </a:lnTo>
                  <a:lnTo>
                    <a:pt x="523" y="167"/>
                  </a:lnTo>
                  <a:lnTo>
                    <a:pt x="532" y="151"/>
                  </a:lnTo>
                  <a:lnTo>
                    <a:pt x="594" y="148"/>
                  </a:lnTo>
                  <a:lnTo>
                    <a:pt x="632" y="161"/>
                  </a:lnTo>
                  <a:lnTo>
                    <a:pt x="642" y="161"/>
                  </a:lnTo>
                  <a:lnTo>
                    <a:pt x="639" y="170"/>
                  </a:lnTo>
                  <a:lnTo>
                    <a:pt x="648" y="183"/>
                  </a:lnTo>
                  <a:lnTo>
                    <a:pt x="655" y="180"/>
                  </a:lnTo>
                  <a:lnTo>
                    <a:pt x="661" y="186"/>
                  </a:lnTo>
                  <a:lnTo>
                    <a:pt x="668" y="215"/>
                  </a:lnTo>
                  <a:lnTo>
                    <a:pt x="684" y="222"/>
                  </a:lnTo>
                  <a:lnTo>
                    <a:pt x="700" y="202"/>
                  </a:lnTo>
                  <a:lnTo>
                    <a:pt x="709" y="196"/>
                  </a:lnTo>
                  <a:lnTo>
                    <a:pt x="726" y="202"/>
                  </a:lnTo>
                  <a:lnTo>
                    <a:pt x="736" y="222"/>
                  </a:lnTo>
                  <a:lnTo>
                    <a:pt x="768" y="231"/>
                  </a:lnTo>
                  <a:lnTo>
                    <a:pt x="777" y="245"/>
                  </a:lnTo>
                  <a:lnTo>
                    <a:pt x="793" y="255"/>
                  </a:lnTo>
                  <a:lnTo>
                    <a:pt x="813" y="255"/>
                  </a:lnTo>
                  <a:lnTo>
                    <a:pt x="835" y="251"/>
                  </a:lnTo>
                  <a:lnTo>
                    <a:pt x="890" y="212"/>
                  </a:lnTo>
                  <a:lnTo>
                    <a:pt x="897" y="218"/>
                  </a:lnTo>
                  <a:lnTo>
                    <a:pt x="913" y="235"/>
                  </a:lnTo>
                  <a:lnTo>
                    <a:pt x="993" y="235"/>
                  </a:lnTo>
                  <a:lnTo>
                    <a:pt x="1007" y="235"/>
                  </a:lnTo>
                  <a:lnTo>
                    <a:pt x="1019" y="245"/>
                  </a:lnTo>
                  <a:lnTo>
                    <a:pt x="1039" y="261"/>
                  </a:lnTo>
                  <a:lnTo>
                    <a:pt x="1055" y="251"/>
                  </a:lnTo>
                  <a:lnTo>
                    <a:pt x="1093" y="248"/>
                  </a:lnTo>
                  <a:lnTo>
                    <a:pt x="1071" y="267"/>
                  </a:lnTo>
                  <a:lnTo>
                    <a:pt x="1023" y="296"/>
                  </a:lnTo>
                  <a:lnTo>
                    <a:pt x="997" y="303"/>
                  </a:lnTo>
                  <a:lnTo>
                    <a:pt x="977" y="312"/>
                  </a:lnTo>
                  <a:lnTo>
                    <a:pt x="954" y="331"/>
                  </a:lnTo>
                  <a:lnTo>
                    <a:pt x="916" y="351"/>
                  </a:lnTo>
                  <a:lnTo>
                    <a:pt x="897" y="363"/>
                  </a:lnTo>
                  <a:lnTo>
                    <a:pt x="829" y="441"/>
                  </a:lnTo>
                  <a:lnTo>
                    <a:pt x="729" y="532"/>
                  </a:lnTo>
                  <a:lnTo>
                    <a:pt x="717" y="548"/>
                  </a:lnTo>
                  <a:lnTo>
                    <a:pt x="706" y="554"/>
                  </a:lnTo>
                  <a:lnTo>
                    <a:pt x="712" y="667"/>
                  </a:lnTo>
                  <a:lnTo>
                    <a:pt x="700" y="680"/>
                  </a:lnTo>
                  <a:lnTo>
                    <a:pt x="687" y="686"/>
                  </a:lnTo>
                  <a:lnTo>
                    <a:pt x="642" y="722"/>
                  </a:lnTo>
                  <a:lnTo>
                    <a:pt x="642" y="741"/>
                  </a:lnTo>
                  <a:lnTo>
                    <a:pt x="636" y="744"/>
                  </a:lnTo>
                  <a:lnTo>
                    <a:pt x="626" y="776"/>
                  </a:lnTo>
                  <a:lnTo>
                    <a:pt x="648" y="789"/>
                  </a:lnTo>
                  <a:lnTo>
                    <a:pt x="661" y="815"/>
                  </a:lnTo>
                  <a:lnTo>
                    <a:pt x="648" y="838"/>
                  </a:lnTo>
                  <a:lnTo>
                    <a:pt x="652" y="857"/>
                  </a:lnTo>
                  <a:lnTo>
                    <a:pt x="648" y="892"/>
                  </a:lnTo>
                  <a:lnTo>
                    <a:pt x="648" y="948"/>
                  </a:lnTo>
                  <a:lnTo>
                    <a:pt x="658" y="960"/>
                  </a:lnTo>
                  <a:lnTo>
                    <a:pt x="674" y="973"/>
                  </a:lnTo>
                  <a:lnTo>
                    <a:pt x="677" y="983"/>
                  </a:lnTo>
                  <a:lnTo>
                    <a:pt x="717" y="989"/>
                  </a:lnTo>
                  <a:lnTo>
                    <a:pt x="723" y="992"/>
                  </a:lnTo>
                  <a:lnTo>
                    <a:pt x="726" y="1005"/>
                  </a:lnTo>
                  <a:lnTo>
                    <a:pt x="733" y="1008"/>
                  </a:lnTo>
                  <a:lnTo>
                    <a:pt x="777" y="1031"/>
                  </a:lnTo>
                  <a:lnTo>
                    <a:pt x="793" y="1059"/>
                  </a:lnTo>
                  <a:lnTo>
                    <a:pt x="835" y="1093"/>
                  </a:lnTo>
                  <a:lnTo>
                    <a:pt x="884" y="1125"/>
                  </a:lnTo>
                  <a:lnTo>
                    <a:pt x="887" y="1137"/>
                  </a:lnTo>
                  <a:lnTo>
                    <a:pt x="887" y="1163"/>
                  </a:lnTo>
                  <a:lnTo>
                    <a:pt x="894" y="1201"/>
                  </a:lnTo>
                  <a:lnTo>
                    <a:pt x="107" y="1228"/>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38" name="Freeform 253">
              <a:extLst>
                <a:ext uri="{FF2B5EF4-FFF2-40B4-BE49-F238E27FC236}">
                  <a16:creationId xmlns:a16="http://schemas.microsoft.com/office/drawing/2014/main" id="{72A794DA-93F4-FE3A-C396-3F4C233E1D8D}"/>
                </a:ext>
              </a:extLst>
            </p:cNvPr>
            <p:cNvSpPr>
              <a:spLocks/>
            </p:cNvSpPr>
            <p:nvPr/>
          </p:nvSpPr>
          <p:spPr bwMode="gray">
            <a:xfrm>
              <a:off x="5220972" y="2841943"/>
              <a:ext cx="792163" cy="525461"/>
            </a:xfrm>
            <a:custGeom>
              <a:avLst/>
              <a:gdLst>
                <a:gd name="T0" fmla="*/ 203 w 999"/>
                <a:gd name="T1" fmla="*/ 0 h 661"/>
                <a:gd name="T2" fmla="*/ 209 w 999"/>
                <a:gd name="T3" fmla="*/ 11 h 661"/>
                <a:gd name="T4" fmla="*/ 206 w 999"/>
                <a:gd name="T5" fmla="*/ 19 h 661"/>
                <a:gd name="T6" fmla="*/ 212 w 999"/>
                <a:gd name="T7" fmla="*/ 40 h 661"/>
                <a:gd name="T8" fmla="*/ 227 w 999"/>
                <a:gd name="T9" fmla="*/ 48 h 661"/>
                <a:gd name="T10" fmla="*/ 230 w 999"/>
                <a:gd name="T11" fmla="*/ 55 h 661"/>
                <a:gd name="T12" fmla="*/ 239 w 999"/>
                <a:gd name="T13" fmla="*/ 66 h 661"/>
                <a:gd name="T14" fmla="*/ 249 w 999"/>
                <a:gd name="T15" fmla="*/ 79 h 661"/>
                <a:gd name="T16" fmla="*/ 246 w 999"/>
                <a:gd name="T17" fmla="*/ 88 h 661"/>
                <a:gd name="T18" fmla="*/ 243 w 999"/>
                <a:gd name="T19" fmla="*/ 96 h 661"/>
                <a:gd name="T20" fmla="*/ 230 w 999"/>
                <a:gd name="T21" fmla="*/ 106 h 661"/>
                <a:gd name="T22" fmla="*/ 220 w 999"/>
                <a:gd name="T23" fmla="*/ 108 h 661"/>
                <a:gd name="T24" fmla="*/ 213 w 999"/>
                <a:gd name="T25" fmla="*/ 116 h 661"/>
                <a:gd name="T26" fmla="*/ 220 w 999"/>
                <a:gd name="T27" fmla="*/ 125 h 661"/>
                <a:gd name="T28" fmla="*/ 220 w 999"/>
                <a:gd name="T29" fmla="*/ 137 h 661"/>
                <a:gd name="T30" fmla="*/ 208 w 999"/>
                <a:gd name="T31" fmla="*/ 153 h 661"/>
                <a:gd name="T32" fmla="*/ 206 w 999"/>
                <a:gd name="T33" fmla="*/ 162 h 661"/>
                <a:gd name="T34" fmla="*/ 191 w 999"/>
                <a:gd name="T35" fmla="*/ 154 h 661"/>
                <a:gd name="T36" fmla="*/ 31 w 999"/>
                <a:gd name="T37" fmla="*/ 156 h 661"/>
                <a:gd name="T38" fmla="*/ 31 w 999"/>
                <a:gd name="T39" fmla="*/ 146 h 661"/>
                <a:gd name="T40" fmla="*/ 27 w 999"/>
                <a:gd name="T41" fmla="*/ 138 h 661"/>
                <a:gd name="T42" fmla="*/ 28 w 999"/>
                <a:gd name="T43" fmla="*/ 130 h 661"/>
                <a:gd name="T44" fmla="*/ 24 w 999"/>
                <a:gd name="T45" fmla="*/ 119 h 661"/>
                <a:gd name="T46" fmla="*/ 24 w 999"/>
                <a:gd name="T47" fmla="*/ 110 h 661"/>
                <a:gd name="T48" fmla="*/ 17 w 999"/>
                <a:gd name="T49" fmla="*/ 102 h 661"/>
                <a:gd name="T50" fmla="*/ 14 w 999"/>
                <a:gd name="T51" fmla="*/ 94 h 661"/>
                <a:gd name="T52" fmla="*/ 8 w 999"/>
                <a:gd name="T53" fmla="*/ 81 h 661"/>
                <a:gd name="T54" fmla="*/ 10 w 999"/>
                <a:gd name="T55" fmla="*/ 70 h 661"/>
                <a:gd name="T56" fmla="*/ 5 w 999"/>
                <a:gd name="T57" fmla="*/ 62 h 661"/>
                <a:gd name="T58" fmla="*/ 4 w 999"/>
                <a:gd name="T59" fmla="*/ 55 h 661"/>
                <a:gd name="T60" fmla="*/ 4 w 999"/>
                <a:gd name="T61" fmla="*/ 37 h 661"/>
                <a:gd name="T62" fmla="*/ 5 w 999"/>
                <a:gd name="T63" fmla="*/ 29 h 661"/>
                <a:gd name="T64" fmla="*/ 1 w 999"/>
                <a:gd name="T65" fmla="*/ 18 h 661"/>
                <a:gd name="T66" fmla="*/ 2 w 999"/>
                <a:gd name="T67" fmla="*/ 10 h 661"/>
                <a:gd name="T68" fmla="*/ 4 w 999"/>
                <a:gd name="T69" fmla="*/ 7 h 66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99" h="661">
                  <a:moveTo>
                    <a:pt x="26" y="27"/>
                  </a:moveTo>
                  <a:lnTo>
                    <a:pt x="813" y="0"/>
                  </a:lnTo>
                  <a:lnTo>
                    <a:pt x="822" y="27"/>
                  </a:lnTo>
                  <a:lnTo>
                    <a:pt x="838" y="43"/>
                  </a:lnTo>
                  <a:lnTo>
                    <a:pt x="838" y="56"/>
                  </a:lnTo>
                  <a:lnTo>
                    <a:pt x="825" y="75"/>
                  </a:lnTo>
                  <a:lnTo>
                    <a:pt x="832" y="100"/>
                  </a:lnTo>
                  <a:lnTo>
                    <a:pt x="848" y="159"/>
                  </a:lnTo>
                  <a:lnTo>
                    <a:pt x="893" y="175"/>
                  </a:lnTo>
                  <a:lnTo>
                    <a:pt x="909" y="191"/>
                  </a:lnTo>
                  <a:lnTo>
                    <a:pt x="916" y="207"/>
                  </a:lnTo>
                  <a:lnTo>
                    <a:pt x="922" y="220"/>
                  </a:lnTo>
                  <a:lnTo>
                    <a:pt x="954" y="242"/>
                  </a:lnTo>
                  <a:lnTo>
                    <a:pt x="958" y="261"/>
                  </a:lnTo>
                  <a:lnTo>
                    <a:pt x="986" y="277"/>
                  </a:lnTo>
                  <a:lnTo>
                    <a:pt x="999" y="314"/>
                  </a:lnTo>
                  <a:lnTo>
                    <a:pt x="996" y="333"/>
                  </a:lnTo>
                  <a:lnTo>
                    <a:pt x="986" y="352"/>
                  </a:lnTo>
                  <a:lnTo>
                    <a:pt x="974" y="365"/>
                  </a:lnTo>
                  <a:lnTo>
                    <a:pt x="974" y="384"/>
                  </a:lnTo>
                  <a:lnTo>
                    <a:pt x="948" y="413"/>
                  </a:lnTo>
                  <a:lnTo>
                    <a:pt x="922" y="422"/>
                  </a:lnTo>
                  <a:lnTo>
                    <a:pt x="916" y="429"/>
                  </a:lnTo>
                  <a:lnTo>
                    <a:pt x="883" y="432"/>
                  </a:lnTo>
                  <a:lnTo>
                    <a:pt x="867" y="439"/>
                  </a:lnTo>
                  <a:lnTo>
                    <a:pt x="854" y="462"/>
                  </a:lnTo>
                  <a:lnTo>
                    <a:pt x="857" y="481"/>
                  </a:lnTo>
                  <a:lnTo>
                    <a:pt x="880" y="500"/>
                  </a:lnTo>
                  <a:lnTo>
                    <a:pt x="883" y="513"/>
                  </a:lnTo>
                  <a:lnTo>
                    <a:pt x="880" y="545"/>
                  </a:lnTo>
                  <a:lnTo>
                    <a:pt x="854" y="597"/>
                  </a:lnTo>
                  <a:lnTo>
                    <a:pt x="832" y="610"/>
                  </a:lnTo>
                  <a:lnTo>
                    <a:pt x="822" y="629"/>
                  </a:lnTo>
                  <a:lnTo>
                    <a:pt x="825" y="645"/>
                  </a:lnTo>
                  <a:lnTo>
                    <a:pt x="813" y="661"/>
                  </a:lnTo>
                  <a:lnTo>
                    <a:pt x="764" y="613"/>
                  </a:lnTo>
                  <a:lnTo>
                    <a:pt x="133" y="632"/>
                  </a:lnTo>
                  <a:lnTo>
                    <a:pt x="126" y="623"/>
                  </a:lnTo>
                  <a:lnTo>
                    <a:pt x="120" y="604"/>
                  </a:lnTo>
                  <a:lnTo>
                    <a:pt x="126" y="584"/>
                  </a:lnTo>
                  <a:lnTo>
                    <a:pt x="113" y="567"/>
                  </a:lnTo>
                  <a:lnTo>
                    <a:pt x="110" y="551"/>
                  </a:lnTo>
                  <a:lnTo>
                    <a:pt x="120" y="535"/>
                  </a:lnTo>
                  <a:lnTo>
                    <a:pt x="113" y="519"/>
                  </a:lnTo>
                  <a:lnTo>
                    <a:pt x="94" y="507"/>
                  </a:lnTo>
                  <a:lnTo>
                    <a:pt x="97" y="475"/>
                  </a:lnTo>
                  <a:lnTo>
                    <a:pt x="104" y="459"/>
                  </a:lnTo>
                  <a:lnTo>
                    <a:pt x="97" y="439"/>
                  </a:lnTo>
                  <a:lnTo>
                    <a:pt x="75" y="422"/>
                  </a:lnTo>
                  <a:lnTo>
                    <a:pt x="71" y="406"/>
                  </a:lnTo>
                  <a:lnTo>
                    <a:pt x="75" y="390"/>
                  </a:lnTo>
                  <a:lnTo>
                    <a:pt x="58" y="374"/>
                  </a:lnTo>
                  <a:lnTo>
                    <a:pt x="48" y="339"/>
                  </a:lnTo>
                  <a:lnTo>
                    <a:pt x="32" y="323"/>
                  </a:lnTo>
                  <a:lnTo>
                    <a:pt x="42" y="293"/>
                  </a:lnTo>
                  <a:lnTo>
                    <a:pt x="42" y="277"/>
                  </a:lnTo>
                  <a:lnTo>
                    <a:pt x="20" y="268"/>
                  </a:lnTo>
                  <a:lnTo>
                    <a:pt x="20" y="245"/>
                  </a:lnTo>
                  <a:lnTo>
                    <a:pt x="20" y="239"/>
                  </a:lnTo>
                  <a:lnTo>
                    <a:pt x="16" y="220"/>
                  </a:lnTo>
                  <a:lnTo>
                    <a:pt x="0" y="181"/>
                  </a:lnTo>
                  <a:lnTo>
                    <a:pt x="16" y="145"/>
                  </a:lnTo>
                  <a:lnTo>
                    <a:pt x="10" y="126"/>
                  </a:lnTo>
                  <a:lnTo>
                    <a:pt x="23" y="113"/>
                  </a:lnTo>
                  <a:lnTo>
                    <a:pt x="16" y="84"/>
                  </a:lnTo>
                  <a:lnTo>
                    <a:pt x="7" y="72"/>
                  </a:lnTo>
                  <a:lnTo>
                    <a:pt x="13" y="52"/>
                  </a:lnTo>
                  <a:lnTo>
                    <a:pt x="10" y="40"/>
                  </a:lnTo>
                  <a:lnTo>
                    <a:pt x="4" y="27"/>
                  </a:lnTo>
                  <a:lnTo>
                    <a:pt x="16" y="27"/>
                  </a:lnTo>
                  <a:lnTo>
                    <a:pt x="26" y="27"/>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39" name="Freeform 254">
              <a:extLst>
                <a:ext uri="{FF2B5EF4-FFF2-40B4-BE49-F238E27FC236}">
                  <a16:creationId xmlns:a16="http://schemas.microsoft.com/office/drawing/2014/main" id="{9EA68F40-F380-6825-836A-7B80DC63D32C}"/>
                </a:ext>
              </a:extLst>
            </p:cNvPr>
            <p:cNvSpPr>
              <a:spLocks/>
            </p:cNvSpPr>
            <p:nvPr/>
          </p:nvSpPr>
          <p:spPr bwMode="gray">
            <a:xfrm>
              <a:off x="5325747" y="3329304"/>
              <a:ext cx="882650" cy="762000"/>
            </a:xfrm>
            <a:custGeom>
              <a:avLst/>
              <a:gdLst>
                <a:gd name="T0" fmla="*/ 234 w 1111"/>
                <a:gd name="T1" fmla="*/ 212 h 961"/>
                <a:gd name="T2" fmla="*/ 237 w 1111"/>
                <a:gd name="T3" fmla="*/ 218 h 961"/>
                <a:gd name="T4" fmla="*/ 238 w 1111"/>
                <a:gd name="T5" fmla="*/ 226 h 961"/>
                <a:gd name="T6" fmla="*/ 227 w 1111"/>
                <a:gd name="T7" fmla="*/ 237 h 961"/>
                <a:gd name="T8" fmla="*/ 255 w 1111"/>
                <a:gd name="T9" fmla="*/ 238 h 961"/>
                <a:gd name="T10" fmla="*/ 256 w 1111"/>
                <a:gd name="T11" fmla="*/ 228 h 961"/>
                <a:gd name="T12" fmla="*/ 261 w 1111"/>
                <a:gd name="T13" fmla="*/ 212 h 961"/>
                <a:gd name="T14" fmla="*/ 269 w 1111"/>
                <a:gd name="T15" fmla="*/ 205 h 961"/>
                <a:gd name="T16" fmla="*/ 274 w 1111"/>
                <a:gd name="T17" fmla="*/ 205 h 961"/>
                <a:gd name="T18" fmla="*/ 277 w 1111"/>
                <a:gd name="T19" fmla="*/ 186 h 961"/>
                <a:gd name="T20" fmla="*/ 273 w 1111"/>
                <a:gd name="T21" fmla="*/ 184 h 961"/>
                <a:gd name="T22" fmla="*/ 272 w 1111"/>
                <a:gd name="T23" fmla="*/ 182 h 961"/>
                <a:gd name="T24" fmla="*/ 269 w 1111"/>
                <a:gd name="T25" fmla="*/ 184 h 961"/>
                <a:gd name="T26" fmla="*/ 258 w 1111"/>
                <a:gd name="T27" fmla="*/ 170 h 961"/>
                <a:gd name="T28" fmla="*/ 261 w 1111"/>
                <a:gd name="T29" fmla="*/ 166 h 961"/>
                <a:gd name="T30" fmla="*/ 258 w 1111"/>
                <a:gd name="T31" fmla="*/ 158 h 961"/>
                <a:gd name="T32" fmla="*/ 244 w 1111"/>
                <a:gd name="T33" fmla="*/ 140 h 961"/>
                <a:gd name="T34" fmla="*/ 226 w 1111"/>
                <a:gd name="T35" fmla="*/ 130 h 961"/>
                <a:gd name="T36" fmla="*/ 217 w 1111"/>
                <a:gd name="T37" fmla="*/ 117 h 961"/>
                <a:gd name="T38" fmla="*/ 226 w 1111"/>
                <a:gd name="T39" fmla="*/ 106 h 961"/>
                <a:gd name="T40" fmla="*/ 227 w 1111"/>
                <a:gd name="T41" fmla="*/ 91 h 961"/>
                <a:gd name="T42" fmla="*/ 215 w 1111"/>
                <a:gd name="T43" fmla="*/ 83 h 961"/>
                <a:gd name="T44" fmla="*/ 209 w 1111"/>
                <a:gd name="T45" fmla="*/ 89 h 961"/>
                <a:gd name="T46" fmla="*/ 200 w 1111"/>
                <a:gd name="T47" fmla="*/ 68 h 961"/>
                <a:gd name="T48" fmla="*/ 185 w 1111"/>
                <a:gd name="T49" fmla="*/ 56 h 961"/>
                <a:gd name="T50" fmla="*/ 173 w 1111"/>
                <a:gd name="T51" fmla="*/ 38 h 961"/>
                <a:gd name="T52" fmla="*/ 169 w 1111"/>
                <a:gd name="T53" fmla="*/ 19 h 961"/>
                <a:gd name="T54" fmla="*/ 170 w 1111"/>
                <a:gd name="T55" fmla="*/ 12 h 961"/>
                <a:gd name="T56" fmla="*/ 0 w 1111"/>
                <a:gd name="T57" fmla="*/ 4 h 961"/>
                <a:gd name="T58" fmla="*/ 7 w 1111"/>
                <a:gd name="T59" fmla="*/ 13 h 961"/>
                <a:gd name="T60" fmla="*/ 14 w 1111"/>
                <a:gd name="T61" fmla="*/ 27 h 961"/>
                <a:gd name="T62" fmla="*/ 15 w 1111"/>
                <a:gd name="T63" fmla="*/ 34 h 961"/>
                <a:gd name="T64" fmla="*/ 33 w 1111"/>
                <a:gd name="T65" fmla="*/ 49 h 961"/>
                <a:gd name="T66" fmla="*/ 27 w 1111"/>
                <a:gd name="T67" fmla="*/ 62 h 961"/>
                <a:gd name="T68" fmla="*/ 34 w 1111"/>
                <a:gd name="T69" fmla="*/ 67 h 961"/>
                <a:gd name="T70" fmla="*/ 41 w 1111"/>
                <a:gd name="T71" fmla="*/ 79 h 961"/>
                <a:gd name="T72" fmla="*/ 46 w 1111"/>
                <a:gd name="T73" fmla="*/ 81 h 961"/>
                <a:gd name="T74" fmla="*/ 48 w 1111"/>
                <a:gd name="T75" fmla="*/ 220 h 96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11" h="961">
                  <a:moveTo>
                    <a:pt x="189" y="883"/>
                  </a:moveTo>
                  <a:lnTo>
                    <a:pt x="934" y="851"/>
                  </a:lnTo>
                  <a:lnTo>
                    <a:pt x="931" y="860"/>
                  </a:lnTo>
                  <a:lnTo>
                    <a:pt x="947" y="873"/>
                  </a:lnTo>
                  <a:lnTo>
                    <a:pt x="954" y="889"/>
                  </a:lnTo>
                  <a:lnTo>
                    <a:pt x="950" y="905"/>
                  </a:lnTo>
                  <a:lnTo>
                    <a:pt x="928" y="921"/>
                  </a:lnTo>
                  <a:lnTo>
                    <a:pt x="908" y="948"/>
                  </a:lnTo>
                  <a:lnTo>
                    <a:pt x="904" y="961"/>
                  </a:lnTo>
                  <a:lnTo>
                    <a:pt x="1017" y="954"/>
                  </a:lnTo>
                  <a:lnTo>
                    <a:pt x="1027" y="921"/>
                  </a:lnTo>
                  <a:lnTo>
                    <a:pt x="1024" y="912"/>
                  </a:lnTo>
                  <a:lnTo>
                    <a:pt x="1033" y="876"/>
                  </a:lnTo>
                  <a:lnTo>
                    <a:pt x="1043" y="848"/>
                  </a:lnTo>
                  <a:lnTo>
                    <a:pt x="1053" y="832"/>
                  </a:lnTo>
                  <a:lnTo>
                    <a:pt x="1076" y="822"/>
                  </a:lnTo>
                  <a:lnTo>
                    <a:pt x="1086" y="825"/>
                  </a:lnTo>
                  <a:lnTo>
                    <a:pt x="1095" y="822"/>
                  </a:lnTo>
                  <a:lnTo>
                    <a:pt x="1111" y="767"/>
                  </a:lnTo>
                  <a:lnTo>
                    <a:pt x="1105" y="747"/>
                  </a:lnTo>
                  <a:lnTo>
                    <a:pt x="1095" y="741"/>
                  </a:lnTo>
                  <a:lnTo>
                    <a:pt x="1092" y="738"/>
                  </a:lnTo>
                  <a:lnTo>
                    <a:pt x="1089" y="735"/>
                  </a:lnTo>
                  <a:lnTo>
                    <a:pt x="1086" y="728"/>
                  </a:lnTo>
                  <a:lnTo>
                    <a:pt x="1073" y="728"/>
                  </a:lnTo>
                  <a:lnTo>
                    <a:pt x="1073" y="738"/>
                  </a:lnTo>
                  <a:lnTo>
                    <a:pt x="1067" y="741"/>
                  </a:lnTo>
                  <a:lnTo>
                    <a:pt x="1030" y="683"/>
                  </a:lnTo>
                  <a:lnTo>
                    <a:pt x="1033" y="677"/>
                  </a:lnTo>
                  <a:lnTo>
                    <a:pt x="1043" y="664"/>
                  </a:lnTo>
                  <a:lnTo>
                    <a:pt x="1046" y="654"/>
                  </a:lnTo>
                  <a:lnTo>
                    <a:pt x="1030" y="634"/>
                  </a:lnTo>
                  <a:lnTo>
                    <a:pt x="1021" y="599"/>
                  </a:lnTo>
                  <a:lnTo>
                    <a:pt x="976" y="561"/>
                  </a:lnTo>
                  <a:lnTo>
                    <a:pt x="950" y="551"/>
                  </a:lnTo>
                  <a:lnTo>
                    <a:pt x="904" y="521"/>
                  </a:lnTo>
                  <a:lnTo>
                    <a:pt x="879" y="496"/>
                  </a:lnTo>
                  <a:lnTo>
                    <a:pt x="866" y="470"/>
                  </a:lnTo>
                  <a:lnTo>
                    <a:pt x="873" y="457"/>
                  </a:lnTo>
                  <a:lnTo>
                    <a:pt x="901" y="426"/>
                  </a:lnTo>
                  <a:lnTo>
                    <a:pt x="898" y="394"/>
                  </a:lnTo>
                  <a:lnTo>
                    <a:pt x="908" y="367"/>
                  </a:lnTo>
                  <a:lnTo>
                    <a:pt x="901" y="354"/>
                  </a:lnTo>
                  <a:lnTo>
                    <a:pt x="860" y="335"/>
                  </a:lnTo>
                  <a:lnTo>
                    <a:pt x="850" y="341"/>
                  </a:lnTo>
                  <a:lnTo>
                    <a:pt x="834" y="357"/>
                  </a:lnTo>
                  <a:lnTo>
                    <a:pt x="825" y="348"/>
                  </a:lnTo>
                  <a:lnTo>
                    <a:pt x="799" y="274"/>
                  </a:lnTo>
                  <a:lnTo>
                    <a:pt x="786" y="261"/>
                  </a:lnTo>
                  <a:lnTo>
                    <a:pt x="737" y="225"/>
                  </a:lnTo>
                  <a:lnTo>
                    <a:pt x="689" y="168"/>
                  </a:lnTo>
                  <a:lnTo>
                    <a:pt x="689" y="155"/>
                  </a:lnTo>
                  <a:lnTo>
                    <a:pt x="673" y="120"/>
                  </a:lnTo>
                  <a:lnTo>
                    <a:pt x="673" y="77"/>
                  </a:lnTo>
                  <a:lnTo>
                    <a:pt x="680" y="58"/>
                  </a:lnTo>
                  <a:lnTo>
                    <a:pt x="680" y="48"/>
                  </a:lnTo>
                  <a:lnTo>
                    <a:pt x="631" y="0"/>
                  </a:lnTo>
                  <a:lnTo>
                    <a:pt x="0" y="19"/>
                  </a:lnTo>
                  <a:lnTo>
                    <a:pt x="9" y="39"/>
                  </a:lnTo>
                  <a:lnTo>
                    <a:pt x="25" y="55"/>
                  </a:lnTo>
                  <a:lnTo>
                    <a:pt x="32" y="83"/>
                  </a:lnTo>
                  <a:lnTo>
                    <a:pt x="54" y="110"/>
                  </a:lnTo>
                  <a:lnTo>
                    <a:pt x="64" y="116"/>
                  </a:lnTo>
                  <a:lnTo>
                    <a:pt x="60" y="139"/>
                  </a:lnTo>
                  <a:lnTo>
                    <a:pt x="64" y="145"/>
                  </a:lnTo>
                  <a:lnTo>
                    <a:pt x="132" y="196"/>
                  </a:lnTo>
                  <a:lnTo>
                    <a:pt x="113" y="222"/>
                  </a:lnTo>
                  <a:lnTo>
                    <a:pt x="106" y="249"/>
                  </a:lnTo>
                  <a:lnTo>
                    <a:pt x="116" y="265"/>
                  </a:lnTo>
                  <a:lnTo>
                    <a:pt x="135" y="271"/>
                  </a:lnTo>
                  <a:lnTo>
                    <a:pt x="145" y="306"/>
                  </a:lnTo>
                  <a:lnTo>
                    <a:pt x="161" y="319"/>
                  </a:lnTo>
                  <a:lnTo>
                    <a:pt x="177" y="322"/>
                  </a:lnTo>
                  <a:lnTo>
                    <a:pt x="183" y="325"/>
                  </a:lnTo>
                  <a:lnTo>
                    <a:pt x="189" y="779"/>
                  </a:lnTo>
                  <a:lnTo>
                    <a:pt x="189" y="883"/>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40" name="Freeform 255">
              <a:extLst>
                <a:ext uri="{FF2B5EF4-FFF2-40B4-BE49-F238E27FC236}">
                  <a16:creationId xmlns:a16="http://schemas.microsoft.com/office/drawing/2014/main" id="{8E45AFB5-8317-BF08-12B8-FDC430048DC7}"/>
                </a:ext>
              </a:extLst>
            </p:cNvPr>
            <p:cNvSpPr>
              <a:spLocks/>
            </p:cNvSpPr>
            <p:nvPr/>
          </p:nvSpPr>
          <p:spPr bwMode="gray">
            <a:xfrm>
              <a:off x="5563873" y="4597716"/>
              <a:ext cx="746125" cy="649287"/>
            </a:xfrm>
            <a:custGeom>
              <a:avLst/>
              <a:gdLst>
                <a:gd name="T0" fmla="*/ 125 w 941"/>
                <a:gd name="T1" fmla="*/ 4 h 819"/>
                <a:gd name="T2" fmla="*/ 134 w 941"/>
                <a:gd name="T3" fmla="*/ 30 h 819"/>
                <a:gd name="T4" fmla="*/ 132 w 941"/>
                <a:gd name="T5" fmla="*/ 41 h 819"/>
                <a:gd name="T6" fmla="*/ 120 w 941"/>
                <a:gd name="T7" fmla="*/ 67 h 819"/>
                <a:gd name="T8" fmla="*/ 194 w 941"/>
                <a:gd name="T9" fmla="*/ 100 h 819"/>
                <a:gd name="T10" fmla="*/ 194 w 941"/>
                <a:gd name="T11" fmla="*/ 123 h 819"/>
                <a:gd name="T12" fmla="*/ 192 w 941"/>
                <a:gd name="T13" fmla="*/ 139 h 819"/>
                <a:gd name="T14" fmla="*/ 176 w 941"/>
                <a:gd name="T15" fmla="*/ 135 h 819"/>
                <a:gd name="T16" fmla="*/ 171 w 941"/>
                <a:gd name="T17" fmla="*/ 150 h 819"/>
                <a:gd name="T18" fmla="*/ 189 w 941"/>
                <a:gd name="T19" fmla="*/ 147 h 819"/>
                <a:gd name="T20" fmla="*/ 200 w 941"/>
                <a:gd name="T21" fmla="*/ 145 h 819"/>
                <a:gd name="T22" fmla="*/ 196 w 941"/>
                <a:gd name="T23" fmla="*/ 152 h 819"/>
                <a:gd name="T24" fmla="*/ 203 w 941"/>
                <a:gd name="T25" fmla="*/ 158 h 819"/>
                <a:gd name="T26" fmla="*/ 217 w 941"/>
                <a:gd name="T27" fmla="*/ 145 h 819"/>
                <a:gd name="T28" fmla="*/ 224 w 941"/>
                <a:gd name="T29" fmla="*/ 147 h 819"/>
                <a:gd name="T30" fmla="*/ 224 w 941"/>
                <a:gd name="T31" fmla="*/ 156 h 819"/>
                <a:gd name="T32" fmla="*/ 207 w 941"/>
                <a:gd name="T33" fmla="*/ 172 h 819"/>
                <a:gd name="T34" fmla="*/ 218 w 941"/>
                <a:gd name="T35" fmla="*/ 186 h 819"/>
                <a:gd name="T36" fmla="*/ 233 w 941"/>
                <a:gd name="T37" fmla="*/ 199 h 819"/>
                <a:gd name="T38" fmla="*/ 217 w 941"/>
                <a:gd name="T39" fmla="*/ 195 h 819"/>
                <a:gd name="T40" fmla="*/ 195 w 941"/>
                <a:gd name="T41" fmla="*/ 182 h 819"/>
                <a:gd name="T42" fmla="*/ 186 w 941"/>
                <a:gd name="T43" fmla="*/ 192 h 819"/>
                <a:gd name="T44" fmla="*/ 182 w 941"/>
                <a:gd name="T45" fmla="*/ 200 h 819"/>
                <a:gd name="T46" fmla="*/ 173 w 941"/>
                <a:gd name="T47" fmla="*/ 193 h 819"/>
                <a:gd name="T48" fmla="*/ 165 w 941"/>
                <a:gd name="T49" fmla="*/ 193 h 819"/>
                <a:gd name="T50" fmla="*/ 149 w 941"/>
                <a:gd name="T51" fmla="*/ 198 h 819"/>
                <a:gd name="T52" fmla="*/ 125 w 941"/>
                <a:gd name="T53" fmla="*/ 182 h 819"/>
                <a:gd name="T54" fmla="*/ 114 w 941"/>
                <a:gd name="T55" fmla="*/ 174 h 819"/>
                <a:gd name="T56" fmla="*/ 113 w 941"/>
                <a:gd name="T57" fmla="*/ 171 h 819"/>
                <a:gd name="T58" fmla="*/ 104 w 941"/>
                <a:gd name="T59" fmla="*/ 170 h 819"/>
                <a:gd name="T60" fmla="*/ 100 w 941"/>
                <a:gd name="T61" fmla="*/ 166 h 819"/>
                <a:gd name="T62" fmla="*/ 93 w 941"/>
                <a:gd name="T63" fmla="*/ 179 h 819"/>
                <a:gd name="T64" fmla="*/ 43 w 941"/>
                <a:gd name="T65" fmla="*/ 170 h 819"/>
                <a:gd name="T66" fmla="*/ 9 w 941"/>
                <a:gd name="T67" fmla="*/ 170 h 819"/>
                <a:gd name="T68" fmla="*/ 15 w 941"/>
                <a:gd name="T69" fmla="*/ 162 h 819"/>
                <a:gd name="T70" fmla="*/ 16 w 941"/>
                <a:gd name="T71" fmla="*/ 141 h 819"/>
                <a:gd name="T72" fmla="*/ 17 w 941"/>
                <a:gd name="T73" fmla="*/ 129 h 819"/>
                <a:gd name="T74" fmla="*/ 25 w 941"/>
                <a:gd name="T75" fmla="*/ 112 h 819"/>
                <a:gd name="T76" fmla="*/ 20 w 941"/>
                <a:gd name="T77" fmla="*/ 93 h 819"/>
                <a:gd name="T78" fmla="*/ 17 w 941"/>
                <a:gd name="T79" fmla="*/ 87 h 819"/>
                <a:gd name="T80" fmla="*/ 11 w 941"/>
                <a:gd name="T81" fmla="*/ 78 h 819"/>
                <a:gd name="T82" fmla="*/ 3 w 941"/>
                <a:gd name="T83" fmla="*/ 59 h 8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941" h="819">
                  <a:moveTo>
                    <a:pt x="0" y="13"/>
                  </a:moveTo>
                  <a:lnTo>
                    <a:pt x="506" y="0"/>
                  </a:lnTo>
                  <a:lnTo>
                    <a:pt x="503" y="16"/>
                  </a:lnTo>
                  <a:lnTo>
                    <a:pt x="526" y="59"/>
                  </a:lnTo>
                  <a:lnTo>
                    <a:pt x="529" y="97"/>
                  </a:lnTo>
                  <a:lnTo>
                    <a:pt x="538" y="123"/>
                  </a:lnTo>
                  <a:lnTo>
                    <a:pt x="551" y="132"/>
                  </a:lnTo>
                  <a:lnTo>
                    <a:pt x="551" y="148"/>
                  </a:lnTo>
                  <a:lnTo>
                    <a:pt x="529" y="164"/>
                  </a:lnTo>
                  <a:lnTo>
                    <a:pt x="522" y="171"/>
                  </a:lnTo>
                  <a:lnTo>
                    <a:pt x="513" y="216"/>
                  </a:lnTo>
                  <a:lnTo>
                    <a:pt x="480" y="268"/>
                  </a:lnTo>
                  <a:lnTo>
                    <a:pt x="451" y="355"/>
                  </a:lnTo>
                  <a:lnTo>
                    <a:pt x="448" y="419"/>
                  </a:lnTo>
                  <a:lnTo>
                    <a:pt x="777" y="403"/>
                  </a:lnTo>
                  <a:lnTo>
                    <a:pt x="783" y="416"/>
                  </a:lnTo>
                  <a:lnTo>
                    <a:pt x="774" y="448"/>
                  </a:lnTo>
                  <a:lnTo>
                    <a:pt x="777" y="494"/>
                  </a:lnTo>
                  <a:lnTo>
                    <a:pt x="809" y="529"/>
                  </a:lnTo>
                  <a:lnTo>
                    <a:pt x="819" y="567"/>
                  </a:lnTo>
                  <a:lnTo>
                    <a:pt x="771" y="558"/>
                  </a:lnTo>
                  <a:lnTo>
                    <a:pt x="728" y="538"/>
                  </a:lnTo>
                  <a:lnTo>
                    <a:pt x="718" y="535"/>
                  </a:lnTo>
                  <a:lnTo>
                    <a:pt x="706" y="542"/>
                  </a:lnTo>
                  <a:lnTo>
                    <a:pt x="674" y="570"/>
                  </a:lnTo>
                  <a:lnTo>
                    <a:pt x="674" y="586"/>
                  </a:lnTo>
                  <a:lnTo>
                    <a:pt x="686" y="602"/>
                  </a:lnTo>
                  <a:lnTo>
                    <a:pt x="702" y="607"/>
                  </a:lnTo>
                  <a:lnTo>
                    <a:pt x="738" y="602"/>
                  </a:lnTo>
                  <a:lnTo>
                    <a:pt x="757" y="590"/>
                  </a:lnTo>
                  <a:lnTo>
                    <a:pt x="771" y="583"/>
                  </a:lnTo>
                  <a:lnTo>
                    <a:pt x="793" y="583"/>
                  </a:lnTo>
                  <a:lnTo>
                    <a:pt x="803" y="583"/>
                  </a:lnTo>
                  <a:lnTo>
                    <a:pt x="803" y="590"/>
                  </a:lnTo>
                  <a:lnTo>
                    <a:pt x="799" y="599"/>
                  </a:lnTo>
                  <a:lnTo>
                    <a:pt x="787" y="610"/>
                  </a:lnTo>
                  <a:lnTo>
                    <a:pt x="790" y="623"/>
                  </a:lnTo>
                  <a:lnTo>
                    <a:pt x="803" y="629"/>
                  </a:lnTo>
                  <a:lnTo>
                    <a:pt x="812" y="632"/>
                  </a:lnTo>
                  <a:lnTo>
                    <a:pt x="822" y="626"/>
                  </a:lnTo>
                  <a:lnTo>
                    <a:pt x="835" y="599"/>
                  </a:lnTo>
                  <a:lnTo>
                    <a:pt x="870" y="583"/>
                  </a:lnTo>
                  <a:lnTo>
                    <a:pt x="883" y="577"/>
                  </a:lnTo>
                  <a:lnTo>
                    <a:pt x="892" y="577"/>
                  </a:lnTo>
                  <a:lnTo>
                    <a:pt x="899" y="590"/>
                  </a:lnTo>
                  <a:lnTo>
                    <a:pt x="892" y="602"/>
                  </a:lnTo>
                  <a:lnTo>
                    <a:pt x="899" y="613"/>
                  </a:lnTo>
                  <a:lnTo>
                    <a:pt x="899" y="626"/>
                  </a:lnTo>
                  <a:lnTo>
                    <a:pt x="879" y="635"/>
                  </a:lnTo>
                  <a:lnTo>
                    <a:pt x="857" y="671"/>
                  </a:lnTo>
                  <a:lnTo>
                    <a:pt x="828" y="690"/>
                  </a:lnTo>
                  <a:lnTo>
                    <a:pt x="828" y="706"/>
                  </a:lnTo>
                  <a:lnTo>
                    <a:pt x="835" y="722"/>
                  </a:lnTo>
                  <a:lnTo>
                    <a:pt x="873" y="744"/>
                  </a:lnTo>
                  <a:lnTo>
                    <a:pt x="935" y="771"/>
                  </a:lnTo>
                  <a:lnTo>
                    <a:pt x="941" y="780"/>
                  </a:lnTo>
                  <a:lnTo>
                    <a:pt x="935" y="796"/>
                  </a:lnTo>
                  <a:lnTo>
                    <a:pt x="925" y="800"/>
                  </a:lnTo>
                  <a:lnTo>
                    <a:pt x="876" y="819"/>
                  </a:lnTo>
                  <a:lnTo>
                    <a:pt x="870" y="780"/>
                  </a:lnTo>
                  <a:lnTo>
                    <a:pt x="841" y="768"/>
                  </a:lnTo>
                  <a:lnTo>
                    <a:pt x="790" y="748"/>
                  </a:lnTo>
                  <a:lnTo>
                    <a:pt x="780" y="728"/>
                  </a:lnTo>
                  <a:lnTo>
                    <a:pt x="771" y="722"/>
                  </a:lnTo>
                  <a:lnTo>
                    <a:pt x="757" y="728"/>
                  </a:lnTo>
                  <a:lnTo>
                    <a:pt x="747" y="768"/>
                  </a:lnTo>
                  <a:lnTo>
                    <a:pt x="754" y="771"/>
                  </a:lnTo>
                  <a:lnTo>
                    <a:pt x="754" y="780"/>
                  </a:lnTo>
                  <a:lnTo>
                    <a:pt x="728" y="800"/>
                  </a:lnTo>
                  <a:lnTo>
                    <a:pt x="718" y="796"/>
                  </a:lnTo>
                  <a:lnTo>
                    <a:pt x="702" y="774"/>
                  </a:lnTo>
                  <a:lnTo>
                    <a:pt x="693" y="774"/>
                  </a:lnTo>
                  <a:lnTo>
                    <a:pt x="677" y="780"/>
                  </a:lnTo>
                  <a:lnTo>
                    <a:pt x="667" y="771"/>
                  </a:lnTo>
                  <a:lnTo>
                    <a:pt x="661" y="774"/>
                  </a:lnTo>
                  <a:lnTo>
                    <a:pt x="635" y="800"/>
                  </a:lnTo>
                  <a:lnTo>
                    <a:pt x="605" y="803"/>
                  </a:lnTo>
                  <a:lnTo>
                    <a:pt x="596" y="793"/>
                  </a:lnTo>
                  <a:lnTo>
                    <a:pt x="567" y="790"/>
                  </a:lnTo>
                  <a:lnTo>
                    <a:pt x="526" y="735"/>
                  </a:lnTo>
                  <a:lnTo>
                    <a:pt x="500" y="728"/>
                  </a:lnTo>
                  <a:lnTo>
                    <a:pt x="473" y="719"/>
                  </a:lnTo>
                  <a:lnTo>
                    <a:pt x="464" y="703"/>
                  </a:lnTo>
                  <a:lnTo>
                    <a:pt x="457" y="699"/>
                  </a:lnTo>
                  <a:lnTo>
                    <a:pt x="454" y="699"/>
                  </a:lnTo>
                  <a:lnTo>
                    <a:pt x="454" y="696"/>
                  </a:lnTo>
                  <a:lnTo>
                    <a:pt x="454" y="687"/>
                  </a:lnTo>
                  <a:lnTo>
                    <a:pt x="445" y="683"/>
                  </a:lnTo>
                  <a:lnTo>
                    <a:pt x="438" y="687"/>
                  </a:lnTo>
                  <a:lnTo>
                    <a:pt x="419" y="683"/>
                  </a:lnTo>
                  <a:lnTo>
                    <a:pt x="416" y="680"/>
                  </a:lnTo>
                  <a:lnTo>
                    <a:pt x="409" y="664"/>
                  </a:lnTo>
                  <a:lnTo>
                    <a:pt x="400" y="667"/>
                  </a:lnTo>
                  <a:lnTo>
                    <a:pt x="365" y="696"/>
                  </a:lnTo>
                  <a:lnTo>
                    <a:pt x="381" y="715"/>
                  </a:lnTo>
                  <a:lnTo>
                    <a:pt x="374" y="719"/>
                  </a:lnTo>
                  <a:lnTo>
                    <a:pt x="319" y="722"/>
                  </a:lnTo>
                  <a:lnTo>
                    <a:pt x="226" y="706"/>
                  </a:lnTo>
                  <a:lnTo>
                    <a:pt x="174" y="683"/>
                  </a:lnTo>
                  <a:lnTo>
                    <a:pt x="48" y="703"/>
                  </a:lnTo>
                  <a:lnTo>
                    <a:pt x="42" y="696"/>
                  </a:lnTo>
                  <a:lnTo>
                    <a:pt x="38" y="683"/>
                  </a:lnTo>
                  <a:lnTo>
                    <a:pt x="45" y="674"/>
                  </a:lnTo>
                  <a:lnTo>
                    <a:pt x="48" y="664"/>
                  </a:lnTo>
                  <a:lnTo>
                    <a:pt x="62" y="648"/>
                  </a:lnTo>
                  <a:lnTo>
                    <a:pt x="78" y="602"/>
                  </a:lnTo>
                  <a:lnTo>
                    <a:pt x="65" y="583"/>
                  </a:lnTo>
                  <a:lnTo>
                    <a:pt x="65" y="567"/>
                  </a:lnTo>
                  <a:lnTo>
                    <a:pt x="68" y="561"/>
                  </a:lnTo>
                  <a:lnTo>
                    <a:pt x="68" y="548"/>
                  </a:lnTo>
                  <a:lnTo>
                    <a:pt x="71" y="519"/>
                  </a:lnTo>
                  <a:lnTo>
                    <a:pt x="87" y="510"/>
                  </a:lnTo>
                  <a:lnTo>
                    <a:pt x="94" y="490"/>
                  </a:lnTo>
                  <a:lnTo>
                    <a:pt x="100" y="451"/>
                  </a:lnTo>
                  <a:lnTo>
                    <a:pt x="100" y="429"/>
                  </a:lnTo>
                  <a:lnTo>
                    <a:pt x="94" y="397"/>
                  </a:lnTo>
                  <a:lnTo>
                    <a:pt x="81" y="374"/>
                  </a:lnTo>
                  <a:lnTo>
                    <a:pt x="75" y="368"/>
                  </a:lnTo>
                  <a:lnTo>
                    <a:pt x="78" y="355"/>
                  </a:lnTo>
                  <a:lnTo>
                    <a:pt x="68" y="349"/>
                  </a:lnTo>
                  <a:lnTo>
                    <a:pt x="62" y="329"/>
                  </a:lnTo>
                  <a:lnTo>
                    <a:pt x="48" y="319"/>
                  </a:lnTo>
                  <a:lnTo>
                    <a:pt x="45" y="312"/>
                  </a:lnTo>
                  <a:lnTo>
                    <a:pt x="51" y="290"/>
                  </a:lnTo>
                  <a:lnTo>
                    <a:pt x="35" y="261"/>
                  </a:lnTo>
                  <a:lnTo>
                    <a:pt x="13" y="236"/>
                  </a:lnTo>
                  <a:lnTo>
                    <a:pt x="3" y="226"/>
                  </a:lnTo>
                  <a:lnTo>
                    <a:pt x="0" y="13"/>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41" name="Freeform 256">
              <a:extLst>
                <a:ext uri="{FF2B5EF4-FFF2-40B4-BE49-F238E27FC236}">
                  <a16:creationId xmlns:a16="http://schemas.microsoft.com/office/drawing/2014/main" id="{CBBA3D32-2CE0-E0A1-52C4-E904509E719D}"/>
                </a:ext>
              </a:extLst>
            </p:cNvPr>
            <p:cNvSpPr>
              <a:spLocks/>
            </p:cNvSpPr>
            <p:nvPr/>
          </p:nvSpPr>
          <p:spPr bwMode="gray">
            <a:xfrm>
              <a:off x="5652773" y="2268854"/>
              <a:ext cx="695325" cy="738187"/>
            </a:xfrm>
            <a:custGeom>
              <a:avLst/>
              <a:gdLst>
                <a:gd name="T0" fmla="*/ 91 w 876"/>
                <a:gd name="T1" fmla="*/ 229 h 928"/>
                <a:gd name="T2" fmla="*/ 76 w 876"/>
                <a:gd name="T3" fmla="*/ 221 h 928"/>
                <a:gd name="T4" fmla="*/ 70 w 876"/>
                <a:gd name="T5" fmla="*/ 200 h 928"/>
                <a:gd name="T6" fmla="*/ 74 w 876"/>
                <a:gd name="T7" fmla="*/ 192 h 928"/>
                <a:gd name="T8" fmla="*/ 67 w 876"/>
                <a:gd name="T9" fmla="*/ 181 h 928"/>
                <a:gd name="T10" fmla="*/ 66 w 876"/>
                <a:gd name="T11" fmla="*/ 165 h 928"/>
                <a:gd name="T12" fmla="*/ 53 w 876"/>
                <a:gd name="T13" fmla="*/ 154 h 928"/>
                <a:gd name="T14" fmla="*/ 38 w 876"/>
                <a:gd name="T15" fmla="*/ 138 h 928"/>
                <a:gd name="T16" fmla="*/ 25 w 876"/>
                <a:gd name="T17" fmla="*/ 132 h 928"/>
                <a:gd name="T18" fmla="*/ 23 w 876"/>
                <a:gd name="T19" fmla="*/ 128 h 928"/>
                <a:gd name="T20" fmla="*/ 12 w 876"/>
                <a:gd name="T21" fmla="*/ 124 h 928"/>
                <a:gd name="T22" fmla="*/ 6 w 876"/>
                <a:gd name="T23" fmla="*/ 118 h 928"/>
                <a:gd name="T24" fmla="*/ 7 w 876"/>
                <a:gd name="T25" fmla="*/ 95 h 928"/>
                <a:gd name="T26" fmla="*/ 9 w 876"/>
                <a:gd name="T27" fmla="*/ 84 h 928"/>
                <a:gd name="T28" fmla="*/ 0 w 876"/>
                <a:gd name="T29" fmla="*/ 74 h 928"/>
                <a:gd name="T30" fmla="*/ 4 w 876"/>
                <a:gd name="T31" fmla="*/ 66 h 928"/>
                <a:gd name="T32" fmla="*/ 16 w 876"/>
                <a:gd name="T33" fmla="*/ 52 h 928"/>
                <a:gd name="T34" fmla="*/ 22 w 876"/>
                <a:gd name="T35" fmla="*/ 47 h 928"/>
                <a:gd name="T36" fmla="*/ 23 w 876"/>
                <a:gd name="T37" fmla="*/ 17 h 928"/>
                <a:gd name="T38" fmla="*/ 30 w 876"/>
                <a:gd name="T39" fmla="*/ 15 h 928"/>
                <a:gd name="T40" fmla="*/ 41 w 876"/>
                <a:gd name="T41" fmla="*/ 16 h 928"/>
                <a:gd name="T42" fmla="*/ 69 w 876"/>
                <a:gd name="T43" fmla="*/ 0 h 928"/>
                <a:gd name="T44" fmla="*/ 74 w 876"/>
                <a:gd name="T45" fmla="*/ 1 h 928"/>
                <a:gd name="T46" fmla="*/ 72 w 876"/>
                <a:gd name="T47" fmla="*/ 8 h 928"/>
                <a:gd name="T48" fmla="*/ 70 w 876"/>
                <a:gd name="T49" fmla="*/ 18 h 928"/>
                <a:gd name="T50" fmla="*/ 81 w 876"/>
                <a:gd name="T51" fmla="*/ 15 h 928"/>
                <a:gd name="T52" fmla="*/ 89 w 876"/>
                <a:gd name="T53" fmla="*/ 18 h 928"/>
                <a:gd name="T54" fmla="*/ 96 w 876"/>
                <a:gd name="T55" fmla="*/ 22 h 928"/>
                <a:gd name="T56" fmla="*/ 100 w 876"/>
                <a:gd name="T57" fmla="*/ 30 h 928"/>
                <a:gd name="T58" fmla="*/ 137 w 876"/>
                <a:gd name="T59" fmla="*/ 38 h 928"/>
                <a:gd name="T60" fmla="*/ 149 w 876"/>
                <a:gd name="T61" fmla="*/ 45 h 928"/>
                <a:gd name="T62" fmla="*/ 155 w 876"/>
                <a:gd name="T63" fmla="*/ 46 h 928"/>
                <a:gd name="T64" fmla="*/ 159 w 876"/>
                <a:gd name="T65" fmla="*/ 45 h 928"/>
                <a:gd name="T66" fmla="*/ 174 w 876"/>
                <a:gd name="T67" fmla="*/ 48 h 928"/>
                <a:gd name="T68" fmla="*/ 174 w 876"/>
                <a:gd name="T69" fmla="*/ 51 h 928"/>
                <a:gd name="T70" fmla="*/ 180 w 876"/>
                <a:gd name="T71" fmla="*/ 54 h 928"/>
                <a:gd name="T72" fmla="*/ 187 w 876"/>
                <a:gd name="T73" fmla="*/ 62 h 928"/>
                <a:gd name="T74" fmla="*/ 186 w 876"/>
                <a:gd name="T75" fmla="*/ 76 h 928"/>
                <a:gd name="T76" fmla="*/ 194 w 876"/>
                <a:gd name="T77" fmla="*/ 75 h 928"/>
                <a:gd name="T78" fmla="*/ 191 w 876"/>
                <a:gd name="T79" fmla="*/ 81 h 928"/>
                <a:gd name="T80" fmla="*/ 199 w 876"/>
                <a:gd name="T81" fmla="*/ 90 h 928"/>
                <a:gd name="T82" fmla="*/ 190 w 876"/>
                <a:gd name="T83" fmla="*/ 99 h 928"/>
                <a:gd name="T84" fmla="*/ 183 w 876"/>
                <a:gd name="T85" fmla="*/ 116 h 928"/>
                <a:gd name="T86" fmla="*/ 184 w 876"/>
                <a:gd name="T87" fmla="*/ 120 h 928"/>
                <a:gd name="T88" fmla="*/ 195 w 876"/>
                <a:gd name="T89" fmla="*/ 106 h 928"/>
                <a:gd name="T90" fmla="*/ 206 w 876"/>
                <a:gd name="T91" fmla="*/ 99 h 928"/>
                <a:gd name="T92" fmla="*/ 210 w 876"/>
                <a:gd name="T93" fmla="*/ 93 h 928"/>
                <a:gd name="T94" fmla="*/ 211 w 876"/>
                <a:gd name="T95" fmla="*/ 86 h 928"/>
                <a:gd name="T96" fmla="*/ 213 w 876"/>
                <a:gd name="T97" fmla="*/ 82 h 928"/>
                <a:gd name="T98" fmla="*/ 216 w 876"/>
                <a:gd name="T99" fmla="*/ 77 h 928"/>
                <a:gd name="T100" fmla="*/ 219 w 876"/>
                <a:gd name="T101" fmla="*/ 79 h 928"/>
                <a:gd name="T102" fmla="*/ 213 w 876"/>
                <a:gd name="T103" fmla="*/ 99 h 928"/>
                <a:gd name="T104" fmla="*/ 209 w 876"/>
                <a:gd name="T105" fmla="*/ 107 h 928"/>
                <a:gd name="T106" fmla="*/ 204 w 876"/>
                <a:gd name="T107" fmla="*/ 121 h 928"/>
                <a:gd name="T108" fmla="*/ 204 w 876"/>
                <a:gd name="T109" fmla="*/ 137 h 928"/>
                <a:gd name="T110" fmla="*/ 198 w 876"/>
                <a:gd name="T111" fmla="*/ 145 h 928"/>
                <a:gd name="T112" fmla="*/ 200 w 876"/>
                <a:gd name="T113" fmla="*/ 165 h 928"/>
                <a:gd name="T114" fmla="*/ 194 w 876"/>
                <a:gd name="T115" fmla="*/ 180 h 928"/>
                <a:gd name="T116" fmla="*/ 202 w 876"/>
                <a:gd name="T117" fmla="*/ 212 h 928"/>
                <a:gd name="T118" fmla="*/ 201 w 876"/>
                <a:gd name="T119" fmla="*/ 217 h 928"/>
                <a:gd name="T120" fmla="*/ 201 w 876"/>
                <a:gd name="T121" fmla="*/ 225 h 9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76" h="928">
                  <a:moveTo>
                    <a:pt x="371" y="928"/>
                  </a:moveTo>
                  <a:lnTo>
                    <a:pt x="364" y="912"/>
                  </a:lnTo>
                  <a:lnTo>
                    <a:pt x="348" y="896"/>
                  </a:lnTo>
                  <a:lnTo>
                    <a:pt x="303" y="880"/>
                  </a:lnTo>
                  <a:lnTo>
                    <a:pt x="287" y="821"/>
                  </a:lnTo>
                  <a:lnTo>
                    <a:pt x="280" y="796"/>
                  </a:lnTo>
                  <a:lnTo>
                    <a:pt x="293" y="777"/>
                  </a:lnTo>
                  <a:lnTo>
                    <a:pt x="293" y="764"/>
                  </a:lnTo>
                  <a:lnTo>
                    <a:pt x="277" y="748"/>
                  </a:lnTo>
                  <a:lnTo>
                    <a:pt x="268" y="721"/>
                  </a:lnTo>
                  <a:lnTo>
                    <a:pt x="261" y="683"/>
                  </a:lnTo>
                  <a:lnTo>
                    <a:pt x="261" y="657"/>
                  </a:lnTo>
                  <a:lnTo>
                    <a:pt x="258" y="645"/>
                  </a:lnTo>
                  <a:lnTo>
                    <a:pt x="209" y="613"/>
                  </a:lnTo>
                  <a:lnTo>
                    <a:pt x="167" y="579"/>
                  </a:lnTo>
                  <a:lnTo>
                    <a:pt x="151" y="551"/>
                  </a:lnTo>
                  <a:lnTo>
                    <a:pt x="107" y="528"/>
                  </a:lnTo>
                  <a:lnTo>
                    <a:pt x="100" y="525"/>
                  </a:lnTo>
                  <a:lnTo>
                    <a:pt x="97" y="512"/>
                  </a:lnTo>
                  <a:lnTo>
                    <a:pt x="91" y="509"/>
                  </a:lnTo>
                  <a:lnTo>
                    <a:pt x="51" y="503"/>
                  </a:lnTo>
                  <a:lnTo>
                    <a:pt x="48" y="493"/>
                  </a:lnTo>
                  <a:lnTo>
                    <a:pt x="32" y="480"/>
                  </a:lnTo>
                  <a:lnTo>
                    <a:pt x="22" y="468"/>
                  </a:lnTo>
                  <a:lnTo>
                    <a:pt x="22" y="412"/>
                  </a:lnTo>
                  <a:lnTo>
                    <a:pt x="26" y="377"/>
                  </a:lnTo>
                  <a:lnTo>
                    <a:pt x="22" y="358"/>
                  </a:lnTo>
                  <a:lnTo>
                    <a:pt x="35" y="335"/>
                  </a:lnTo>
                  <a:lnTo>
                    <a:pt x="22" y="309"/>
                  </a:lnTo>
                  <a:lnTo>
                    <a:pt x="0" y="296"/>
                  </a:lnTo>
                  <a:lnTo>
                    <a:pt x="10" y="264"/>
                  </a:lnTo>
                  <a:lnTo>
                    <a:pt x="16" y="261"/>
                  </a:lnTo>
                  <a:lnTo>
                    <a:pt x="16" y="242"/>
                  </a:lnTo>
                  <a:lnTo>
                    <a:pt x="61" y="206"/>
                  </a:lnTo>
                  <a:lnTo>
                    <a:pt x="74" y="200"/>
                  </a:lnTo>
                  <a:lnTo>
                    <a:pt x="86" y="187"/>
                  </a:lnTo>
                  <a:lnTo>
                    <a:pt x="80" y="74"/>
                  </a:lnTo>
                  <a:lnTo>
                    <a:pt x="91" y="68"/>
                  </a:lnTo>
                  <a:lnTo>
                    <a:pt x="103" y="52"/>
                  </a:lnTo>
                  <a:lnTo>
                    <a:pt x="119" y="58"/>
                  </a:lnTo>
                  <a:lnTo>
                    <a:pt x="139" y="61"/>
                  </a:lnTo>
                  <a:lnTo>
                    <a:pt x="161" y="61"/>
                  </a:lnTo>
                  <a:lnTo>
                    <a:pt x="203" y="36"/>
                  </a:lnTo>
                  <a:lnTo>
                    <a:pt x="274" y="0"/>
                  </a:lnTo>
                  <a:lnTo>
                    <a:pt x="287" y="0"/>
                  </a:lnTo>
                  <a:lnTo>
                    <a:pt x="293" y="3"/>
                  </a:lnTo>
                  <a:lnTo>
                    <a:pt x="293" y="22"/>
                  </a:lnTo>
                  <a:lnTo>
                    <a:pt x="287" y="32"/>
                  </a:lnTo>
                  <a:lnTo>
                    <a:pt x="287" y="42"/>
                  </a:lnTo>
                  <a:lnTo>
                    <a:pt x="277" y="71"/>
                  </a:lnTo>
                  <a:lnTo>
                    <a:pt x="306" y="58"/>
                  </a:lnTo>
                  <a:lnTo>
                    <a:pt x="322" y="58"/>
                  </a:lnTo>
                  <a:lnTo>
                    <a:pt x="338" y="74"/>
                  </a:lnTo>
                  <a:lnTo>
                    <a:pt x="354" y="71"/>
                  </a:lnTo>
                  <a:lnTo>
                    <a:pt x="360" y="84"/>
                  </a:lnTo>
                  <a:lnTo>
                    <a:pt x="384" y="87"/>
                  </a:lnTo>
                  <a:lnTo>
                    <a:pt x="393" y="93"/>
                  </a:lnTo>
                  <a:lnTo>
                    <a:pt x="400" y="119"/>
                  </a:lnTo>
                  <a:lnTo>
                    <a:pt x="409" y="125"/>
                  </a:lnTo>
                  <a:lnTo>
                    <a:pt x="548" y="151"/>
                  </a:lnTo>
                  <a:lnTo>
                    <a:pt x="564" y="151"/>
                  </a:lnTo>
                  <a:lnTo>
                    <a:pt x="593" y="178"/>
                  </a:lnTo>
                  <a:lnTo>
                    <a:pt x="612" y="173"/>
                  </a:lnTo>
                  <a:lnTo>
                    <a:pt x="618" y="184"/>
                  </a:lnTo>
                  <a:lnTo>
                    <a:pt x="625" y="178"/>
                  </a:lnTo>
                  <a:lnTo>
                    <a:pt x="634" y="178"/>
                  </a:lnTo>
                  <a:lnTo>
                    <a:pt x="670" y="181"/>
                  </a:lnTo>
                  <a:lnTo>
                    <a:pt x="693" y="190"/>
                  </a:lnTo>
                  <a:lnTo>
                    <a:pt x="699" y="197"/>
                  </a:lnTo>
                  <a:lnTo>
                    <a:pt x="696" y="203"/>
                  </a:lnTo>
                  <a:lnTo>
                    <a:pt x="696" y="210"/>
                  </a:lnTo>
                  <a:lnTo>
                    <a:pt x="718" y="216"/>
                  </a:lnTo>
                  <a:lnTo>
                    <a:pt x="744" y="229"/>
                  </a:lnTo>
                  <a:lnTo>
                    <a:pt x="747" y="248"/>
                  </a:lnTo>
                  <a:lnTo>
                    <a:pt x="741" y="299"/>
                  </a:lnTo>
                  <a:lnTo>
                    <a:pt x="744" y="302"/>
                  </a:lnTo>
                  <a:lnTo>
                    <a:pt x="770" y="296"/>
                  </a:lnTo>
                  <a:lnTo>
                    <a:pt x="773" y="299"/>
                  </a:lnTo>
                  <a:lnTo>
                    <a:pt x="770" y="312"/>
                  </a:lnTo>
                  <a:lnTo>
                    <a:pt x="763" y="323"/>
                  </a:lnTo>
                  <a:lnTo>
                    <a:pt x="770" y="345"/>
                  </a:lnTo>
                  <a:lnTo>
                    <a:pt x="793" y="358"/>
                  </a:lnTo>
                  <a:lnTo>
                    <a:pt x="786" y="361"/>
                  </a:lnTo>
                  <a:lnTo>
                    <a:pt x="757" y="393"/>
                  </a:lnTo>
                  <a:lnTo>
                    <a:pt x="738" y="431"/>
                  </a:lnTo>
                  <a:lnTo>
                    <a:pt x="731" y="461"/>
                  </a:lnTo>
                  <a:lnTo>
                    <a:pt x="728" y="474"/>
                  </a:lnTo>
                  <a:lnTo>
                    <a:pt x="734" y="477"/>
                  </a:lnTo>
                  <a:lnTo>
                    <a:pt x="757" y="464"/>
                  </a:lnTo>
                  <a:lnTo>
                    <a:pt x="779" y="422"/>
                  </a:lnTo>
                  <a:lnTo>
                    <a:pt x="809" y="399"/>
                  </a:lnTo>
                  <a:lnTo>
                    <a:pt x="822" y="393"/>
                  </a:lnTo>
                  <a:lnTo>
                    <a:pt x="825" y="380"/>
                  </a:lnTo>
                  <a:lnTo>
                    <a:pt x="838" y="371"/>
                  </a:lnTo>
                  <a:lnTo>
                    <a:pt x="841" y="358"/>
                  </a:lnTo>
                  <a:lnTo>
                    <a:pt x="841" y="342"/>
                  </a:lnTo>
                  <a:lnTo>
                    <a:pt x="844" y="332"/>
                  </a:lnTo>
                  <a:lnTo>
                    <a:pt x="851" y="326"/>
                  </a:lnTo>
                  <a:lnTo>
                    <a:pt x="854" y="312"/>
                  </a:lnTo>
                  <a:lnTo>
                    <a:pt x="863" y="306"/>
                  </a:lnTo>
                  <a:lnTo>
                    <a:pt x="870" y="306"/>
                  </a:lnTo>
                  <a:lnTo>
                    <a:pt x="876" y="316"/>
                  </a:lnTo>
                  <a:lnTo>
                    <a:pt x="873" y="339"/>
                  </a:lnTo>
                  <a:lnTo>
                    <a:pt x="851" y="393"/>
                  </a:lnTo>
                  <a:lnTo>
                    <a:pt x="841" y="406"/>
                  </a:lnTo>
                  <a:lnTo>
                    <a:pt x="835" y="425"/>
                  </a:lnTo>
                  <a:lnTo>
                    <a:pt x="835" y="435"/>
                  </a:lnTo>
                  <a:lnTo>
                    <a:pt x="815" y="480"/>
                  </a:lnTo>
                  <a:lnTo>
                    <a:pt x="815" y="516"/>
                  </a:lnTo>
                  <a:lnTo>
                    <a:pt x="815" y="544"/>
                  </a:lnTo>
                  <a:lnTo>
                    <a:pt x="796" y="563"/>
                  </a:lnTo>
                  <a:lnTo>
                    <a:pt x="790" y="576"/>
                  </a:lnTo>
                  <a:lnTo>
                    <a:pt x="796" y="606"/>
                  </a:lnTo>
                  <a:lnTo>
                    <a:pt x="799" y="657"/>
                  </a:lnTo>
                  <a:lnTo>
                    <a:pt x="790" y="667"/>
                  </a:lnTo>
                  <a:lnTo>
                    <a:pt x="773" y="718"/>
                  </a:lnTo>
                  <a:lnTo>
                    <a:pt x="782" y="796"/>
                  </a:lnTo>
                  <a:lnTo>
                    <a:pt x="806" y="847"/>
                  </a:lnTo>
                  <a:lnTo>
                    <a:pt x="799" y="857"/>
                  </a:lnTo>
                  <a:lnTo>
                    <a:pt x="803" y="866"/>
                  </a:lnTo>
                  <a:lnTo>
                    <a:pt x="803" y="880"/>
                  </a:lnTo>
                  <a:lnTo>
                    <a:pt x="803" y="899"/>
                  </a:lnTo>
                  <a:lnTo>
                    <a:pt x="371" y="928"/>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42" name="Freeform 257">
              <a:extLst>
                <a:ext uri="{FF2B5EF4-FFF2-40B4-BE49-F238E27FC236}">
                  <a16:creationId xmlns:a16="http://schemas.microsoft.com/office/drawing/2014/main" id="{BEA317C2-D9C0-4F5E-5AB5-A980C9448F24}"/>
                </a:ext>
              </a:extLst>
            </p:cNvPr>
            <p:cNvSpPr>
              <a:spLocks/>
            </p:cNvSpPr>
            <p:nvPr/>
          </p:nvSpPr>
          <p:spPr bwMode="gray">
            <a:xfrm>
              <a:off x="5860734" y="2983228"/>
              <a:ext cx="522289" cy="933449"/>
            </a:xfrm>
            <a:custGeom>
              <a:avLst/>
              <a:gdLst>
                <a:gd name="T0" fmla="*/ 27 w 660"/>
                <a:gd name="T1" fmla="*/ 8 h 1176"/>
                <a:gd name="T2" fmla="*/ 37 w 660"/>
                <a:gd name="T3" fmla="*/ 16 h 1176"/>
                <a:gd name="T4" fmla="*/ 45 w 660"/>
                <a:gd name="T5" fmla="*/ 25 h 1176"/>
                <a:gd name="T6" fmla="*/ 47 w 660"/>
                <a:gd name="T7" fmla="*/ 39 h 1176"/>
                <a:gd name="T8" fmla="*/ 42 w 660"/>
                <a:gd name="T9" fmla="*/ 47 h 1176"/>
                <a:gd name="T10" fmla="*/ 35 w 660"/>
                <a:gd name="T11" fmla="*/ 59 h 1176"/>
                <a:gd name="T12" fmla="*/ 27 w 660"/>
                <a:gd name="T13" fmla="*/ 63 h 1176"/>
                <a:gd name="T14" fmla="*/ 15 w 660"/>
                <a:gd name="T15" fmla="*/ 66 h 1176"/>
                <a:gd name="T16" fmla="*/ 12 w 660"/>
                <a:gd name="T17" fmla="*/ 76 h 1176"/>
                <a:gd name="T18" fmla="*/ 19 w 660"/>
                <a:gd name="T19" fmla="*/ 84 h 1176"/>
                <a:gd name="T20" fmla="*/ 12 w 660"/>
                <a:gd name="T21" fmla="*/ 105 h 1176"/>
                <a:gd name="T22" fmla="*/ 4 w 660"/>
                <a:gd name="T23" fmla="*/ 113 h 1176"/>
                <a:gd name="T24" fmla="*/ 1 w 660"/>
                <a:gd name="T25" fmla="*/ 121 h 1176"/>
                <a:gd name="T26" fmla="*/ 0 w 660"/>
                <a:gd name="T27" fmla="*/ 128 h 1176"/>
                <a:gd name="T28" fmla="*/ 4 w 660"/>
                <a:gd name="T29" fmla="*/ 148 h 1176"/>
                <a:gd name="T30" fmla="*/ 16 w 660"/>
                <a:gd name="T31" fmla="*/ 165 h 1176"/>
                <a:gd name="T32" fmla="*/ 31 w 660"/>
                <a:gd name="T33" fmla="*/ 178 h 1176"/>
                <a:gd name="T34" fmla="*/ 40 w 660"/>
                <a:gd name="T35" fmla="*/ 198 h 1176"/>
                <a:gd name="T36" fmla="*/ 46 w 660"/>
                <a:gd name="T37" fmla="*/ 193 h 1176"/>
                <a:gd name="T38" fmla="*/ 58 w 660"/>
                <a:gd name="T39" fmla="*/ 201 h 1176"/>
                <a:gd name="T40" fmla="*/ 57 w 660"/>
                <a:gd name="T41" fmla="*/ 216 h 1176"/>
                <a:gd name="T42" fmla="*/ 48 w 660"/>
                <a:gd name="T43" fmla="*/ 227 h 1176"/>
                <a:gd name="T44" fmla="*/ 57 w 660"/>
                <a:gd name="T45" fmla="*/ 239 h 1176"/>
                <a:gd name="T46" fmla="*/ 75 w 660"/>
                <a:gd name="T47" fmla="*/ 249 h 1176"/>
                <a:gd name="T48" fmla="*/ 89 w 660"/>
                <a:gd name="T49" fmla="*/ 268 h 1176"/>
                <a:gd name="T50" fmla="*/ 92 w 660"/>
                <a:gd name="T51" fmla="*/ 275 h 1176"/>
                <a:gd name="T52" fmla="*/ 89 w 660"/>
                <a:gd name="T53" fmla="*/ 280 h 1176"/>
                <a:gd name="T54" fmla="*/ 99 w 660"/>
                <a:gd name="T55" fmla="*/ 294 h 1176"/>
                <a:gd name="T56" fmla="*/ 103 w 660"/>
                <a:gd name="T57" fmla="*/ 291 h 1176"/>
                <a:gd name="T58" fmla="*/ 106 w 660"/>
                <a:gd name="T59" fmla="*/ 284 h 1176"/>
                <a:gd name="T60" fmla="*/ 118 w 660"/>
                <a:gd name="T61" fmla="*/ 282 h 1176"/>
                <a:gd name="T62" fmla="*/ 127 w 660"/>
                <a:gd name="T63" fmla="*/ 289 h 1176"/>
                <a:gd name="T64" fmla="*/ 131 w 660"/>
                <a:gd name="T65" fmla="*/ 275 h 1176"/>
                <a:gd name="T66" fmla="*/ 134 w 660"/>
                <a:gd name="T67" fmla="*/ 268 h 1176"/>
                <a:gd name="T68" fmla="*/ 148 w 660"/>
                <a:gd name="T69" fmla="*/ 263 h 1176"/>
                <a:gd name="T70" fmla="*/ 143 w 660"/>
                <a:gd name="T71" fmla="*/ 257 h 1176"/>
                <a:gd name="T72" fmla="*/ 145 w 660"/>
                <a:gd name="T73" fmla="*/ 251 h 1176"/>
                <a:gd name="T74" fmla="*/ 146 w 660"/>
                <a:gd name="T75" fmla="*/ 248 h 1176"/>
                <a:gd name="T76" fmla="*/ 146 w 660"/>
                <a:gd name="T77" fmla="*/ 243 h 1176"/>
                <a:gd name="T78" fmla="*/ 148 w 660"/>
                <a:gd name="T79" fmla="*/ 226 h 1176"/>
                <a:gd name="T80" fmla="*/ 158 w 660"/>
                <a:gd name="T81" fmla="*/ 212 h 1176"/>
                <a:gd name="T82" fmla="*/ 164 w 660"/>
                <a:gd name="T83" fmla="*/ 198 h 1176"/>
                <a:gd name="T84" fmla="*/ 158 w 660"/>
                <a:gd name="T85" fmla="*/ 178 h 1176"/>
                <a:gd name="T86" fmla="*/ 159 w 660"/>
                <a:gd name="T87" fmla="*/ 166 h 1176"/>
                <a:gd name="T88" fmla="*/ 150 w 660"/>
                <a:gd name="T89" fmla="*/ 40 h 1176"/>
                <a:gd name="T90" fmla="*/ 146 w 660"/>
                <a:gd name="T91" fmla="*/ 36 h 1176"/>
                <a:gd name="T92" fmla="*/ 142 w 660"/>
                <a:gd name="T93" fmla="*/ 21 h 1176"/>
                <a:gd name="T94" fmla="*/ 135 w 660"/>
                <a:gd name="T95" fmla="*/ 10 h 117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0" h="1176">
                  <a:moveTo>
                    <a:pt x="542" y="0"/>
                  </a:moveTo>
                  <a:lnTo>
                    <a:pt x="110" y="29"/>
                  </a:lnTo>
                  <a:lnTo>
                    <a:pt x="116" y="42"/>
                  </a:lnTo>
                  <a:lnTo>
                    <a:pt x="148" y="64"/>
                  </a:lnTo>
                  <a:lnTo>
                    <a:pt x="152" y="83"/>
                  </a:lnTo>
                  <a:lnTo>
                    <a:pt x="180" y="99"/>
                  </a:lnTo>
                  <a:lnTo>
                    <a:pt x="193" y="136"/>
                  </a:lnTo>
                  <a:lnTo>
                    <a:pt x="190" y="155"/>
                  </a:lnTo>
                  <a:lnTo>
                    <a:pt x="180" y="174"/>
                  </a:lnTo>
                  <a:lnTo>
                    <a:pt x="168" y="187"/>
                  </a:lnTo>
                  <a:lnTo>
                    <a:pt x="168" y="206"/>
                  </a:lnTo>
                  <a:lnTo>
                    <a:pt x="142" y="235"/>
                  </a:lnTo>
                  <a:lnTo>
                    <a:pt x="116" y="244"/>
                  </a:lnTo>
                  <a:lnTo>
                    <a:pt x="110" y="251"/>
                  </a:lnTo>
                  <a:lnTo>
                    <a:pt x="77" y="254"/>
                  </a:lnTo>
                  <a:lnTo>
                    <a:pt x="61" y="261"/>
                  </a:lnTo>
                  <a:lnTo>
                    <a:pt x="48" y="284"/>
                  </a:lnTo>
                  <a:lnTo>
                    <a:pt x="51" y="303"/>
                  </a:lnTo>
                  <a:lnTo>
                    <a:pt x="74" y="322"/>
                  </a:lnTo>
                  <a:lnTo>
                    <a:pt x="77" y="335"/>
                  </a:lnTo>
                  <a:lnTo>
                    <a:pt x="74" y="367"/>
                  </a:lnTo>
                  <a:lnTo>
                    <a:pt x="48" y="419"/>
                  </a:lnTo>
                  <a:lnTo>
                    <a:pt x="26" y="432"/>
                  </a:lnTo>
                  <a:lnTo>
                    <a:pt x="16" y="451"/>
                  </a:lnTo>
                  <a:lnTo>
                    <a:pt x="19" y="467"/>
                  </a:lnTo>
                  <a:lnTo>
                    <a:pt x="7" y="483"/>
                  </a:lnTo>
                  <a:lnTo>
                    <a:pt x="7" y="493"/>
                  </a:lnTo>
                  <a:lnTo>
                    <a:pt x="0" y="512"/>
                  </a:lnTo>
                  <a:lnTo>
                    <a:pt x="0" y="555"/>
                  </a:lnTo>
                  <a:lnTo>
                    <a:pt x="16" y="590"/>
                  </a:lnTo>
                  <a:lnTo>
                    <a:pt x="16" y="603"/>
                  </a:lnTo>
                  <a:lnTo>
                    <a:pt x="64" y="660"/>
                  </a:lnTo>
                  <a:lnTo>
                    <a:pt x="113" y="696"/>
                  </a:lnTo>
                  <a:lnTo>
                    <a:pt x="126" y="709"/>
                  </a:lnTo>
                  <a:lnTo>
                    <a:pt x="152" y="783"/>
                  </a:lnTo>
                  <a:lnTo>
                    <a:pt x="161" y="792"/>
                  </a:lnTo>
                  <a:lnTo>
                    <a:pt x="177" y="776"/>
                  </a:lnTo>
                  <a:lnTo>
                    <a:pt x="187" y="770"/>
                  </a:lnTo>
                  <a:lnTo>
                    <a:pt x="228" y="789"/>
                  </a:lnTo>
                  <a:lnTo>
                    <a:pt x="235" y="802"/>
                  </a:lnTo>
                  <a:lnTo>
                    <a:pt x="225" y="829"/>
                  </a:lnTo>
                  <a:lnTo>
                    <a:pt x="228" y="861"/>
                  </a:lnTo>
                  <a:lnTo>
                    <a:pt x="200" y="892"/>
                  </a:lnTo>
                  <a:lnTo>
                    <a:pt x="193" y="905"/>
                  </a:lnTo>
                  <a:lnTo>
                    <a:pt x="206" y="931"/>
                  </a:lnTo>
                  <a:lnTo>
                    <a:pt x="231" y="956"/>
                  </a:lnTo>
                  <a:lnTo>
                    <a:pt x="277" y="986"/>
                  </a:lnTo>
                  <a:lnTo>
                    <a:pt x="303" y="996"/>
                  </a:lnTo>
                  <a:lnTo>
                    <a:pt x="348" y="1034"/>
                  </a:lnTo>
                  <a:lnTo>
                    <a:pt x="357" y="1069"/>
                  </a:lnTo>
                  <a:lnTo>
                    <a:pt x="373" y="1089"/>
                  </a:lnTo>
                  <a:lnTo>
                    <a:pt x="370" y="1099"/>
                  </a:lnTo>
                  <a:lnTo>
                    <a:pt x="360" y="1112"/>
                  </a:lnTo>
                  <a:lnTo>
                    <a:pt x="357" y="1118"/>
                  </a:lnTo>
                  <a:lnTo>
                    <a:pt x="394" y="1176"/>
                  </a:lnTo>
                  <a:lnTo>
                    <a:pt x="400" y="1173"/>
                  </a:lnTo>
                  <a:lnTo>
                    <a:pt x="400" y="1163"/>
                  </a:lnTo>
                  <a:lnTo>
                    <a:pt x="413" y="1163"/>
                  </a:lnTo>
                  <a:lnTo>
                    <a:pt x="416" y="1170"/>
                  </a:lnTo>
                  <a:lnTo>
                    <a:pt x="425" y="1134"/>
                  </a:lnTo>
                  <a:lnTo>
                    <a:pt x="445" y="1122"/>
                  </a:lnTo>
                  <a:lnTo>
                    <a:pt x="473" y="1128"/>
                  </a:lnTo>
                  <a:lnTo>
                    <a:pt x="493" y="1138"/>
                  </a:lnTo>
                  <a:lnTo>
                    <a:pt x="512" y="1154"/>
                  </a:lnTo>
                  <a:lnTo>
                    <a:pt x="535" y="1144"/>
                  </a:lnTo>
                  <a:lnTo>
                    <a:pt x="525" y="1099"/>
                  </a:lnTo>
                  <a:lnTo>
                    <a:pt x="525" y="1076"/>
                  </a:lnTo>
                  <a:lnTo>
                    <a:pt x="538" y="1069"/>
                  </a:lnTo>
                  <a:lnTo>
                    <a:pt x="590" y="1053"/>
                  </a:lnTo>
                  <a:lnTo>
                    <a:pt x="593" y="1050"/>
                  </a:lnTo>
                  <a:lnTo>
                    <a:pt x="577" y="1031"/>
                  </a:lnTo>
                  <a:lnTo>
                    <a:pt x="574" y="1025"/>
                  </a:lnTo>
                  <a:lnTo>
                    <a:pt x="580" y="1018"/>
                  </a:lnTo>
                  <a:lnTo>
                    <a:pt x="583" y="1002"/>
                  </a:lnTo>
                  <a:lnTo>
                    <a:pt x="590" y="993"/>
                  </a:lnTo>
                  <a:lnTo>
                    <a:pt x="586" y="989"/>
                  </a:lnTo>
                  <a:lnTo>
                    <a:pt x="586" y="980"/>
                  </a:lnTo>
                  <a:lnTo>
                    <a:pt x="586" y="970"/>
                  </a:lnTo>
                  <a:lnTo>
                    <a:pt x="596" y="934"/>
                  </a:lnTo>
                  <a:lnTo>
                    <a:pt x="596" y="902"/>
                  </a:lnTo>
                  <a:lnTo>
                    <a:pt x="622" y="880"/>
                  </a:lnTo>
                  <a:lnTo>
                    <a:pt x="634" y="845"/>
                  </a:lnTo>
                  <a:lnTo>
                    <a:pt x="638" y="832"/>
                  </a:lnTo>
                  <a:lnTo>
                    <a:pt x="660" y="792"/>
                  </a:lnTo>
                  <a:lnTo>
                    <a:pt x="654" y="748"/>
                  </a:lnTo>
                  <a:lnTo>
                    <a:pt x="634" y="709"/>
                  </a:lnTo>
                  <a:lnTo>
                    <a:pt x="641" y="684"/>
                  </a:lnTo>
                  <a:lnTo>
                    <a:pt x="638" y="663"/>
                  </a:lnTo>
                  <a:lnTo>
                    <a:pt x="644" y="657"/>
                  </a:lnTo>
                  <a:lnTo>
                    <a:pt x="602" y="158"/>
                  </a:lnTo>
                  <a:lnTo>
                    <a:pt x="593" y="155"/>
                  </a:lnTo>
                  <a:lnTo>
                    <a:pt x="586" y="142"/>
                  </a:lnTo>
                  <a:lnTo>
                    <a:pt x="580" y="96"/>
                  </a:lnTo>
                  <a:lnTo>
                    <a:pt x="570" y="83"/>
                  </a:lnTo>
                  <a:lnTo>
                    <a:pt x="558" y="67"/>
                  </a:lnTo>
                  <a:lnTo>
                    <a:pt x="542" y="39"/>
                  </a:lnTo>
                  <a:lnTo>
                    <a:pt x="542" y="0"/>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43" name="Freeform 258">
              <a:extLst>
                <a:ext uri="{FF2B5EF4-FFF2-40B4-BE49-F238E27FC236}">
                  <a16:creationId xmlns:a16="http://schemas.microsoft.com/office/drawing/2014/main" id="{4A061D07-A975-49E2-38D1-7F33365016AE}"/>
                </a:ext>
              </a:extLst>
            </p:cNvPr>
            <p:cNvSpPr>
              <a:spLocks/>
            </p:cNvSpPr>
            <p:nvPr/>
          </p:nvSpPr>
          <p:spPr bwMode="gray">
            <a:xfrm>
              <a:off x="6417948" y="2397442"/>
              <a:ext cx="511175" cy="701674"/>
            </a:xfrm>
            <a:custGeom>
              <a:avLst/>
              <a:gdLst>
                <a:gd name="T0" fmla="*/ 80 w 643"/>
                <a:gd name="T1" fmla="*/ 211 h 883"/>
                <a:gd name="T2" fmla="*/ 131 w 643"/>
                <a:gd name="T3" fmla="*/ 207 h 883"/>
                <a:gd name="T4" fmla="*/ 138 w 643"/>
                <a:gd name="T5" fmla="*/ 192 h 883"/>
                <a:gd name="T6" fmla="*/ 140 w 643"/>
                <a:gd name="T7" fmla="*/ 181 h 883"/>
                <a:gd name="T8" fmla="*/ 149 w 643"/>
                <a:gd name="T9" fmla="*/ 169 h 883"/>
                <a:gd name="T10" fmla="*/ 150 w 643"/>
                <a:gd name="T11" fmla="*/ 161 h 883"/>
                <a:gd name="T12" fmla="*/ 154 w 643"/>
                <a:gd name="T13" fmla="*/ 154 h 883"/>
                <a:gd name="T14" fmla="*/ 157 w 643"/>
                <a:gd name="T15" fmla="*/ 158 h 883"/>
                <a:gd name="T16" fmla="*/ 160 w 643"/>
                <a:gd name="T17" fmla="*/ 154 h 883"/>
                <a:gd name="T18" fmla="*/ 160 w 643"/>
                <a:gd name="T19" fmla="*/ 144 h 883"/>
                <a:gd name="T20" fmla="*/ 158 w 643"/>
                <a:gd name="T21" fmla="*/ 129 h 883"/>
                <a:gd name="T22" fmla="*/ 145 w 643"/>
                <a:gd name="T23" fmla="*/ 87 h 883"/>
                <a:gd name="T24" fmla="*/ 129 w 643"/>
                <a:gd name="T25" fmla="*/ 87 h 883"/>
                <a:gd name="T26" fmla="*/ 111 w 643"/>
                <a:gd name="T27" fmla="*/ 112 h 883"/>
                <a:gd name="T28" fmla="*/ 108 w 643"/>
                <a:gd name="T29" fmla="*/ 111 h 883"/>
                <a:gd name="T30" fmla="*/ 101 w 643"/>
                <a:gd name="T31" fmla="*/ 107 h 883"/>
                <a:gd name="T32" fmla="*/ 100 w 643"/>
                <a:gd name="T33" fmla="*/ 94 h 883"/>
                <a:gd name="T34" fmla="*/ 110 w 643"/>
                <a:gd name="T35" fmla="*/ 87 h 883"/>
                <a:gd name="T36" fmla="*/ 111 w 643"/>
                <a:gd name="T37" fmla="*/ 80 h 883"/>
                <a:gd name="T38" fmla="*/ 115 w 643"/>
                <a:gd name="T39" fmla="*/ 75 h 883"/>
                <a:gd name="T40" fmla="*/ 119 w 643"/>
                <a:gd name="T41" fmla="*/ 55 h 883"/>
                <a:gd name="T42" fmla="*/ 115 w 643"/>
                <a:gd name="T43" fmla="*/ 45 h 883"/>
                <a:gd name="T44" fmla="*/ 109 w 643"/>
                <a:gd name="T45" fmla="*/ 37 h 883"/>
                <a:gd name="T46" fmla="*/ 115 w 643"/>
                <a:gd name="T47" fmla="*/ 33 h 883"/>
                <a:gd name="T48" fmla="*/ 110 w 643"/>
                <a:gd name="T49" fmla="*/ 21 h 883"/>
                <a:gd name="T50" fmla="*/ 92 w 643"/>
                <a:gd name="T51" fmla="*/ 14 h 883"/>
                <a:gd name="T52" fmla="*/ 78 w 643"/>
                <a:gd name="T53" fmla="*/ 9 h 883"/>
                <a:gd name="T54" fmla="*/ 64 w 643"/>
                <a:gd name="T55" fmla="*/ 5 h 883"/>
                <a:gd name="T56" fmla="*/ 55 w 643"/>
                <a:gd name="T57" fmla="*/ 3 h 883"/>
                <a:gd name="T58" fmla="*/ 47 w 643"/>
                <a:gd name="T59" fmla="*/ 13 h 883"/>
                <a:gd name="T60" fmla="*/ 48 w 643"/>
                <a:gd name="T61" fmla="*/ 21 h 883"/>
                <a:gd name="T62" fmla="*/ 50 w 643"/>
                <a:gd name="T63" fmla="*/ 23 h 883"/>
                <a:gd name="T64" fmla="*/ 45 w 643"/>
                <a:gd name="T65" fmla="*/ 25 h 883"/>
                <a:gd name="T66" fmla="*/ 40 w 643"/>
                <a:gd name="T67" fmla="*/ 31 h 883"/>
                <a:gd name="T68" fmla="*/ 38 w 643"/>
                <a:gd name="T69" fmla="*/ 42 h 883"/>
                <a:gd name="T70" fmla="*/ 36 w 643"/>
                <a:gd name="T71" fmla="*/ 54 h 883"/>
                <a:gd name="T72" fmla="*/ 30 w 643"/>
                <a:gd name="T73" fmla="*/ 51 h 883"/>
                <a:gd name="T74" fmla="*/ 30 w 643"/>
                <a:gd name="T75" fmla="*/ 41 h 883"/>
                <a:gd name="T76" fmla="*/ 30 w 643"/>
                <a:gd name="T77" fmla="*/ 37 h 883"/>
                <a:gd name="T78" fmla="*/ 26 w 643"/>
                <a:gd name="T79" fmla="*/ 42 h 883"/>
                <a:gd name="T80" fmla="*/ 23 w 643"/>
                <a:gd name="T81" fmla="*/ 50 h 883"/>
                <a:gd name="T82" fmla="*/ 16 w 643"/>
                <a:gd name="T83" fmla="*/ 54 h 883"/>
                <a:gd name="T84" fmla="*/ 14 w 643"/>
                <a:gd name="T85" fmla="*/ 60 h 883"/>
                <a:gd name="T86" fmla="*/ 9 w 643"/>
                <a:gd name="T87" fmla="*/ 74 h 883"/>
                <a:gd name="T88" fmla="*/ 7 w 643"/>
                <a:gd name="T89" fmla="*/ 88 h 883"/>
                <a:gd name="T90" fmla="*/ 2 w 643"/>
                <a:gd name="T91" fmla="*/ 99 h 883"/>
                <a:gd name="T92" fmla="*/ 6 w 643"/>
                <a:gd name="T93" fmla="*/ 115 h 883"/>
                <a:gd name="T94" fmla="*/ 7 w 643"/>
                <a:gd name="T95" fmla="*/ 128 h 883"/>
                <a:gd name="T96" fmla="*/ 19 w 643"/>
                <a:gd name="T97" fmla="*/ 157 h 883"/>
                <a:gd name="T98" fmla="*/ 22 w 643"/>
                <a:gd name="T99" fmla="*/ 169 h 883"/>
                <a:gd name="T100" fmla="*/ 20 w 643"/>
                <a:gd name="T101" fmla="*/ 173 h 883"/>
                <a:gd name="T102" fmla="*/ 17 w 643"/>
                <a:gd name="T103" fmla="*/ 192 h 883"/>
                <a:gd name="T104" fmla="*/ 7 w 643"/>
                <a:gd name="T105" fmla="*/ 215 h 883"/>
                <a:gd name="T106" fmla="*/ 0 w 643"/>
                <a:gd name="T107" fmla="*/ 221 h 88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43" h="883">
                  <a:moveTo>
                    <a:pt x="0" y="883"/>
                  </a:moveTo>
                  <a:lnTo>
                    <a:pt x="318" y="844"/>
                  </a:lnTo>
                  <a:lnTo>
                    <a:pt x="321" y="853"/>
                  </a:lnTo>
                  <a:lnTo>
                    <a:pt x="524" y="825"/>
                  </a:lnTo>
                  <a:lnTo>
                    <a:pt x="524" y="818"/>
                  </a:lnTo>
                  <a:lnTo>
                    <a:pt x="551" y="767"/>
                  </a:lnTo>
                  <a:lnTo>
                    <a:pt x="560" y="754"/>
                  </a:lnTo>
                  <a:lnTo>
                    <a:pt x="557" y="722"/>
                  </a:lnTo>
                  <a:lnTo>
                    <a:pt x="570" y="696"/>
                  </a:lnTo>
                  <a:lnTo>
                    <a:pt x="595" y="673"/>
                  </a:lnTo>
                  <a:lnTo>
                    <a:pt x="595" y="648"/>
                  </a:lnTo>
                  <a:lnTo>
                    <a:pt x="599" y="641"/>
                  </a:lnTo>
                  <a:lnTo>
                    <a:pt x="599" y="628"/>
                  </a:lnTo>
                  <a:lnTo>
                    <a:pt x="615" y="616"/>
                  </a:lnTo>
                  <a:lnTo>
                    <a:pt x="621" y="628"/>
                  </a:lnTo>
                  <a:lnTo>
                    <a:pt x="627" y="632"/>
                  </a:lnTo>
                  <a:lnTo>
                    <a:pt x="634" y="625"/>
                  </a:lnTo>
                  <a:lnTo>
                    <a:pt x="640" y="616"/>
                  </a:lnTo>
                  <a:lnTo>
                    <a:pt x="643" y="603"/>
                  </a:lnTo>
                  <a:lnTo>
                    <a:pt x="637" y="573"/>
                  </a:lnTo>
                  <a:lnTo>
                    <a:pt x="643" y="538"/>
                  </a:lnTo>
                  <a:lnTo>
                    <a:pt x="631" y="515"/>
                  </a:lnTo>
                  <a:lnTo>
                    <a:pt x="624" y="464"/>
                  </a:lnTo>
                  <a:lnTo>
                    <a:pt x="579" y="348"/>
                  </a:lnTo>
                  <a:lnTo>
                    <a:pt x="535" y="332"/>
                  </a:lnTo>
                  <a:lnTo>
                    <a:pt x="514" y="345"/>
                  </a:lnTo>
                  <a:lnTo>
                    <a:pt x="495" y="364"/>
                  </a:lnTo>
                  <a:lnTo>
                    <a:pt x="441" y="445"/>
                  </a:lnTo>
                  <a:lnTo>
                    <a:pt x="434" y="445"/>
                  </a:lnTo>
                  <a:lnTo>
                    <a:pt x="431" y="442"/>
                  </a:lnTo>
                  <a:lnTo>
                    <a:pt x="409" y="431"/>
                  </a:lnTo>
                  <a:lnTo>
                    <a:pt x="402" y="425"/>
                  </a:lnTo>
                  <a:lnTo>
                    <a:pt x="393" y="409"/>
                  </a:lnTo>
                  <a:lnTo>
                    <a:pt x="399" y="374"/>
                  </a:lnTo>
                  <a:lnTo>
                    <a:pt x="412" y="361"/>
                  </a:lnTo>
                  <a:lnTo>
                    <a:pt x="438" y="345"/>
                  </a:lnTo>
                  <a:lnTo>
                    <a:pt x="444" y="332"/>
                  </a:lnTo>
                  <a:lnTo>
                    <a:pt x="444" y="319"/>
                  </a:lnTo>
                  <a:lnTo>
                    <a:pt x="447" y="303"/>
                  </a:lnTo>
                  <a:lnTo>
                    <a:pt x="460" y="297"/>
                  </a:lnTo>
                  <a:lnTo>
                    <a:pt x="473" y="270"/>
                  </a:lnTo>
                  <a:lnTo>
                    <a:pt x="473" y="219"/>
                  </a:lnTo>
                  <a:lnTo>
                    <a:pt x="463" y="194"/>
                  </a:lnTo>
                  <a:lnTo>
                    <a:pt x="457" y="178"/>
                  </a:lnTo>
                  <a:lnTo>
                    <a:pt x="441" y="158"/>
                  </a:lnTo>
                  <a:lnTo>
                    <a:pt x="434" y="148"/>
                  </a:lnTo>
                  <a:lnTo>
                    <a:pt x="438" y="135"/>
                  </a:lnTo>
                  <a:lnTo>
                    <a:pt x="457" y="129"/>
                  </a:lnTo>
                  <a:lnTo>
                    <a:pt x="460" y="125"/>
                  </a:lnTo>
                  <a:lnTo>
                    <a:pt x="438" y="84"/>
                  </a:lnTo>
                  <a:lnTo>
                    <a:pt x="422" y="77"/>
                  </a:lnTo>
                  <a:lnTo>
                    <a:pt x="366" y="55"/>
                  </a:lnTo>
                  <a:lnTo>
                    <a:pt x="328" y="49"/>
                  </a:lnTo>
                  <a:lnTo>
                    <a:pt x="312" y="33"/>
                  </a:lnTo>
                  <a:lnTo>
                    <a:pt x="283" y="26"/>
                  </a:lnTo>
                  <a:lnTo>
                    <a:pt x="254" y="17"/>
                  </a:lnTo>
                  <a:lnTo>
                    <a:pt x="231" y="0"/>
                  </a:lnTo>
                  <a:lnTo>
                    <a:pt x="218" y="12"/>
                  </a:lnTo>
                  <a:lnTo>
                    <a:pt x="202" y="20"/>
                  </a:lnTo>
                  <a:lnTo>
                    <a:pt x="186" y="49"/>
                  </a:lnTo>
                  <a:lnTo>
                    <a:pt x="186" y="71"/>
                  </a:lnTo>
                  <a:lnTo>
                    <a:pt x="189" y="81"/>
                  </a:lnTo>
                  <a:lnTo>
                    <a:pt x="196" y="81"/>
                  </a:lnTo>
                  <a:lnTo>
                    <a:pt x="199" y="90"/>
                  </a:lnTo>
                  <a:lnTo>
                    <a:pt x="193" y="93"/>
                  </a:lnTo>
                  <a:lnTo>
                    <a:pt x="180" y="100"/>
                  </a:lnTo>
                  <a:lnTo>
                    <a:pt x="170" y="106"/>
                  </a:lnTo>
                  <a:lnTo>
                    <a:pt x="157" y="122"/>
                  </a:lnTo>
                  <a:lnTo>
                    <a:pt x="148" y="141"/>
                  </a:lnTo>
                  <a:lnTo>
                    <a:pt x="151" y="165"/>
                  </a:lnTo>
                  <a:lnTo>
                    <a:pt x="154" y="187"/>
                  </a:lnTo>
                  <a:lnTo>
                    <a:pt x="141" y="213"/>
                  </a:lnTo>
                  <a:lnTo>
                    <a:pt x="122" y="219"/>
                  </a:lnTo>
                  <a:lnTo>
                    <a:pt x="119" y="203"/>
                  </a:lnTo>
                  <a:lnTo>
                    <a:pt x="129" y="184"/>
                  </a:lnTo>
                  <a:lnTo>
                    <a:pt x="119" y="162"/>
                  </a:lnTo>
                  <a:lnTo>
                    <a:pt x="122" y="151"/>
                  </a:lnTo>
                  <a:lnTo>
                    <a:pt x="119" y="145"/>
                  </a:lnTo>
                  <a:lnTo>
                    <a:pt x="113" y="148"/>
                  </a:lnTo>
                  <a:lnTo>
                    <a:pt x="102" y="165"/>
                  </a:lnTo>
                  <a:lnTo>
                    <a:pt x="99" y="187"/>
                  </a:lnTo>
                  <a:lnTo>
                    <a:pt x="92" y="197"/>
                  </a:lnTo>
                  <a:lnTo>
                    <a:pt x="83" y="197"/>
                  </a:lnTo>
                  <a:lnTo>
                    <a:pt x="64" y="213"/>
                  </a:lnTo>
                  <a:lnTo>
                    <a:pt x="54" y="229"/>
                  </a:lnTo>
                  <a:lnTo>
                    <a:pt x="54" y="238"/>
                  </a:lnTo>
                  <a:lnTo>
                    <a:pt x="35" y="261"/>
                  </a:lnTo>
                  <a:lnTo>
                    <a:pt x="35" y="293"/>
                  </a:lnTo>
                  <a:lnTo>
                    <a:pt x="32" y="329"/>
                  </a:lnTo>
                  <a:lnTo>
                    <a:pt x="28" y="351"/>
                  </a:lnTo>
                  <a:lnTo>
                    <a:pt x="19" y="380"/>
                  </a:lnTo>
                  <a:lnTo>
                    <a:pt x="6" y="396"/>
                  </a:lnTo>
                  <a:lnTo>
                    <a:pt x="6" y="412"/>
                  </a:lnTo>
                  <a:lnTo>
                    <a:pt x="22" y="458"/>
                  </a:lnTo>
                  <a:lnTo>
                    <a:pt x="16" y="487"/>
                  </a:lnTo>
                  <a:lnTo>
                    <a:pt x="25" y="509"/>
                  </a:lnTo>
                  <a:lnTo>
                    <a:pt x="54" y="573"/>
                  </a:lnTo>
                  <a:lnTo>
                    <a:pt x="76" y="625"/>
                  </a:lnTo>
                  <a:lnTo>
                    <a:pt x="76" y="667"/>
                  </a:lnTo>
                  <a:lnTo>
                    <a:pt x="86" y="676"/>
                  </a:lnTo>
                  <a:lnTo>
                    <a:pt x="86" y="683"/>
                  </a:lnTo>
                  <a:lnTo>
                    <a:pt x="80" y="689"/>
                  </a:lnTo>
                  <a:lnTo>
                    <a:pt x="73" y="735"/>
                  </a:lnTo>
                  <a:lnTo>
                    <a:pt x="67" y="767"/>
                  </a:lnTo>
                  <a:lnTo>
                    <a:pt x="54" y="796"/>
                  </a:lnTo>
                  <a:lnTo>
                    <a:pt x="28" y="858"/>
                  </a:lnTo>
                  <a:lnTo>
                    <a:pt x="6" y="877"/>
                  </a:lnTo>
                  <a:lnTo>
                    <a:pt x="0" y="883"/>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44" name="Freeform 259">
              <a:extLst>
                <a:ext uri="{FF2B5EF4-FFF2-40B4-BE49-F238E27FC236}">
                  <a16:creationId xmlns:a16="http://schemas.microsoft.com/office/drawing/2014/main" id="{66F5336B-6F3F-518A-36FC-5D73473E89EA}"/>
                </a:ext>
              </a:extLst>
            </p:cNvPr>
            <p:cNvSpPr>
              <a:spLocks/>
            </p:cNvSpPr>
            <p:nvPr/>
          </p:nvSpPr>
          <p:spPr bwMode="gray">
            <a:xfrm>
              <a:off x="5933759" y="2159317"/>
              <a:ext cx="803275" cy="393700"/>
            </a:xfrm>
            <a:custGeom>
              <a:avLst/>
              <a:gdLst>
                <a:gd name="T0" fmla="*/ 12 w 1012"/>
                <a:gd name="T1" fmla="*/ 47 h 497"/>
                <a:gd name="T2" fmla="*/ 25 w 1012"/>
                <a:gd name="T3" fmla="*/ 38 h 497"/>
                <a:gd name="T4" fmla="*/ 59 w 1012"/>
                <a:gd name="T5" fmla="*/ 17 h 497"/>
                <a:gd name="T6" fmla="*/ 79 w 1012"/>
                <a:gd name="T7" fmla="*/ 1 h 497"/>
                <a:gd name="T8" fmla="*/ 94 w 1012"/>
                <a:gd name="T9" fmla="*/ 1 h 497"/>
                <a:gd name="T10" fmla="*/ 83 w 1012"/>
                <a:gd name="T11" fmla="*/ 11 h 497"/>
                <a:gd name="T12" fmla="*/ 70 w 1012"/>
                <a:gd name="T13" fmla="*/ 25 h 497"/>
                <a:gd name="T14" fmla="*/ 71 w 1012"/>
                <a:gd name="T15" fmla="*/ 35 h 497"/>
                <a:gd name="T16" fmla="*/ 85 w 1012"/>
                <a:gd name="T17" fmla="*/ 29 h 497"/>
                <a:gd name="T18" fmla="*/ 120 w 1012"/>
                <a:gd name="T19" fmla="*/ 47 h 497"/>
                <a:gd name="T20" fmla="*/ 131 w 1012"/>
                <a:gd name="T21" fmla="*/ 49 h 497"/>
                <a:gd name="T22" fmla="*/ 135 w 1012"/>
                <a:gd name="T23" fmla="*/ 51 h 497"/>
                <a:gd name="T24" fmla="*/ 150 w 1012"/>
                <a:gd name="T25" fmla="*/ 39 h 497"/>
                <a:gd name="T26" fmla="*/ 195 w 1012"/>
                <a:gd name="T27" fmla="*/ 25 h 497"/>
                <a:gd name="T28" fmla="*/ 194 w 1012"/>
                <a:gd name="T29" fmla="*/ 34 h 497"/>
                <a:gd name="T30" fmla="*/ 202 w 1012"/>
                <a:gd name="T31" fmla="*/ 41 h 497"/>
                <a:gd name="T32" fmla="*/ 220 w 1012"/>
                <a:gd name="T33" fmla="*/ 40 h 497"/>
                <a:gd name="T34" fmla="*/ 232 w 1012"/>
                <a:gd name="T35" fmla="*/ 54 h 497"/>
                <a:gd name="T36" fmla="*/ 251 w 1012"/>
                <a:gd name="T37" fmla="*/ 56 h 497"/>
                <a:gd name="T38" fmla="*/ 250 w 1012"/>
                <a:gd name="T39" fmla="*/ 64 h 497"/>
                <a:gd name="T40" fmla="*/ 240 w 1012"/>
                <a:gd name="T41" fmla="*/ 62 h 497"/>
                <a:gd name="T42" fmla="*/ 230 w 1012"/>
                <a:gd name="T43" fmla="*/ 63 h 497"/>
                <a:gd name="T44" fmla="*/ 212 w 1012"/>
                <a:gd name="T45" fmla="*/ 63 h 497"/>
                <a:gd name="T46" fmla="*/ 211 w 1012"/>
                <a:gd name="T47" fmla="*/ 72 h 497"/>
                <a:gd name="T48" fmla="*/ 189 w 1012"/>
                <a:gd name="T49" fmla="*/ 65 h 497"/>
                <a:gd name="T50" fmla="*/ 174 w 1012"/>
                <a:gd name="T51" fmla="*/ 71 h 497"/>
                <a:gd name="T52" fmla="*/ 166 w 1012"/>
                <a:gd name="T53" fmla="*/ 75 h 497"/>
                <a:gd name="T54" fmla="*/ 154 w 1012"/>
                <a:gd name="T55" fmla="*/ 75 h 497"/>
                <a:gd name="T56" fmla="*/ 141 w 1012"/>
                <a:gd name="T57" fmla="*/ 92 h 497"/>
                <a:gd name="T58" fmla="*/ 142 w 1012"/>
                <a:gd name="T59" fmla="*/ 84 h 497"/>
                <a:gd name="T60" fmla="*/ 133 w 1012"/>
                <a:gd name="T61" fmla="*/ 87 h 497"/>
                <a:gd name="T62" fmla="*/ 127 w 1012"/>
                <a:gd name="T63" fmla="*/ 81 h 497"/>
                <a:gd name="T64" fmla="*/ 121 w 1012"/>
                <a:gd name="T65" fmla="*/ 96 h 497"/>
                <a:gd name="T66" fmla="*/ 111 w 1012"/>
                <a:gd name="T67" fmla="*/ 117 h 497"/>
                <a:gd name="T68" fmla="*/ 104 w 1012"/>
                <a:gd name="T69" fmla="*/ 121 h 497"/>
                <a:gd name="T70" fmla="*/ 105 w 1012"/>
                <a:gd name="T71" fmla="*/ 109 h 497"/>
                <a:gd name="T72" fmla="*/ 97 w 1012"/>
                <a:gd name="T73" fmla="*/ 109 h 497"/>
                <a:gd name="T74" fmla="*/ 91 w 1012"/>
                <a:gd name="T75" fmla="*/ 88 h 497"/>
                <a:gd name="T76" fmla="*/ 87 w 1012"/>
                <a:gd name="T77" fmla="*/ 84 h 497"/>
                <a:gd name="T78" fmla="*/ 70 w 1012"/>
                <a:gd name="T79" fmla="*/ 79 h 497"/>
                <a:gd name="T80" fmla="*/ 65 w 1012"/>
                <a:gd name="T81" fmla="*/ 78 h 497"/>
                <a:gd name="T82" fmla="*/ 49 w 1012"/>
                <a:gd name="T83" fmla="*/ 72 h 497"/>
                <a:gd name="T84" fmla="*/ 10 w 1012"/>
                <a:gd name="T85" fmla="*/ 58 h 497"/>
                <a:gd name="T86" fmla="*/ 0 w 1012"/>
                <a:gd name="T87" fmla="*/ 52 h 4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12" h="497">
                  <a:moveTo>
                    <a:pt x="0" y="210"/>
                  </a:moveTo>
                  <a:lnTo>
                    <a:pt x="30" y="200"/>
                  </a:lnTo>
                  <a:lnTo>
                    <a:pt x="46" y="191"/>
                  </a:lnTo>
                  <a:lnTo>
                    <a:pt x="75" y="175"/>
                  </a:lnTo>
                  <a:lnTo>
                    <a:pt x="84" y="158"/>
                  </a:lnTo>
                  <a:lnTo>
                    <a:pt x="97" y="155"/>
                  </a:lnTo>
                  <a:lnTo>
                    <a:pt x="151" y="135"/>
                  </a:lnTo>
                  <a:lnTo>
                    <a:pt x="191" y="113"/>
                  </a:lnTo>
                  <a:lnTo>
                    <a:pt x="235" y="68"/>
                  </a:lnTo>
                  <a:lnTo>
                    <a:pt x="251" y="62"/>
                  </a:lnTo>
                  <a:lnTo>
                    <a:pt x="290" y="19"/>
                  </a:lnTo>
                  <a:lnTo>
                    <a:pt x="316" y="6"/>
                  </a:lnTo>
                  <a:lnTo>
                    <a:pt x="361" y="0"/>
                  </a:lnTo>
                  <a:lnTo>
                    <a:pt x="371" y="3"/>
                  </a:lnTo>
                  <a:lnTo>
                    <a:pt x="374" y="6"/>
                  </a:lnTo>
                  <a:lnTo>
                    <a:pt x="348" y="22"/>
                  </a:lnTo>
                  <a:lnTo>
                    <a:pt x="342" y="26"/>
                  </a:lnTo>
                  <a:lnTo>
                    <a:pt x="332" y="46"/>
                  </a:lnTo>
                  <a:lnTo>
                    <a:pt x="304" y="81"/>
                  </a:lnTo>
                  <a:lnTo>
                    <a:pt x="287" y="94"/>
                  </a:lnTo>
                  <a:lnTo>
                    <a:pt x="280" y="103"/>
                  </a:lnTo>
                  <a:lnTo>
                    <a:pt x="271" y="132"/>
                  </a:lnTo>
                  <a:lnTo>
                    <a:pt x="277" y="155"/>
                  </a:lnTo>
                  <a:lnTo>
                    <a:pt x="283" y="142"/>
                  </a:lnTo>
                  <a:lnTo>
                    <a:pt x="310" y="123"/>
                  </a:lnTo>
                  <a:lnTo>
                    <a:pt x="329" y="123"/>
                  </a:lnTo>
                  <a:lnTo>
                    <a:pt x="339" y="116"/>
                  </a:lnTo>
                  <a:lnTo>
                    <a:pt x="396" y="142"/>
                  </a:lnTo>
                  <a:lnTo>
                    <a:pt x="442" y="194"/>
                  </a:lnTo>
                  <a:lnTo>
                    <a:pt x="477" y="188"/>
                  </a:lnTo>
                  <a:lnTo>
                    <a:pt x="497" y="191"/>
                  </a:lnTo>
                  <a:lnTo>
                    <a:pt x="509" y="197"/>
                  </a:lnTo>
                  <a:lnTo>
                    <a:pt x="522" y="197"/>
                  </a:lnTo>
                  <a:lnTo>
                    <a:pt x="525" y="197"/>
                  </a:lnTo>
                  <a:lnTo>
                    <a:pt x="538" y="200"/>
                  </a:lnTo>
                  <a:lnTo>
                    <a:pt x="538" y="207"/>
                  </a:lnTo>
                  <a:lnTo>
                    <a:pt x="548" y="200"/>
                  </a:lnTo>
                  <a:lnTo>
                    <a:pt x="554" y="188"/>
                  </a:lnTo>
                  <a:lnTo>
                    <a:pt x="597" y="158"/>
                  </a:lnTo>
                  <a:lnTo>
                    <a:pt x="726" y="126"/>
                  </a:lnTo>
                  <a:lnTo>
                    <a:pt x="761" y="107"/>
                  </a:lnTo>
                  <a:lnTo>
                    <a:pt x="777" y="100"/>
                  </a:lnTo>
                  <a:lnTo>
                    <a:pt x="783" y="110"/>
                  </a:lnTo>
                  <a:lnTo>
                    <a:pt x="774" y="126"/>
                  </a:lnTo>
                  <a:lnTo>
                    <a:pt x="774" y="139"/>
                  </a:lnTo>
                  <a:lnTo>
                    <a:pt x="790" y="167"/>
                  </a:lnTo>
                  <a:lnTo>
                    <a:pt x="799" y="175"/>
                  </a:lnTo>
                  <a:lnTo>
                    <a:pt x="806" y="167"/>
                  </a:lnTo>
                  <a:lnTo>
                    <a:pt x="828" y="167"/>
                  </a:lnTo>
                  <a:lnTo>
                    <a:pt x="838" y="164"/>
                  </a:lnTo>
                  <a:lnTo>
                    <a:pt x="880" y="161"/>
                  </a:lnTo>
                  <a:lnTo>
                    <a:pt x="896" y="171"/>
                  </a:lnTo>
                  <a:lnTo>
                    <a:pt x="912" y="207"/>
                  </a:lnTo>
                  <a:lnTo>
                    <a:pt x="928" y="216"/>
                  </a:lnTo>
                  <a:lnTo>
                    <a:pt x="960" y="232"/>
                  </a:lnTo>
                  <a:lnTo>
                    <a:pt x="992" y="223"/>
                  </a:lnTo>
                  <a:lnTo>
                    <a:pt x="1003" y="226"/>
                  </a:lnTo>
                  <a:lnTo>
                    <a:pt x="1009" y="232"/>
                  </a:lnTo>
                  <a:lnTo>
                    <a:pt x="1012" y="245"/>
                  </a:lnTo>
                  <a:lnTo>
                    <a:pt x="1000" y="258"/>
                  </a:lnTo>
                  <a:lnTo>
                    <a:pt x="976" y="258"/>
                  </a:lnTo>
                  <a:lnTo>
                    <a:pt x="963" y="255"/>
                  </a:lnTo>
                  <a:lnTo>
                    <a:pt x="960" y="248"/>
                  </a:lnTo>
                  <a:lnTo>
                    <a:pt x="954" y="248"/>
                  </a:lnTo>
                  <a:lnTo>
                    <a:pt x="935" y="261"/>
                  </a:lnTo>
                  <a:lnTo>
                    <a:pt x="919" y="255"/>
                  </a:lnTo>
                  <a:lnTo>
                    <a:pt x="906" y="255"/>
                  </a:lnTo>
                  <a:lnTo>
                    <a:pt x="871" y="261"/>
                  </a:lnTo>
                  <a:lnTo>
                    <a:pt x="847" y="255"/>
                  </a:lnTo>
                  <a:lnTo>
                    <a:pt x="841" y="261"/>
                  </a:lnTo>
                  <a:lnTo>
                    <a:pt x="844" y="280"/>
                  </a:lnTo>
                  <a:lnTo>
                    <a:pt x="841" y="290"/>
                  </a:lnTo>
                  <a:lnTo>
                    <a:pt x="831" y="287"/>
                  </a:lnTo>
                  <a:lnTo>
                    <a:pt x="809" y="268"/>
                  </a:lnTo>
                  <a:lnTo>
                    <a:pt x="755" y="261"/>
                  </a:lnTo>
                  <a:lnTo>
                    <a:pt x="745" y="261"/>
                  </a:lnTo>
                  <a:lnTo>
                    <a:pt x="729" y="258"/>
                  </a:lnTo>
                  <a:lnTo>
                    <a:pt x="693" y="284"/>
                  </a:lnTo>
                  <a:lnTo>
                    <a:pt x="683" y="284"/>
                  </a:lnTo>
                  <a:lnTo>
                    <a:pt x="670" y="290"/>
                  </a:lnTo>
                  <a:lnTo>
                    <a:pt x="664" y="300"/>
                  </a:lnTo>
                  <a:lnTo>
                    <a:pt x="658" y="300"/>
                  </a:lnTo>
                  <a:lnTo>
                    <a:pt x="635" y="296"/>
                  </a:lnTo>
                  <a:lnTo>
                    <a:pt x="613" y="303"/>
                  </a:lnTo>
                  <a:lnTo>
                    <a:pt x="613" y="320"/>
                  </a:lnTo>
                  <a:lnTo>
                    <a:pt x="606" y="329"/>
                  </a:lnTo>
                  <a:lnTo>
                    <a:pt x="561" y="371"/>
                  </a:lnTo>
                  <a:lnTo>
                    <a:pt x="554" y="368"/>
                  </a:lnTo>
                  <a:lnTo>
                    <a:pt x="548" y="361"/>
                  </a:lnTo>
                  <a:lnTo>
                    <a:pt x="567" y="336"/>
                  </a:lnTo>
                  <a:lnTo>
                    <a:pt x="567" y="323"/>
                  </a:lnTo>
                  <a:lnTo>
                    <a:pt x="541" y="323"/>
                  </a:lnTo>
                  <a:lnTo>
                    <a:pt x="532" y="349"/>
                  </a:lnTo>
                  <a:lnTo>
                    <a:pt x="522" y="358"/>
                  </a:lnTo>
                  <a:lnTo>
                    <a:pt x="513" y="345"/>
                  </a:lnTo>
                  <a:lnTo>
                    <a:pt x="506" y="326"/>
                  </a:lnTo>
                  <a:lnTo>
                    <a:pt x="503" y="326"/>
                  </a:lnTo>
                  <a:lnTo>
                    <a:pt x="500" y="358"/>
                  </a:lnTo>
                  <a:lnTo>
                    <a:pt x="481" y="384"/>
                  </a:lnTo>
                  <a:lnTo>
                    <a:pt x="474" y="416"/>
                  </a:lnTo>
                  <a:lnTo>
                    <a:pt x="461" y="435"/>
                  </a:lnTo>
                  <a:lnTo>
                    <a:pt x="442" y="468"/>
                  </a:lnTo>
                  <a:lnTo>
                    <a:pt x="442" y="487"/>
                  </a:lnTo>
                  <a:lnTo>
                    <a:pt x="439" y="497"/>
                  </a:lnTo>
                  <a:lnTo>
                    <a:pt x="416" y="484"/>
                  </a:lnTo>
                  <a:lnTo>
                    <a:pt x="409" y="462"/>
                  </a:lnTo>
                  <a:lnTo>
                    <a:pt x="416" y="451"/>
                  </a:lnTo>
                  <a:lnTo>
                    <a:pt x="419" y="438"/>
                  </a:lnTo>
                  <a:lnTo>
                    <a:pt x="416" y="435"/>
                  </a:lnTo>
                  <a:lnTo>
                    <a:pt x="390" y="441"/>
                  </a:lnTo>
                  <a:lnTo>
                    <a:pt x="387" y="438"/>
                  </a:lnTo>
                  <a:lnTo>
                    <a:pt x="393" y="387"/>
                  </a:lnTo>
                  <a:lnTo>
                    <a:pt x="390" y="368"/>
                  </a:lnTo>
                  <a:lnTo>
                    <a:pt x="364" y="355"/>
                  </a:lnTo>
                  <a:lnTo>
                    <a:pt x="342" y="349"/>
                  </a:lnTo>
                  <a:lnTo>
                    <a:pt x="342" y="342"/>
                  </a:lnTo>
                  <a:lnTo>
                    <a:pt x="345" y="336"/>
                  </a:lnTo>
                  <a:lnTo>
                    <a:pt x="339" y="329"/>
                  </a:lnTo>
                  <a:lnTo>
                    <a:pt x="316" y="320"/>
                  </a:lnTo>
                  <a:lnTo>
                    <a:pt x="280" y="317"/>
                  </a:lnTo>
                  <a:lnTo>
                    <a:pt x="271" y="317"/>
                  </a:lnTo>
                  <a:lnTo>
                    <a:pt x="264" y="323"/>
                  </a:lnTo>
                  <a:lnTo>
                    <a:pt x="258" y="312"/>
                  </a:lnTo>
                  <a:lnTo>
                    <a:pt x="239" y="317"/>
                  </a:lnTo>
                  <a:lnTo>
                    <a:pt x="210" y="290"/>
                  </a:lnTo>
                  <a:lnTo>
                    <a:pt x="194" y="290"/>
                  </a:lnTo>
                  <a:lnTo>
                    <a:pt x="55" y="264"/>
                  </a:lnTo>
                  <a:lnTo>
                    <a:pt x="46" y="258"/>
                  </a:lnTo>
                  <a:lnTo>
                    <a:pt x="39" y="232"/>
                  </a:lnTo>
                  <a:lnTo>
                    <a:pt x="30" y="226"/>
                  </a:lnTo>
                  <a:lnTo>
                    <a:pt x="6" y="223"/>
                  </a:lnTo>
                  <a:lnTo>
                    <a:pt x="0" y="210"/>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45" name="Freeform 260">
              <a:extLst>
                <a:ext uri="{FF2B5EF4-FFF2-40B4-BE49-F238E27FC236}">
                  <a16:creationId xmlns:a16="http://schemas.microsoft.com/office/drawing/2014/main" id="{16F5A96D-9F67-0F37-D5D8-742AAD81C744}"/>
                </a:ext>
              </a:extLst>
            </p:cNvPr>
            <p:cNvSpPr>
              <a:spLocks/>
            </p:cNvSpPr>
            <p:nvPr/>
          </p:nvSpPr>
          <p:spPr bwMode="gray">
            <a:xfrm>
              <a:off x="6325872" y="3067367"/>
              <a:ext cx="398463" cy="703262"/>
            </a:xfrm>
            <a:custGeom>
              <a:avLst/>
              <a:gdLst>
                <a:gd name="T0" fmla="*/ 4 w 504"/>
                <a:gd name="T1" fmla="*/ 13 h 887"/>
                <a:gd name="T2" fmla="*/ 14 w 504"/>
                <a:gd name="T3" fmla="*/ 137 h 887"/>
                <a:gd name="T4" fmla="*/ 13 w 504"/>
                <a:gd name="T5" fmla="*/ 139 h 887"/>
                <a:gd name="T6" fmla="*/ 13 w 504"/>
                <a:gd name="T7" fmla="*/ 144 h 887"/>
                <a:gd name="T8" fmla="*/ 12 w 504"/>
                <a:gd name="T9" fmla="*/ 150 h 887"/>
                <a:gd name="T10" fmla="*/ 17 w 504"/>
                <a:gd name="T11" fmla="*/ 160 h 887"/>
                <a:gd name="T12" fmla="*/ 18 w 504"/>
                <a:gd name="T13" fmla="*/ 171 h 887"/>
                <a:gd name="T14" fmla="*/ 13 w 504"/>
                <a:gd name="T15" fmla="*/ 181 h 887"/>
                <a:gd name="T16" fmla="*/ 12 w 504"/>
                <a:gd name="T17" fmla="*/ 184 h 887"/>
                <a:gd name="T18" fmla="*/ 9 w 504"/>
                <a:gd name="T19" fmla="*/ 193 h 887"/>
                <a:gd name="T20" fmla="*/ 2 w 504"/>
                <a:gd name="T21" fmla="*/ 199 h 887"/>
                <a:gd name="T22" fmla="*/ 2 w 504"/>
                <a:gd name="T23" fmla="*/ 207 h 887"/>
                <a:gd name="T24" fmla="*/ 0 w 504"/>
                <a:gd name="T25" fmla="*/ 216 h 887"/>
                <a:gd name="T26" fmla="*/ 0 w 504"/>
                <a:gd name="T27" fmla="*/ 218 h 887"/>
                <a:gd name="T28" fmla="*/ 0 w 504"/>
                <a:gd name="T29" fmla="*/ 220 h 887"/>
                <a:gd name="T30" fmla="*/ 1 w 504"/>
                <a:gd name="T31" fmla="*/ 220 h 887"/>
                <a:gd name="T32" fmla="*/ 4 w 504"/>
                <a:gd name="T33" fmla="*/ 221 h 887"/>
                <a:gd name="T34" fmla="*/ 7 w 504"/>
                <a:gd name="T35" fmla="*/ 220 h 887"/>
                <a:gd name="T36" fmla="*/ 6 w 504"/>
                <a:gd name="T37" fmla="*/ 218 h 887"/>
                <a:gd name="T38" fmla="*/ 8 w 504"/>
                <a:gd name="T39" fmla="*/ 214 h 887"/>
                <a:gd name="T40" fmla="*/ 16 w 504"/>
                <a:gd name="T41" fmla="*/ 215 h 887"/>
                <a:gd name="T42" fmla="*/ 26 w 504"/>
                <a:gd name="T43" fmla="*/ 211 h 887"/>
                <a:gd name="T44" fmla="*/ 38 w 504"/>
                <a:gd name="T45" fmla="*/ 217 h 887"/>
                <a:gd name="T46" fmla="*/ 38 w 504"/>
                <a:gd name="T47" fmla="*/ 218 h 887"/>
                <a:gd name="T48" fmla="*/ 41 w 504"/>
                <a:gd name="T49" fmla="*/ 217 h 887"/>
                <a:gd name="T50" fmla="*/ 43 w 504"/>
                <a:gd name="T51" fmla="*/ 209 h 887"/>
                <a:gd name="T52" fmla="*/ 50 w 504"/>
                <a:gd name="T53" fmla="*/ 206 h 887"/>
                <a:gd name="T54" fmla="*/ 53 w 504"/>
                <a:gd name="T55" fmla="*/ 211 h 887"/>
                <a:gd name="T56" fmla="*/ 58 w 504"/>
                <a:gd name="T57" fmla="*/ 213 h 887"/>
                <a:gd name="T58" fmla="*/ 61 w 504"/>
                <a:gd name="T59" fmla="*/ 210 h 887"/>
                <a:gd name="T60" fmla="*/ 63 w 504"/>
                <a:gd name="T61" fmla="*/ 199 h 887"/>
                <a:gd name="T62" fmla="*/ 66 w 504"/>
                <a:gd name="T63" fmla="*/ 196 h 887"/>
                <a:gd name="T64" fmla="*/ 69 w 504"/>
                <a:gd name="T65" fmla="*/ 197 h 887"/>
                <a:gd name="T66" fmla="*/ 74 w 504"/>
                <a:gd name="T67" fmla="*/ 202 h 887"/>
                <a:gd name="T68" fmla="*/ 84 w 504"/>
                <a:gd name="T69" fmla="*/ 202 h 887"/>
                <a:gd name="T70" fmla="*/ 86 w 504"/>
                <a:gd name="T71" fmla="*/ 192 h 887"/>
                <a:gd name="T72" fmla="*/ 103 w 504"/>
                <a:gd name="T73" fmla="*/ 171 h 887"/>
                <a:gd name="T74" fmla="*/ 103 w 504"/>
                <a:gd name="T75" fmla="*/ 163 h 887"/>
                <a:gd name="T76" fmla="*/ 107 w 504"/>
                <a:gd name="T77" fmla="*/ 162 h 887"/>
                <a:gd name="T78" fmla="*/ 113 w 504"/>
                <a:gd name="T79" fmla="*/ 162 h 887"/>
                <a:gd name="T80" fmla="*/ 119 w 504"/>
                <a:gd name="T81" fmla="*/ 158 h 887"/>
                <a:gd name="T82" fmla="*/ 123 w 504"/>
                <a:gd name="T83" fmla="*/ 157 h 887"/>
                <a:gd name="T84" fmla="*/ 125 w 504"/>
                <a:gd name="T85" fmla="*/ 154 h 887"/>
                <a:gd name="T86" fmla="*/ 123 w 504"/>
                <a:gd name="T87" fmla="*/ 145 h 887"/>
                <a:gd name="T88" fmla="*/ 123 w 504"/>
                <a:gd name="T89" fmla="*/ 141 h 887"/>
                <a:gd name="T90" fmla="*/ 124 w 504"/>
                <a:gd name="T91" fmla="*/ 137 h 887"/>
                <a:gd name="T92" fmla="*/ 109 w 504"/>
                <a:gd name="T93" fmla="*/ 2 h 887"/>
                <a:gd name="T94" fmla="*/ 108 w 504"/>
                <a:gd name="T95" fmla="*/ 0 h 887"/>
                <a:gd name="T96" fmla="*/ 29 w 504"/>
                <a:gd name="T97" fmla="*/ 9 h 887"/>
                <a:gd name="T98" fmla="*/ 26 w 504"/>
                <a:gd name="T99" fmla="*/ 12 h 887"/>
                <a:gd name="T100" fmla="*/ 20 w 504"/>
                <a:gd name="T101" fmla="*/ 14 h 887"/>
                <a:gd name="T102" fmla="*/ 17 w 504"/>
                <a:gd name="T103" fmla="*/ 16 h 887"/>
                <a:gd name="T104" fmla="*/ 9 w 504"/>
                <a:gd name="T105" fmla="*/ 17 h 887"/>
                <a:gd name="T106" fmla="*/ 4 w 504"/>
                <a:gd name="T107" fmla="*/ 13 h 88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04" h="887">
                  <a:moveTo>
                    <a:pt x="16" y="52"/>
                  </a:moveTo>
                  <a:lnTo>
                    <a:pt x="58" y="551"/>
                  </a:lnTo>
                  <a:lnTo>
                    <a:pt x="52" y="557"/>
                  </a:lnTo>
                  <a:lnTo>
                    <a:pt x="55" y="578"/>
                  </a:lnTo>
                  <a:lnTo>
                    <a:pt x="48" y="603"/>
                  </a:lnTo>
                  <a:lnTo>
                    <a:pt x="68" y="642"/>
                  </a:lnTo>
                  <a:lnTo>
                    <a:pt x="74" y="686"/>
                  </a:lnTo>
                  <a:lnTo>
                    <a:pt x="52" y="726"/>
                  </a:lnTo>
                  <a:lnTo>
                    <a:pt x="48" y="739"/>
                  </a:lnTo>
                  <a:lnTo>
                    <a:pt x="36" y="774"/>
                  </a:lnTo>
                  <a:lnTo>
                    <a:pt x="10" y="796"/>
                  </a:lnTo>
                  <a:lnTo>
                    <a:pt x="10" y="828"/>
                  </a:lnTo>
                  <a:lnTo>
                    <a:pt x="0" y="864"/>
                  </a:lnTo>
                  <a:lnTo>
                    <a:pt x="0" y="874"/>
                  </a:lnTo>
                  <a:lnTo>
                    <a:pt x="0" y="883"/>
                  </a:lnTo>
                  <a:lnTo>
                    <a:pt x="4" y="883"/>
                  </a:lnTo>
                  <a:lnTo>
                    <a:pt x="16" y="887"/>
                  </a:lnTo>
                  <a:lnTo>
                    <a:pt x="29" y="880"/>
                  </a:lnTo>
                  <a:lnTo>
                    <a:pt x="26" y="874"/>
                  </a:lnTo>
                  <a:lnTo>
                    <a:pt x="32" y="858"/>
                  </a:lnTo>
                  <a:lnTo>
                    <a:pt x="64" y="861"/>
                  </a:lnTo>
                  <a:lnTo>
                    <a:pt x="104" y="844"/>
                  </a:lnTo>
                  <a:lnTo>
                    <a:pt x="152" y="871"/>
                  </a:lnTo>
                  <a:lnTo>
                    <a:pt x="155" y="874"/>
                  </a:lnTo>
                  <a:lnTo>
                    <a:pt x="165" y="871"/>
                  </a:lnTo>
                  <a:lnTo>
                    <a:pt x="174" y="838"/>
                  </a:lnTo>
                  <a:lnTo>
                    <a:pt x="203" y="825"/>
                  </a:lnTo>
                  <a:lnTo>
                    <a:pt x="213" y="844"/>
                  </a:lnTo>
                  <a:lnTo>
                    <a:pt x="233" y="855"/>
                  </a:lnTo>
                  <a:lnTo>
                    <a:pt x="246" y="841"/>
                  </a:lnTo>
                  <a:lnTo>
                    <a:pt x="255" y="799"/>
                  </a:lnTo>
                  <a:lnTo>
                    <a:pt x="268" y="786"/>
                  </a:lnTo>
                  <a:lnTo>
                    <a:pt x="278" y="790"/>
                  </a:lnTo>
                  <a:lnTo>
                    <a:pt x="300" y="809"/>
                  </a:lnTo>
                  <a:lnTo>
                    <a:pt x="338" y="809"/>
                  </a:lnTo>
                  <a:lnTo>
                    <a:pt x="348" y="771"/>
                  </a:lnTo>
                  <a:lnTo>
                    <a:pt x="416" y="686"/>
                  </a:lnTo>
                  <a:lnTo>
                    <a:pt x="416" y="654"/>
                  </a:lnTo>
                  <a:lnTo>
                    <a:pt x="429" y="648"/>
                  </a:lnTo>
                  <a:lnTo>
                    <a:pt x="454" y="651"/>
                  </a:lnTo>
                  <a:lnTo>
                    <a:pt x="477" y="632"/>
                  </a:lnTo>
                  <a:lnTo>
                    <a:pt x="496" y="629"/>
                  </a:lnTo>
                  <a:lnTo>
                    <a:pt x="504" y="616"/>
                  </a:lnTo>
                  <a:lnTo>
                    <a:pt x="493" y="581"/>
                  </a:lnTo>
                  <a:lnTo>
                    <a:pt x="493" y="567"/>
                  </a:lnTo>
                  <a:lnTo>
                    <a:pt x="499" y="551"/>
                  </a:lnTo>
                  <a:lnTo>
                    <a:pt x="438" y="9"/>
                  </a:lnTo>
                  <a:lnTo>
                    <a:pt x="435" y="0"/>
                  </a:lnTo>
                  <a:lnTo>
                    <a:pt x="117" y="39"/>
                  </a:lnTo>
                  <a:lnTo>
                    <a:pt x="107" y="49"/>
                  </a:lnTo>
                  <a:lnTo>
                    <a:pt x="80" y="58"/>
                  </a:lnTo>
                  <a:lnTo>
                    <a:pt x="68" y="65"/>
                  </a:lnTo>
                  <a:lnTo>
                    <a:pt x="39" y="71"/>
                  </a:lnTo>
                  <a:lnTo>
                    <a:pt x="16" y="52"/>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46" name="Freeform 261">
              <a:extLst>
                <a:ext uri="{FF2B5EF4-FFF2-40B4-BE49-F238E27FC236}">
                  <a16:creationId xmlns:a16="http://schemas.microsoft.com/office/drawing/2014/main" id="{C9FDD8E8-9D4F-6061-9C7B-902ABB176330}"/>
                </a:ext>
              </a:extLst>
            </p:cNvPr>
            <p:cNvSpPr>
              <a:spLocks/>
            </p:cNvSpPr>
            <p:nvPr/>
          </p:nvSpPr>
          <p:spPr bwMode="gray">
            <a:xfrm>
              <a:off x="6154423" y="3503929"/>
              <a:ext cx="966789" cy="496887"/>
            </a:xfrm>
            <a:custGeom>
              <a:avLst/>
              <a:gdLst>
                <a:gd name="T0" fmla="*/ 62 w 1218"/>
                <a:gd name="T1" fmla="*/ 152 h 626"/>
                <a:gd name="T2" fmla="*/ 60 w 1218"/>
                <a:gd name="T3" fmla="*/ 144 h 626"/>
                <a:gd name="T4" fmla="*/ 70 w 1218"/>
                <a:gd name="T5" fmla="*/ 145 h 626"/>
                <a:gd name="T6" fmla="*/ 245 w 1218"/>
                <a:gd name="T7" fmla="*/ 126 h 626"/>
                <a:gd name="T8" fmla="*/ 262 w 1218"/>
                <a:gd name="T9" fmla="*/ 117 h 626"/>
                <a:gd name="T10" fmla="*/ 273 w 1218"/>
                <a:gd name="T11" fmla="*/ 107 h 626"/>
                <a:gd name="T12" fmla="*/ 274 w 1218"/>
                <a:gd name="T13" fmla="*/ 101 h 626"/>
                <a:gd name="T14" fmla="*/ 278 w 1218"/>
                <a:gd name="T15" fmla="*/ 95 h 626"/>
                <a:gd name="T16" fmla="*/ 304 w 1218"/>
                <a:gd name="T17" fmla="*/ 72 h 626"/>
                <a:gd name="T18" fmla="*/ 303 w 1218"/>
                <a:gd name="T19" fmla="*/ 68 h 626"/>
                <a:gd name="T20" fmla="*/ 299 w 1218"/>
                <a:gd name="T21" fmla="*/ 66 h 626"/>
                <a:gd name="T22" fmla="*/ 293 w 1218"/>
                <a:gd name="T23" fmla="*/ 62 h 626"/>
                <a:gd name="T24" fmla="*/ 290 w 1218"/>
                <a:gd name="T25" fmla="*/ 62 h 626"/>
                <a:gd name="T26" fmla="*/ 276 w 1218"/>
                <a:gd name="T27" fmla="*/ 43 h 626"/>
                <a:gd name="T28" fmla="*/ 275 w 1218"/>
                <a:gd name="T29" fmla="*/ 37 h 626"/>
                <a:gd name="T30" fmla="*/ 274 w 1218"/>
                <a:gd name="T31" fmla="*/ 25 h 626"/>
                <a:gd name="T32" fmla="*/ 269 w 1218"/>
                <a:gd name="T33" fmla="*/ 21 h 626"/>
                <a:gd name="T34" fmla="*/ 260 w 1218"/>
                <a:gd name="T35" fmla="*/ 13 h 626"/>
                <a:gd name="T36" fmla="*/ 253 w 1218"/>
                <a:gd name="T37" fmla="*/ 13 h 626"/>
                <a:gd name="T38" fmla="*/ 248 w 1218"/>
                <a:gd name="T39" fmla="*/ 17 h 626"/>
                <a:gd name="T40" fmla="*/ 241 w 1218"/>
                <a:gd name="T41" fmla="*/ 20 h 626"/>
                <a:gd name="T42" fmla="*/ 231 w 1218"/>
                <a:gd name="T43" fmla="*/ 17 h 626"/>
                <a:gd name="T44" fmla="*/ 220 w 1218"/>
                <a:gd name="T45" fmla="*/ 16 h 626"/>
                <a:gd name="T46" fmla="*/ 205 w 1218"/>
                <a:gd name="T47" fmla="*/ 13 h 626"/>
                <a:gd name="T48" fmla="*/ 194 w 1218"/>
                <a:gd name="T49" fmla="*/ 0 h 626"/>
                <a:gd name="T50" fmla="*/ 187 w 1218"/>
                <a:gd name="T51" fmla="*/ 3 h 626"/>
                <a:gd name="T52" fmla="*/ 179 w 1218"/>
                <a:gd name="T53" fmla="*/ 0 h 626"/>
                <a:gd name="T54" fmla="*/ 178 w 1218"/>
                <a:gd name="T55" fmla="*/ 8 h 626"/>
                <a:gd name="T56" fmla="*/ 178 w 1218"/>
                <a:gd name="T57" fmla="*/ 20 h 626"/>
                <a:gd name="T58" fmla="*/ 168 w 1218"/>
                <a:gd name="T59" fmla="*/ 25 h 626"/>
                <a:gd name="T60" fmla="*/ 158 w 1218"/>
                <a:gd name="T61" fmla="*/ 26 h 626"/>
                <a:gd name="T62" fmla="*/ 141 w 1218"/>
                <a:gd name="T63" fmla="*/ 55 h 626"/>
                <a:gd name="T64" fmla="*/ 129 w 1218"/>
                <a:gd name="T65" fmla="*/ 65 h 626"/>
                <a:gd name="T66" fmla="*/ 121 w 1218"/>
                <a:gd name="T67" fmla="*/ 59 h 626"/>
                <a:gd name="T68" fmla="*/ 116 w 1218"/>
                <a:gd name="T69" fmla="*/ 73 h 626"/>
                <a:gd name="T70" fmla="*/ 108 w 1218"/>
                <a:gd name="T71" fmla="*/ 74 h 626"/>
                <a:gd name="T72" fmla="*/ 98 w 1218"/>
                <a:gd name="T73" fmla="*/ 72 h 626"/>
                <a:gd name="T74" fmla="*/ 93 w 1218"/>
                <a:gd name="T75" fmla="*/ 81 h 626"/>
                <a:gd name="T76" fmla="*/ 80 w 1218"/>
                <a:gd name="T77" fmla="*/ 74 h 626"/>
                <a:gd name="T78" fmla="*/ 62 w 1218"/>
                <a:gd name="T79" fmla="*/ 77 h 626"/>
                <a:gd name="T80" fmla="*/ 62 w 1218"/>
                <a:gd name="T81" fmla="*/ 83 h 626"/>
                <a:gd name="T82" fmla="*/ 55 w 1218"/>
                <a:gd name="T83" fmla="*/ 83 h 626"/>
                <a:gd name="T84" fmla="*/ 55 w 1218"/>
                <a:gd name="T85" fmla="*/ 84 h 626"/>
                <a:gd name="T86" fmla="*/ 53 w 1218"/>
                <a:gd name="T87" fmla="*/ 91 h 626"/>
                <a:gd name="T88" fmla="*/ 52 w 1218"/>
                <a:gd name="T89" fmla="*/ 94 h 626"/>
                <a:gd name="T90" fmla="*/ 55 w 1218"/>
                <a:gd name="T91" fmla="*/ 99 h 626"/>
                <a:gd name="T92" fmla="*/ 39 w 1218"/>
                <a:gd name="T93" fmla="*/ 105 h 626"/>
                <a:gd name="T94" fmla="*/ 42 w 1218"/>
                <a:gd name="T95" fmla="*/ 122 h 626"/>
                <a:gd name="T96" fmla="*/ 31 w 1218"/>
                <a:gd name="T97" fmla="*/ 121 h 626"/>
                <a:gd name="T98" fmla="*/ 19 w 1218"/>
                <a:gd name="T99" fmla="*/ 117 h 626"/>
                <a:gd name="T100" fmla="*/ 12 w 1218"/>
                <a:gd name="T101" fmla="*/ 129 h 626"/>
                <a:gd name="T102" fmla="*/ 13 w 1218"/>
                <a:gd name="T103" fmla="*/ 130 h 626"/>
                <a:gd name="T104" fmla="*/ 17 w 1218"/>
                <a:gd name="T105" fmla="*/ 137 h 626"/>
                <a:gd name="T106" fmla="*/ 11 w 1218"/>
                <a:gd name="T107" fmla="*/ 151 h 626"/>
                <a:gd name="T108" fmla="*/ 3 w 1218"/>
                <a:gd name="T109" fmla="*/ 153 h 62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18" h="626">
                  <a:moveTo>
                    <a:pt x="0" y="626"/>
                  </a:moveTo>
                  <a:lnTo>
                    <a:pt x="245" y="606"/>
                  </a:lnTo>
                  <a:lnTo>
                    <a:pt x="245" y="587"/>
                  </a:lnTo>
                  <a:lnTo>
                    <a:pt x="239" y="573"/>
                  </a:lnTo>
                  <a:lnTo>
                    <a:pt x="264" y="570"/>
                  </a:lnTo>
                  <a:lnTo>
                    <a:pt x="277" y="577"/>
                  </a:lnTo>
                  <a:lnTo>
                    <a:pt x="964" y="513"/>
                  </a:lnTo>
                  <a:lnTo>
                    <a:pt x="980" y="503"/>
                  </a:lnTo>
                  <a:lnTo>
                    <a:pt x="989" y="493"/>
                  </a:lnTo>
                  <a:lnTo>
                    <a:pt x="1048" y="465"/>
                  </a:lnTo>
                  <a:lnTo>
                    <a:pt x="1057" y="452"/>
                  </a:lnTo>
                  <a:lnTo>
                    <a:pt x="1089" y="425"/>
                  </a:lnTo>
                  <a:lnTo>
                    <a:pt x="1093" y="412"/>
                  </a:lnTo>
                  <a:lnTo>
                    <a:pt x="1096" y="403"/>
                  </a:lnTo>
                  <a:lnTo>
                    <a:pt x="1112" y="396"/>
                  </a:lnTo>
                  <a:lnTo>
                    <a:pt x="1112" y="377"/>
                  </a:lnTo>
                  <a:lnTo>
                    <a:pt x="1128" y="361"/>
                  </a:lnTo>
                  <a:lnTo>
                    <a:pt x="1215" y="287"/>
                  </a:lnTo>
                  <a:lnTo>
                    <a:pt x="1218" y="271"/>
                  </a:lnTo>
                  <a:lnTo>
                    <a:pt x="1209" y="271"/>
                  </a:lnTo>
                  <a:lnTo>
                    <a:pt x="1196" y="264"/>
                  </a:lnTo>
                  <a:lnTo>
                    <a:pt x="1193" y="261"/>
                  </a:lnTo>
                  <a:lnTo>
                    <a:pt x="1190" y="258"/>
                  </a:lnTo>
                  <a:lnTo>
                    <a:pt x="1170" y="248"/>
                  </a:lnTo>
                  <a:lnTo>
                    <a:pt x="1164" y="251"/>
                  </a:lnTo>
                  <a:lnTo>
                    <a:pt x="1158" y="248"/>
                  </a:lnTo>
                  <a:lnTo>
                    <a:pt x="1137" y="216"/>
                  </a:lnTo>
                  <a:lnTo>
                    <a:pt x="1102" y="172"/>
                  </a:lnTo>
                  <a:lnTo>
                    <a:pt x="1099" y="158"/>
                  </a:lnTo>
                  <a:lnTo>
                    <a:pt x="1099" y="145"/>
                  </a:lnTo>
                  <a:lnTo>
                    <a:pt x="1099" y="126"/>
                  </a:lnTo>
                  <a:lnTo>
                    <a:pt x="1096" y="100"/>
                  </a:lnTo>
                  <a:lnTo>
                    <a:pt x="1089" y="94"/>
                  </a:lnTo>
                  <a:lnTo>
                    <a:pt x="1073" y="81"/>
                  </a:lnTo>
                  <a:lnTo>
                    <a:pt x="1054" y="75"/>
                  </a:lnTo>
                  <a:lnTo>
                    <a:pt x="1038" y="52"/>
                  </a:lnTo>
                  <a:lnTo>
                    <a:pt x="1029" y="39"/>
                  </a:lnTo>
                  <a:lnTo>
                    <a:pt x="1009" y="52"/>
                  </a:lnTo>
                  <a:lnTo>
                    <a:pt x="1006" y="65"/>
                  </a:lnTo>
                  <a:lnTo>
                    <a:pt x="992" y="68"/>
                  </a:lnTo>
                  <a:lnTo>
                    <a:pt x="989" y="75"/>
                  </a:lnTo>
                  <a:lnTo>
                    <a:pt x="964" y="78"/>
                  </a:lnTo>
                  <a:lnTo>
                    <a:pt x="935" y="65"/>
                  </a:lnTo>
                  <a:lnTo>
                    <a:pt x="922" y="68"/>
                  </a:lnTo>
                  <a:lnTo>
                    <a:pt x="909" y="84"/>
                  </a:lnTo>
                  <a:lnTo>
                    <a:pt x="877" y="62"/>
                  </a:lnTo>
                  <a:lnTo>
                    <a:pt x="841" y="65"/>
                  </a:lnTo>
                  <a:lnTo>
                    <a:pt x="819" y="52"/>
                  </a:lnTo>
                  <a:lnTo>
                    <a:pt x="806" y="23"/>
                  </a:lnTo>
                  <a:lnTo>
                    <a:pt x="774" y="0"/>
                  </a:lnTo>
                  <a:lnTo>
                    <a:pt x="755" y="10"/>
                  </a:lnTo>
                  <a:lnTo>
                    <a:pt x="745" y="10"/>
                  </a:lnTo>
                  <a:lnTo>
                    <a:pt x="729" y="0"/>
                  </a:lnTo>
                  <a:lnTo>
                    <a:pt x="715" y="0"/>
                  </a:lnTo>
                  <a:lnTo>
                    <a:pt x="709" y="16"/>
                  </a:lnTo>
                  <a:lnTo>
                    <a:pt x="709" y="30"/>
                  </a:lnTo>
                  <a:lnTo>
                    <a:pt x="720" y="65"/>
                  </a:lnTo>
                  <a:lnTo>
                    <a:pt x="712" y="78"/>
                  </a:lnTo>
                  <a:lnTo>
                    <a:pt x="693" y="81"/>
                  </a:lnTo>
                  <a:lnTo>
                    <a:pt x="670" y="100"/>
                  </a:lnTo>
                  <a:lnTo>
                    <a:pt x="645" y="97"/>
                  </a:lnTo>
                  <a:lnTo>
                    <a:pt x="632" y="103"/>
                  </a:lnTo>
                  <a:lnTo>
                    <a:pt x="632" y="135"/>
                  </a:lnTo>
                  <a:lnTo>
                    <a:pt x="564" y="220"/>
                  </a:lnTo>
                  <a:lnTo>
                    <a:pt x="554" y="258"/>
                  </a:lnTo>
                  <a:lnTo>
                    <a:pt x="516" y="258"/>
                  </a:lnTo>
                  <a:lnTo>
                    <a:pt x="494" y="239"/>
                  </a:lnTo>
                  <a:lnTo>
                    <a:pt x="484" y="235"/>
                  </a:lnTo>
                  <a:lnTo>
                    <a:pt x="471" y="248"/>
                  </a:lnTo>
                  <a:lnTo>
                    <a:pt x="462" y="290"/>
                  </a:lnTo>
                  <a:lnTo>
                    <a:pt x="449" y="304"/>
                  </a:lnTo>
                  <a:lnTo>
                    <a:pt x="429" y="293"/>
                  </a:lnTo>
                  <a:lnTo>
                    <a:pt x="419" y="274"/>
                  </a:lnTo>
                  <a:lnTo>
                    <a:pt x="390" y="287"/>
                  </a:lnTo>
                  <a:lnTo>
                    <a:pt x="381" y="320"/>
                  </a:lnTo>
                  <a:lnTo>
                    <a:pt x="371" y="323"/>
                  </a:lnTo>
                  <a:lnTo>
                    <a:pt x="368" y="320"/>
                  </a:lnTo>
                  <a:lnTo>
                    <a:pt x="320" y="293"/>
                  </a:lnTo>
                  <a:lnTo>
                    <a:pt x="280" y="310"/>
                  </a:lnTo>
                  <a:lnTo>
                    <a:pt x="248" y="307"/>
                  </a:lnTo>
                  <a:lnTo>
                    <a:pt x="242" y="323"/>
                  </a:lnTo>
                  <a:lnTo>
                    <a:pt x="245" y="329"/>
                  </a:lnTo>
                  <a:lnTo>
                    <a:pt x="232" y="336"/>
                  </a:lnTo>
                  <a:lnTo>
                    <a:pt x="220" y="332"/>
                  </a:lnTo>
                  <a:lnTo>
                    <a:pt x="216" y="332"/>
                  </a:lnTo>
                  <a:lnTo>
                    <a:pt x="220" y="336"/>
                  </a:lnTo>
                  <a:lnTo>
                    <a:pt x="213" y="345"/>
                  </a:lnTo>
                  <a:lnTo>
                    <a:pt x="210" y="361"/>
                  </a:lnTo>
                  <a:lnTo>
                    <a:pt x="204" y="368"/>
                  </a:lnTo>
                  <a:lnTo>
                    <a:pt x="207" y="374"/>
                  </a:lnTo>
                  <a:lnTo>
                    <a:pt x="223" y="393"/>
                  </a:lnTo>
                  <a:lnTo>
                    <a:pt x="220" y="396"/>
                  </a:lnTo>
                  <a:lnTo>
                    <a:pt x="168" y="412"/>
                  </a:lnTo>
                  <a:lnTo>
                    <a:pt x="155" y="419"/>
                  </a:lnTo>
                  <a:lnTo>
                    <a:pt x="155" y="442"/>
                  </a:lnTo>
                  <a:lnTo>
                    <a:pt x="165" y="487"/>
                  </a:lnTo>
                  <a:lnTo>
                    <a:pt x="142" y="497"/>
                  </a:lnTo>
                  <a:lnTo>
                    <a:pt x="123" y="481"/>
                  </a:lnTo>
                  <a:lnTo>
                    <a:pt x="103" y="471"/>
                  </a:lnTo>
                  <a:lnTo>
                    <a:pt x="75" y="465"/>
                  </a:lnTo>
                  <a:lnTo>
                    <a:pt x="55" y="477"/>
                  </a:lnTo>
                  <a:lnTo>
                    <a:pt x="46" y="513"/>
                  </a:lnTo>
                  <a:lnTo>
                    <a:pt x="49" y="516"/>
                  </a:lnTo>
                  <a:lnTo>
                    <a:pt x="52" y="519"/>
                  </a:lnTo>
                  <a:lnTo>
                    <a:pt x="62" y="525"/>
                  </a:lnTo>
                  <a:lnTo>
                    <a:pt x="68" y="545"/>
                  </a:lnTo>
                  <a:lnTo>
                    <a:pt x="52" y="600"/>
                  </a:lnTo>
                  <a:lnTo>
                    <a:pt x="43" y="603"/>
                  </a:lnTo>
                  <a:lnTo>
                    <a:pt x="33" y="600"/>
                  </a:lnTo>
                  <a:lnTo>
                    <a:pt x="10" y="610"/>
                  </a:lnTo>
                  <a:lnTo>
                    <a:pt x="0" y="626"/>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47" name="Freeform 262">
              <a:extLst>
                <a:ext uri="{FF2B5EF4-FFF2-40B4-BE49-F238E27FC236}">
                  <a16:creationId xmlns:a16="http://schemas.microsoft.com/office/drawing/2014/main" id="{7DD3D0CB-1577-D3AD-4DD1-7634E91BE41F}"/>
                </a:ext>
              </a:extLst>
            </p:cNvPr>
            <p:cNvSpPr>
              <a:spLocks/>
            </p:cNvSpPr>
            <p:nvPr/>
          </p:nvSpPr>
          <p:spPr bwMode="gray">
            <a:xfrm>
              <a:off x="6070285" y="3878578"/>
              <a:ext cx="1081089" cy="377824"/>
            </a:xfrm>
            <a:custGeom>
              <a:avLst/>
              <a:gdLst>
                <a:gd name="T0" fmla="*/ 341 w 1362"/>
                <a:gd name="T1" fmla="*/ 0 h 477"/>
                <a:gd name="T2" fmla="*/ 272 w 1362"/>
                <a:gd name="T3" fmla="*/ 8 h 477"/>
                <a:gd name="T4" fmla="*/ 268 w 1362"/>
                <a:gd name="T5" fmla="*/ 10 h 477"/>
                <a:gd name="T6" fmla="*/ 96 w 1362"/>
                <a:gd name="T7" fmla="*/ 26 h 477"/>
                <a:gd name="T8" fmla="*/ 93 w 1362"/>
                <a:gd name="T9" fmla="*/ 24 h 477"/>
                <a:gd name="T10" fmla="*/ 86 w 1362"/>
                <a:gd name="T11" fmla="*/ 25 h 477"/>
                <a:gd name="T12" fmla="*/ 88 w 1362"/>
                <a:gd name="T13" fmla="*/ 29 h 477"/>
                <a:gd name="T14" fmla="*/ 88 w 1362"/>
                <a:gd name="T15" fmla="*/ 33 h 477"/>
                <a:gd name="T16" fmla="*/ 27 w 1362"/>
                <a:gd name="T17" fmla="*/ 38 h 477"/>
                <a:gd name="T18" fmla="*/ 24 w 1362"/>
                <a:gd name="T19" fmla="*/ 45 h 477"/>
                <a:gd name="T20" fmla="*/ 22 w 1362"/>
                <a:gd name="T21" fmla="*/ 54 h 477"/>
                <a:gd name="T22" fmla="*/ 23 w 1362"/>
                <a:gd name="T23" fmla="*/ 57 h 477"/>
                <a:gd name="T24" fmla="*/ 20 w 1362"/>
                <a:gd name="T25" fmla="*/ 65 h 477"/>
                <a:gd name="T26" fmla="*/ 19 w 1362"/>
                <a:gd name="T27" fmla="*/ 67 h 477"/>
                <a:gd name="T28" fmla="*/ 20 w 1362"/>
                <a:gd name="T29" fmla="*/ 70 h 477"/>
                <a:gd name="T30" fmla="*/ 18 w 1362"/>
                <a:gd name="T31" fmla="*/ 75 h 477"/>
                <a:gd name="T32" fmla="*/ 13 w 1362"/>
                <a:gd name="T33" fmla="*/ 80 h 477"/>
                <a:gd name="T34" fmla="*/ 11 w 1362"/>
                <a:gd name="T35" fmla="*/ 91 h 477"/>
                <a:gd name="T36" fmla="*/ 5 w 1362"/>
                <a:gd name="T37" fmla="*/ 98 h 477"/>
                <a:gd name="T38" fmla="*/ 7 w 1362"/>
                <a:gd name="T39" fmla="*/ 105 h 477"/>
                <a:gd name="T40" fmla="*/ 6 w 1362"/>
                <a:gd name="T41" fmla="*/ 114 h 477"/>
                <a:gd name="T42" fmla="*/ 4 w 1362"/>
                <a:gd name="T43" fmla="*/ 115 h 477"/>
                <a:gd name="T44" fmla="*/ 0 w 1362"/>
                <a:gd name="T45" fmla="*/ 119 h 477"/>
                <a:gd name="T46" fmla="*/ 88 w 1362"/>
                <a:gd name="T47" fmla="*/ 112 h 477"/>
                <a:gd name="T48" fmla="*/ 197 w 1362"/>
                <a:gd name="T49" fmla="*/ 103 h 477"/>
                <a:gd name="T50" fmla="*/ 240 w 1362"/>
                <a:gd name="T51" fmla="*/ 98 h 477"/>
                <a:gd name="T52" fmla="*/ 241 w 1362"/>
                <a:gd name="T53" fmla="*/ 86 h 477"/>
                <a:gd name="T54" fmla="*/ 245 w 1362"/>
                <a:gd name="T55" fmla="*/ 86 h 477"/>
                <a:gd name="T56" fmla="*/ 247 w 1362"/>
                <a:gd name="T57" fmla="*/ 85 h 477"/>
                <a:gd name="T58" fmla="*/ 250 w 1362"/>
                <a:gd name="T59" fmla="*/ 83 h 477"/>
                <a:gd name="T60" fmla="*/ 250 w 1362"/>
                <a:gd name="T61" fmla="*/ 79 h 477"/>
                <a:gd name="T62" fmla="*/ 250 w 1362"/>
                <a:gd name="T63" fmla="*/ 77 h 477"/>
                <a:gd name="T64" fmla="*/ 251 w 1362"/>
                <a:gd name="T65" fmla="*/ 74 h 477"/>
                <a:gd name="T66" fmla="*/ 254 w 1362"/>
                <a:gd name="T67" fmla="*/ 70 h 477"/>
                <a:gd name="T68" fmla="*/ 263 w 1362"/>
                <a:gd name="T69" fmla="*/ 67 h 477"/>
                <a:gd name="T70" fmla="*/ 273 w 1362"/>
                <a:gd name="T71" fmla="*/ 63 h 477"/>
                <a:gd name="T72" fmla="*/ 283 w 1362"/>
                <a:gd name="T73" fmla="*/ 55 h 477"/>
                <a:gd name="T74" fmla="*/ 286 w 1362"/>
                <a:gd name="T75" fmla="*/ 53 h 477"/>
                <a:gd name="T76" fmla="*/ 293 w 1362"/>
                <a:gd name="T77" fmla="*/ 48 h 477"/>
                <a:gd name="T78" fmla="*/ 293 w 1362"/>
                <a:gd name="T79" fmla="*/ 43 h 477"/>
                <a:gd name="T80" fmla="*/ 295 w 1362"/>
                <a:gd name="T81" fmla="*/ 42 h 477"/>
                <a:gd name="T82" fmla="*/ 297 w 1362"/>
                <a:gd name="T83" fmla="*/ 42 h 477"/>
                <a:gd name="T84" fmla="*/ 299 w 1362"/>
                <a:gd name="T85" fmla="*/ 41 h 477"/>
                <a:gd name="T86" fmla="*/ 300 w 1362"/>
                <a:gd name="T87" fmla="*/ 39 h 477"/>
                <a:gd name="T88" fmla="*/ 303 w 1362"/>
                <a:gd name="T89" fmla="*/ 36 h 477"/>
                <a:gd name="T90" fmla="*/ 305 w 1362"/>
                <a:gd name="T91" fmla="*/ 36 h 477"/>
                <a:gd name="T92" fmla="*/ 307 w 1362"/>
                <a:gd name="T93" fmla="*/ 38 h 477"/>
                <a:gd name="T94" fmla="*/ 310 w 1362"/>
                <a:gd name="T95" fmla="*/ 36 h 477"/>
                <a:gd name="T96" fmla="*/ 311 w 1362"/>
                <a:gd name="T97" fmla="*/ 34 h 477"/>
                <a:gd name="T98" fmla="*/ 316 w 1362"/>
                <a:gd name="T99" fmla="*/ 30 h 477"/>
                <a:gd name="T100" fmla="*/ 319 w 1362"/>
                <a:gd name="T101" fmla="*/ 29 h 477"/>
                <a:gd name="T102" fmla="*/ 326 w 1362"/>
                <a:gd name="T103" fmla="*/ 29 h 477"/>
                <a:gd name="T104" fmla="*/ 334 w 1362"/>
                <a:gd name="T105" fmla="*/ 17 h 477"/>
                <a:gd name="T106" fmla="*/ 339 w 1362"/>
                <a:gd name="T107" fmla="*/ 13 h 477"/>
                <a:gd name="T108" fmla="*/ 339 w 1362"/>
                <a:gd name="T109" fmla="*/ 10 h 477"/>
                <a:gd name="T110" fmla="*/ 341 w 1362"/>
                <a:gd name="T111" fmla="*/ 6 h 477"/>
                <a:gd name="T112" fmla="*/ 339 w 1362"/>
                <a:gd name="T113" fmla="*/ 3 h 477"/>
                <a:gd name="T114" fmla="*/ 341 w 1362"/>
                <a:gd name="T115" fmla="*/ 0 h 47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62" h="477">
                  <a:moveTo>
                    <a:pt x="1362" y="0"/>
                  </a:moveTo>
                  <a:lnTo>
                    <a:pt x="1085" y="32"/>
                  </a:lnTo>
                  <a:lnTo>
                    <a:pt x="1069" y="42"/>
                  </a:lnTo>
                  <a:lnTo>
                    <a:pt x="382" y="106"/>
                  </a:lnTo>
                  <a:lnTo>
                    <a:pt x="369" y="99"/>
                  </a:lnTo>
                  <a:lnTo>
                    <a:pt x="344" y="102"/>
                  </a:lnTo>
                  <a:lnTo>
                    <a:pt x="350" y="116"/>
                  </a:lnTo>
                  <a:lnTo>
                    <a:pt x="350" y="135"/>
                  </a:lnTo>
                  <a:lnTo>
                    <a:pt x="105" y="155"/>
                  </a:lnTo>
                  <a:lnTo>
                    <a:pt x="95" y="183"/>
                  </a:lnTo>
                  <a:lnTo>
                    <a:pt x="86" y="219"/>
                  </a:lnTo>
                  <a:lnTo>
                    <a:pt x="89" y="228"/>
                  </a:lnTo>
                  <a:lnTo>
                    <a:pt x="79" y="261"/>
                  </a:lnTo>
                  <a:lnTo>
                    <a:pt x="73" y="271"/>
                  </a:lnTo>
                  <a:lnTo>
                    <a:pt x="79" y="280"/>
                  </a:lnTo>
                  <a:lnTo>
                    <a:pt x="70" y="300"/>
                  </a:lnTo>
                  <a:lnTo>
                    <a:pt x="51" y="322"/>
                  </a:lnTo>
                  <a:lnTo>
                    <a:pt x="41" y="364"/>
                  </a:lnTo>
                  <a:lnTo>
                    <a:pt x="19" y="393"/>
                  </a:lnTo>
                  <a:lnTo>
                    <a:pt x="25" y="422"/>
                  </a:lnTo>
                  <a:lnTo>
                    <a:pt x="22" y="457"/>
                  </a:lnTo>
                  <a:lnTo>
                    <a:pt x="16" y="461"/>
                  </a:lnTo>
                  <a:lnTo>
                    <a:pt x="0" y="477"/>
                  </a:lnTo>
                  <a:lnTo>
                    <a:pt x="350" y="451"/>
                  </a:lnTo>
                  <a:lnTo>
                    <a:pt x="788" y="413"/>
                  </a:lnTo>
                  <a:lnTo>
                    <a:pt x="959" y="393"/>
                  </a:lnTo>
                  <a:lnTo>
                    <a:pt x="962" y="344"/>
                  </a:lnTo>
                  <a:lnTo>
                    <a:pt x="979" y="344"/>
                  </a:lnTo>
                  <a:lnTo>
                    <a:pt x="985" y="341"/>
                  </a:lnTo>
                  <a:lnTo>
                    <a:pt x="998" y="332"/>
                  </a:lnTo>
                  <a:lnTo>
                    <a:pt x="998" y="319"/>
                  </a:lnTo>
                  <a:lnTo>
                    <a:pt x="998" y="309"/>
                  </a:lnTo>
                  <a:lnTo>
                    <a:pt x="1001" y="296"/>
                  </a:lnTo>
                  <a:lnTo>
                    <a:pt x="1014" y="280"/>
                  </a:lnTo>
                  <a:lnTo>
                    <a:pt x="1049" y="268"/>
                  </a:lnTo>
                  <a:lnTo>
                    <a:pt x="1091" y="255"/>
                  </a:lnTo>
                  <a:lnTo>
                    <a:pt x="1130" y="222"/>
                  </a:lnTo>
                  <a:lnTo>
                    <a:pt x="1143" y="215"/>
                  </a:lnTo>
                  <a:lnTo>
                    <a:pt x="1169" y="193"/>
                  </a:lnTo>
                  <a:lnTo>
                    <a:pt x="1172" y="174"/>
                  </a:lnTo>
                  <a:lnTo>
                    <a:pt x="1178" y="171"/>
                  </a:lnTo>
                  <a:lnTo>
                    <a:pt x="1188" y="171"/>
                  </a:lnTo>
                  <a:lnTo>
                    <a:pt x="1194" y="164"/>
                  </a:lnTo>
                  <a:lnTo>
                    <a:pt x="1198" y="158"/>
                  </a:lnTo>
                  <a:lnTo>
                    <a:pt x="1210" y="145"/>
                  </a:lnTo>
                  <a:lnTo>
                    <a:pt x="1217" y="145"/>
                  </a:lnTo>
                  <a:lnTo>
                    <a:pt x="1226" y="155"/>
                  </a:lnTo>
                  <a:lnTo>
                    <a:pt x="1239" y="145"/>
                  </a:lnTo>
                  <a:lnTo>
                    <a:pt x="1242" y="139"/>
                  </a:lnTo>
                  <a:lnTo>
                    <a:pt x="1263" y="123"/>
                  </a:lnTo>
                  <a:lnTo>
                    <a:pt x="1275" y="119"/>
                  </a:lnTo>
                  <a:lnTo>
                    <a:pt x="1304" y="116"/>
                  </a:lnTo>
                  <a:lnTo>
                    <a:pt x="1333" y="70"/>
                  </a:lnTo>
                  <a:lnTo>
                    <a:pt x="1355" y="54"/>
                  </a:lnTo>
                  <a:lnTo>
                    <a:pt x="1355" y="42"/>
                  </a:lnTo>
                  <a:lnTo>
                    <a:pt x="1362" y="26"/>
                  </a:lnTo>
                  <a:lnTo>
                    <a:pt x="1355" y="13"/>
                  </a:lnTo>
                  <a:lnTo>
                    <a:pt x="1362" y="0"/>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48" name="Freeform 263">
              <a:extLst>
                <a:ext uri="{FF2B5EF4-FFF2-40B4-BE49-F238E27FC236}">
                  <a16:creationId xmlns:a16="http://schemas.microsoft.com/office/drawing/2014/main" id="{3901BCFC-4583-6767-E976-0D8D81B0A036}"/>
                </a:ext>
              </a:extLst>
            </p:cNvPr>
            <p:cNvSpPr>
              <a:spLocks/>
            </p:cNvSpPr>
            <p:nvPr/>
          </p:nvSpPr>
          <p:spPr bwMode="gray">
            <a:xfrm>
              <a:off x="5917885" y="4235767"/>
              <a:ext cx="463551" cy="811211"/>
            </a:xfrm>
            <a:custGeom>
              <a:avLst/>
              <a:gdLst>
                <a:gd name="T0" fmla="*/ 136 w 583"/>
                <a:gd name="T1" fmla="*/ 0 h 1021"/>
                <a:gd name="T2" fmla="*/ 48 w 583"/>
                <a:gd name="T3" fmla="*/ 7 h 1021"/>
                <a:gd name="T4" fmla="*/ 47 w 583"/>
                <a:gd name="T5" fmla="*/ 10 h 1021"/>
                <a:gd name="T6" fmla="*/ 39 w 583"/>
                <a:gd name="T7" fmla="*/ 17 h 1021"/>
                <a:gd name="T8" fmla="*/ 36 w 583"/>
                <a:gd name="T9" fmla="*/ 25 h 1021"/>
                <a:gd name="T10" fmla="*/ 37 w 583"/>
                <a:gd name="T11" fmla="*/ 33 h 1021"/>
                <a:gd name="T12" fmla="*/ 36 w 583"/>
                <a:gd name="T13" fmla="*/ 37 h 1021"/>
                <a:gd name="T14" fmla="*/ 28 w 583"/>
                <a:gd name="T15" fmla="*/ 43 h 1021"/>
                <a:gd name="T16" fmla="*/ 23 w 583"/>
                <a:gd name="T17" fmla="*/ 50 h 1021"/>
                <a:gd name="T18" fmla="*/ 21 w 583"/>
                <a:gd name="T19" fmla="*/ 53 h 1021"/>
                <a:gd name="T20" fmla="*/ 21 w 583"/>
                <a:gd name="T21" fmla="*/ 60 h 1021"/>
                <a:gd name="T22" fmla="*/ 17 w 583"/>
                <a:gd name="T23" fmla="*/ 64 h 1021"/>
                <a:gd name="T24" fmla="*/ 17 w 583"/>
                <a:gd name="T25" fmla="*/ 70 h 1021"/>
                <a:gd name="T26" fmla="*/ 14 w 583"/>
                <a:gd name="T27" fmla="*/ 76 h 1021"/>
                <a:gd name="T28" fmla="*/ 10 w 583"/>
                <a:gd name="T29" fmla="*/ 83 h 1021"/>
                <a:gd name="T30" fmla="*/ 12 w 583"/>
                <a:gd name="T31" fmla="*/ 92 h 1021"/>
                <a:gd name="T32" fmla="*/ 16 w 583"/>
                <a:gd name="T33" fmla="*/ 96 h 1021"/>
                <a:gd name="T34" fmla="*/ 16 w 583"/>
                <a:gd name="T35" fmla="*/ 101 h 1021"/>
                <a:gd name="T36" fmla="*/ 17 w 583"/>
                <a:gd name="T37" fmla="*/ 103 h 1021"/>
                <a:gd name="T38" fmla="*/ 17 w 583"/>
                <a:gd name="T39" fmla="*/ 105 h 1021"/>
                <a:gd name="T40" fmla="*/ 15 w 583"/>
                <a:gd name="T41" fmla="*/ 107 h 1021"/>
                <a:gd name="T42" fmla="*/ 14 w 583"/>
                <a:gd name="T43" fmla="*/ 111 h 1021"/>
                <a:gd name="T44" fmla="*/ 15 w 583"/>
                <a:gd name="T45" fmla="*/ 114 h 1021"/>
                <a:gd name="T46" fmla="*/ 14 w 583"/>
                <a:gd name="T47" fmla="*/ 118 h 1021"/>
                <a:gd name="T48" fmla="*/ 20 w 583"/>
                <a:gd name="T49" fmla="*/ 129 h 1021"/>
                <a:gd name="T50" fmla="*/ 21 w 583"/>
                <a:gd name="T51" fmla="*/ 138 h 1021"/>
                <a:gd name="T52" fmla="*/ 23 w 583"/>
                <a:gd name="T53" fmla="*/ 145 h 1021"/>
                <a:gd name="T54" fmla="*/ 26 w 583"/>
                <a:gd name="T55" fmla="*/ 147 h 1021"/>
                <a:gd name="T56" fmla="*/ 26 w 583"/>
                <a:gd name="T57" fmla="*/ 151 h 1021"/>
                <a:gd name="T58" fmla="*/ 21 w 583"/>
                <a:gd name="T59" fmla="*/ 155 h 1021"/>
                <a:gd name="T60" fmla="*/ 19 w 583"/>
                <a:gd name="T61" fmla="*/ 157 h 1021"/>
                <a:gd name="T62" fmla="*/ 17 w 583"/>
                <a:gd name="T63" fmla="*/ 168 h 1021"/>
                <a:gd name="T64" fmla="*/ 8 w 583"/>
                <a:gd name="T65" fmla="*/ 181 h 1021"/>
                <a:gd name="T66" fmla="*/ 1 w 583"/>
                <a:gd name="T67" fmla="*/ 203 h 1021"/>
                <a:gd name="T68" fmla="*/ 0 w 583"/>
                <a:gd name="T69" fmla="*/ 219 h 1021"/>
                <a:gd name="T70" fmla="*/ 83 w 583"/>
                <a:gd name="T71" fmla="*/ 215 h 1021"/>
                <a:gd name="T72" fmla="*/ 84 w 583"/>
                <a:gd name="T73" fmla="*/ 218 h 1021"/>
                <a:gd name="T74" fmla="*/ 82 w 583"/>
                <a:gd name="T75" fmla="*/ 226 h 1021"/>
                <a:gd name="T76" fmla="*/ 83 w 583"/>
                <a:gd name="T77" fmla="*/ 237 h 1021"/>
                <a:gd name="T78" fmla="*/ 91 w 583"/>
                <a:gd name="T79" fmla="*/ 246 h 1021"/>
                <a:gd name="T80" fmla="*/ 93 w 583"/>
                <a:gd name="T81" fmla="*/ 256 h 1021"/>
                <a:gd name="T82" fmla="*/ 99 w 583"/>
                <a:gd name="T83" fmla="*/ 256 h 1021"/>
                <a:gd name="T84" fmla="*/ 107 w 583"/>
                <a:gd name="T85" fmla="*/ 248 h 1021"/>
                <a:gd name="T86" fmla="*/ 128 w 583"/>
                <a:gd name="T87" fmla="*/ 243 h 1021"/>
                <a:gd name="T88" fmla="*/ 132 w 583"/>
                <a:gd name="T89" fmla="*/ 244 h 1021"/>
                <a:gd name="T90" fmla="*/ 140 w 583"/>
                <a:gd name="T91" fmla="*/ 242 h 1021"/>
                <a:gd name="T92" fmla="*/ 140 w 583"/>
                <a:gd name="T93" fmla="*/ 244 h 1021"/>
                <a:gd name="T94" fmla="*/ 144 w 583"/>
                <a:gd name="T95" fmla="*/ 245 h 1021"/>
                <a:gd name="T96" fmla="*/ 146 w 583"/>
                <a:gd name="T97" fmla="*/ 244 h 1021"/>
                <a:gd name="T98" fmla="*/ 137 w 583"/>
                <a:gd name="T99" fmla="*/ 166 h 1021"/>
                <a:gd name="T100" fmla="*/ 136 w 583"/>
                <a:gd name="T101" fmla="*/ 159 h 1021"/>
                <a:gd name="T102" fmla="*/ 140 w 583"/>
                <a:gd name="T103" fmla="*/ 6 h 1021"/>
                <a:gd name="T104" fmla="*/ 136 w 583"/>
                <a:gd name="T105" fmla="*/ 0 h 10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83" h="1021">
                  <a:moveTo>
                    <a:pt x="541" y="0"/>
                  </a:moveTo>
                  <a:lnTo>
                    <a:pt x="191" y="26"/>
                  </a:lnTo>
                  <a:lnTo>
                    <a:pt x="187" y="38"/>
                  </a:lnTo>
                  <a:lnTo>
                    <a:pt x="154" y="67"/>
                  </a:lnTo>
                  <a:lnTo>
                    <a:pt x="142" y="100"/>
                  </a:lnTo>
                  <a:lnTo>
                    <a:pt x="145" y="132"/>
                  </a:lnTo>
                  <a:lnTo>
                    <a:pt x="142" y="148"/>
                  </a:lnTo>
                  <a:lnTo>
                    <a:pt x="110" y="171"/>
                  </a:lnTo>
                  <a:lnTo>
                    <a:pt x="90" y="199"/>
                  </a:lnTo>
                  <a:lnTo>
                    <a:pt x="81" y="209"/>
                  </a:lnTo>
                  <a:lnTo>
                    <a:pt x="81" y="239"/>
                  </a:lnTo>
                  <a:lnTo>
                    <a:pt x="65" y="255"/>
                  </a:lnTo>
                  <a:lnTo>
                    <a:pt x="65" y="277"/>
                  </a:lnTo>
                  <a:lnTo>
                    <a:pt x="55" y="303"/>
                  </a:lnTo>
                  <a:lnTo>
                    <a:pt x="39" y="331"/>
                  </a:lnTo>
                  <a:lnTo>
                    <a:pt x="46" y="365"/>
                  </a:lnTo>
                  <a:lnTo>
                    <a:pt x="62" y="381"/>
                  </a:lnTo>
                  <a:lnTo>
                    <a:pt x="62" y="403"/>
                  </a:lnTo>
                  <a:lnTo>
                    <a:pt x="68" y="409"/>
                  </a:lnTo>
                  <a:lnTo>
                    <a:pt x="68" y="419"/>
                  </a:lnTo>
                  <a:lnTo>
                    <a:pt x="58" y="425"/>
                  </a:lnTo>
                  <a:lnTo>
                    <a:pt x="55" y="444"/>
                  </a:lnTo>
                  <a:lnTo>
                    <a:pt x="58" y="454"/>
                  </a:lnTo>
                  <a:lnTo>
                    <a:pt x="55" y="470"/>
                  </a:lnTo>
                  <a:lnTo>
                    <a:pt x="78" y="513"/>
                  </a:lnTo>
                  <a:lnTo>
                    <a:pt x="81" y="551"/>
                  </a:lnTo>
                  <a:lnTo>
                    <a:pt x="90" y="577"/>
                  </a:lnTo>
                  <a:lnTo>
                    <a:pt x="103" y="586"/>
                  </a:lnTo>
                  <a:lnTo>
                    <a:pt x="103" y="602"/>
                  </a:lnTo>
                  <a:lnTo>
                    <a:pt x="81" y="618"/>
                  </a:lnTo>
                  <a:lnTo>
                    <a:pt x="74" y="625"/>
                  </a:lnTo>
                  <a:lnTo>
                    <a:pt x="65" y="670"/>
                  </a:lnTo>
                  <a:lnTo>
                    <a:pt x="32" y="722"/>
                  </a:lnTo>
                  <a:lnTo>
                    <a:pt x="3" y="809"/>
                  </a:lnTo>
                  <a:lnTo>
                    <a:pt x="0" y="873"/>
                  </a:lnTo>
                  <a:lnTo>
                    <a:pt x="329" y="857"/>
                  </a:lnTo>
                  <a:lnTo>
                    <a:pt x="335" y="870"/>
                  </a:lnTo>
                  <a:lnTo>
                    <a:pt x="326" y="902"/>
                  </a:lnTo>
                  <a:lnTo>
                    <a:pt x="329" y="948"/>
                  </a:lnTo>
                  <a:lnTo>
                    <a:pt x="361" y="983"/>
                  </a:lnTo>
                  <a:lnTo>
                    <a:pt x="371" y="1021"/>
                  </a:lnTo>
                  <a:lnTo>
                    <a:pt x="393" y="1021"/>
                  </a:lnTo>
                  <a:lnTo>
                    <a:pt x="428" y="992"/>
                  </a:lnTo>
                  <a:lnTo>
                    <a:pt x="509" y="970"/>
                  </a:lnTo>
                  <a:lnTo>
                    <a:pt x="525" y="976"/>
                  </a:lnTo>
                  <a:lnTo>
                    <a:pt x="557" y="967"/>
                  </a:lnTo>
                  <a:lnTo>
                    <a:pt x="560" y="973"/>
                  </a:lnTo>
                  <a:lnTo>
                    <a:pt x="576" y="980"/>
                  </a:lnTo>
                  <a:lnTo>
                    <a:pt x="583" y="976"/>
                  </a:lnTo>
                  <a:lnTo>
                    <a:pt x="548" y="664"/>
                  </a:lnTo>
                  <a:lnTo>
                    <a:pt x="544" y="634"/>
                  </a:lnTo>
                  <a:lnTo>
                    <a:pt x="557" y="22"/>
                  </a:lnTo>
                  <a:lnTo>
                    <a:pt x="541" y="0"/>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49" name="Freeform 264">
              <a:extLst>
                <a:ext uri="{FF2B5EF4-FFF2-40B4-BE49-F238E27FC236}">
                  <a16:creationId xmlns:a16="http://schemas.microsoft.com/office/drawing/2014/main" id="{3ECB2C69-4ECD-5F96-A590-87757C1F2B60}"/>
                </a:ext>
              </a:extLst>
            </p:cNvPr>
            <p:cNvSpPr>
              <a:spLocks/>
            </p:cNvSpPr>
            <p:nvPr/>
          </p:nvSpPr>
          <p:spPr bwMode="gray">
            <a:xfrm>
              <a:off x="6348098" y="4205604"/>
              <a:ext cx="506413" cy="808036"/>
            </a:xfrm>
            <a:custGeom>
              <a:avLst/>
              <a:gdLst>
                <a:gd name="T0" fmla="*/ 0 w 639"/>
                <a:gd name="T1" fmla="*/ 10 h 1018"/>
                <a:gd name="T2" fmla="*/ 4 w 639"/>
                <a:gd name="T3" fmla="*/ 15 h 1018"/>
                <a:gd name="T4" fmla="*/ 0 w 639"/>
                <a:gd name="T5" fmla="*/ 168 h 1018"/>
                <a:gd name="T6" fmla="*/ 1 w 639"/>
                <a:gd name="T7" fmla="*/ 176 h 1018"/>
                <a:gd name="T8" fmla="*/ 10 w 639"/>
                <a:gd name="T9" fmla="*/ 254 h 1018"/>
                <a:gd name="T10" fmla="*/ 12 w 639"/>
                <a:gd name="T11" fmla="*/ 252 h 1018"/>
                <a:gd name="T12" fmla="*/ 15 w 639"/>
                <a:gd name="T13" fmla="*/ 251 h 1018"/>
                <a:gd name="T14" fmla="*/ 22 w 639"/>
                <a:gd name="T15" fmla="*/ 253 h 1018"/>
                <a:gd name="T16" fmla="*/ 23 w 639"/>
                <a:gd name="T17" fmla="*/ 250 h 1018"/>
                <a:gd name="T18" fmla="*/ 25 w 639"/>
                <a:gd name="T19" fmla="*/ 239 h 1018"/>
                <a:gd name="T20" fmla="*/ 28 w 639"/>
                <a:gd name="T21" fmla="*/ 231 h 1018"/>
                <a:gd name="T22" fmla="*/ 32 w 639"/>
                <a:gd name="T23" fmla="*/ 239 h 1018"/>
                <a:gd name="T24" fmla="*/ 31 w 639"/>
                <a:gd name="T25" fmla="*/ 241 h 1018"/>
                <a:gd name="T26" fmla="*/ 34 w 639"/>
                <a:gd name="T27" fmla="*/ 248 h 1018"/>
                <a:gd name="T28" fmla="*/ 39 w 639"/>
                <a:gd name="T29" fmla="*/ 255 h 1018"/>
                <a:gd name="T30" fmla="*/ 43 w 639"/>
                <a:gd name="T31" fmla="*/ 255 h 1018"/>
                <a:gd name="T32" fmla="*/ 47 w 639"/>
                <a:gd name="T33" fmla="*/ 255 h 1018"/>
                <a:gd name="T34" fmla="*/ 52 w 639"/>
                <a:gd name="T35" fmla="*/ 249 h 1018"/>
                <a:gd name="T36" fmla="*/ 53 w 639"/>
                <a:gd name="T37" fmla="*/ 248 h 1018"/>
                <a:gd name="T38" fmla="*/ 56 w 639"/>
                <a:gd name="T39" fmla="*/ 247 h 1018"/>
                <a:gd name="T40" fmla="*/ 56 w 639"/>
                <a:gd name="T41" fmla="*/ 245 h 1018"/>
                <a:gd name="T42" fmla="*/ 55 w 639"/>
                <a:gd name="T43" fmla="*/ 244 h 1018"/>
                <a:gd name="T44" fmla="*/ 53 w 639"/>
                <a:gd name="T45" fmla="*/ 243 h 1018"/>
                <a:gd name="T46" fmla="*/ 53 w 639"/>
                <a:gd name="T47" fmla="*/ 241 h 1018"/>
                <a:gd name="T48" fmla="*/ 55 w 639"/>
                <a:gd name="T49" fmla="*/ 237 h 1018"/>
                <a:gd name="T50" fmla="*/ 54 w 639"/>
                <a:gd name="T51" fmla="*/ 235 h 1018"/>
                <a:gd name="T52" fmla="*/ 51 w 639"/>
                <a:gd name="T53" fmla="*/ 232 h 1018"/>
                <a:gd name="T54" fmla="*/ 49 w 639"/>
                <a:gd name="T55" fmla="*/ 232 h 1018"/>
                <a:gd name="T56" fmla="*/ 47 w 639"/>
                <a:gd name="T57" fmla="*/ 230 h 1018"/>
                <a:gd name="T58" fmla="*/ 43 w 639"/>
                <a:gd name="T59" fmla="*/ 225 h 1018"/>
                <a:gd name="T60" fmla="*/ 43 w 639"/>
                <a:gd name="T61" fmla="*/ 222 h 1018"/>
                <a:gd name="T62" fmla="*/ 44 w 639"/>
                <a:gd name="T63" fmla="*/ 220 h 1018"/>
                <a:gd name="T64" fmla="*/ 44 w 639"/>
                <a:gd name="T65" fmla="*/ 219 h 1018"/>
                <a:gd name="T66" fmla="*/ 44 w 639"/>
                <a:gd name="T67" fmla="*/ 216 h 1018"/>
                <a:gd name="T68" fmla="*/ 159 w 639"/>
                <a:gd name="T69" fmla="*/ 206 h 1018"/>
                <a:gd name="T70" fmla="*/ 158 w 639"/>
                <a:gd name="T71" fmla="*/ 201 h 1018"/>
                <a:gd name="T72" fmla="*/ 154 w 639"/>
                <a:gd name="T73" fmla="*/ 193 h 1018"/>
                <a:gd name="T74" fmla="*/ 154 w 639"/>
                <a:gd name="T75" fmla="*/ 181 h 1018"/>
                <a:gd name="T76" fmla="*/ 149 w 639"/>
                <a:gd name="T77" fmla="*/ 168 h 1018"/>
                <a:gd name="T78" fmla="*/ 148 w 639"/>
                <a:gd name="T79" fmla="*/ 160 h 1018"/>
                <a:gd name="T80" fmla="*/ 151 w 639"/>
                <a:gd name="T81" fmla="*/ 153 h 1018"/>
                <a:gd name="T82" fmla="*/ 151 w 639"/>
                <a:gd name="T83" fmla="*/ 146 h 1018"/>
                <a:gd name="T84" fmla="*/ 155 w 639"/>
                <a:gd name="T85" fmla="*/ 141 h 1018"/>
                <a:gd name="T86" fmla="*/ 156 w 639"/>
                <a:gd name="T87" fmla="*/ 140 h 1018"/>
                <a:gd name="T88" fmla="*/ 152 w 639"/>
                <a:gd name="T89" fmla="*/ 135 h 1018"/>
                <a:gd name="T90" fmla="*/ 153 w 639"/>
                <a:gd name="T91" fmla="*/ 130 h 1018"/>
                <a:gd name="T92" fmla="*/ 150 w 639"/>
                <a:gd name="T93" fmla="*/ 127 h 1018"/>
                <a:gd name="T94" fmla="*/ 146 w 639"/>
                <a:gd name="T95" fmla="*/ 125 h 1018"/>
                <a:gd name="T96" fmla="*/ 145 w 639"/>
                <a:gd name="T97" fmla="*/ 121 h 1018"/>
                <a:gd name="T98" fmla="*/ 142 w 639"/>
                <a:gd name="T99" fmla="*/ 113 h 1018"/>
                <a:gd name="T100" fmla="*/ 140 w 639"/>
                <a:gd name="T101" fmla="*/ 111 h 1018"/>
                <a:gd name="T102" fmla="*/ 109 w 639"/>
                <a:gd name="T103" fmla="*/ 0 h 1018"/>
                <a:gd name="T104" fmla="*/ 0 w 639"/>
                <a:gd name="T105" fmla="*/ 10 h 101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39" h="1018">
                  <a:moveTo>
                    <a:pt x="0" y="38"/>
                  </a:moveTo>
                  <a:lnTo>
                    <a:pt x="16" y="60"/>
                  </a:lnTo>
                  <a:lnTo>
                    <a:pt x="3" y="672"/>
                  </a:lnTo>
                  <a:lnTo>
                    <a:pt x="7" y="702"/>
                  </a:lnTo>
                  <a:lnTo>
                    <a:pt x="42" y="1014"/>
                  </a:lnTo>
                  <a:lnTo>
                    <a:pt x="51" y="1008"/>
                  </a:lnTo>
                  <a:lnTo>
                    <a:pt x="62" y="1002"/>
                  </a:lnTo>
                  <a:lnTo>
                    <a:pt x="91" y="1011"/>
                  </a:lnTo>
                  <a:lnTo>
                    <a:pt x="94" y="998"/>
                  </a:lnTo>
                  <a:lnTo>
                    <a:pt x="100" y="953"/>
                  </a:lnTo>
                  <a:lnTo>
                    <a:pt x="113" y="921"/>
                  </a:lnTo>
                  <a:lnTo>
                    <a:pt x="129" y="953"/>
                  </a:lnTo>
                  <a:lnTo>
                    <a:pt x="126" y="963"/>
                  </a:lnTo>
                  <a:lnTo>
                    <a:pt x="136" y="989"/>
                  </a:lnTo>
                  <a:lnTo>
                    <a:pt x="158" y="1018"/>
                  </a:lnTo>
                  <a:lnTo>
                    <a:pt x="174" y="1018"/>
                  </a:lnTo>
                  <a:lnTo>
                    <a:pt x="190" y="1018"/>
                  </a:lnTo>
                  <a:lnTo>
                    <a:pt x="210" y="995"/>
                  </a:lnTo>
                  <a:lnTo>
                    <a:pt x="213" y="992"/>
                  </a:lnTo>
                  <a:lnTo>
                    <a:pt x="226" y="986"/>
                  </a:lnTo>
                  <a:lnTo>
                    <a:pt x="226" y="979"/>
                  </a:lnTo>
                  <a:lnTo>
                    <a:pt x="223" y="976"/>
                  </a:lnTo>
                  <a:lnTo>
                    <a:pt x="213" y="970"/>
                  </a:lnTo>
                  <a:lnTo>
                    <a:pt x="213" y="963"/>
                  </a:lnTo>
                  <a:lnTo>
                    <a:pt x="220" y="946"/>
                  </a:lnTo>
                  <a:lnTo>
                    <a:pt x="217" y="937"/>
                  </a:lnTo>
                  <a:lnTo>
                    <a:pt x="204" y="927"/>
                  </a:lnTo>
                  <a:lnTo>
                    <a:pt x="197" y="927"/>
                  </a:lnTo>
                  <a:lnTo>
                    <a:pt x="190" y="917"/>
                  </a:lnTo>
                  <a:lnTo>
                    <a:pt x="174" y="898"/>
                  </a:lnTo>
                  <a:lnTo>
                    <a:pt x="174" y="885"/>
                  </a:lnTo>
                  <a:lnTo>
                    <a:pt x="177" y="879"/>
                  </a:lnTo>
                  <a:lnTo>
                    <a:pt x="177" y="876"/>
                  </a:lnTo>
                  <a:lnTo>
                    <a:pt x="177" y="863"/>
                  </a:lnTo>
                  <a:lnTo>
                    <a:pt x="639" y="821"/>
                  </a:lnTo>
                  <a:lnTo>
                    <a:pt x="635" y="804"/>
                  </a:lnTo>
                  <a:lnTo>
                    <a:pt x="616" y="772"/>
                  </a:lnTo>
                  <a:lnTo>
                    <a:pt x="619" y="721"/>
                  </a:lnTo>
                  <a:lnTo>
                    <a:pt x="596" y="672"/>
                  </a:lnTo>
                  <a:lnTo>
                    <a:pt x="593" y="637"/>
                  </a:lnTo>
                  <a:lnTo>
                    <a:pt x="606" y="611"/>
                  </a:lnTo>
                  <a:lnTo>
                    <a:pt x="606" y="583"/>
                  </a:lnTo>
                  <a:lnTo>
                    <a:pt x="623" y="564"/>
                  </a:lnTo>
                  <a:lnTo>
                    <a:pt x="626" y="557"/>
                  </a:lnTo>
                  <a:lnTo>
                    <a:pt x="609" y="537"/>
                  </a:lnTo>
                  <a:lnTo>
                    <a:pt x="612" y="518"/>
                  </a:lnTo>
                  <a:lnTo>
                    <a:pt x="602" y="505"/>
                  </a:lnTo>
                  <a:lnTo>
                    <a:pt x="586" y="498"/>
                  </a:lnTo>
                  <a:lnTo>
                    <a:pt x="580" y="482"/>
                  </a:lnTo>
                  <a:lnTo>
                    <a:pt x="570" y="451"/>
                  </a:lnTo>
                  <a:lnTo>
                    <a:pt x="561" y="441"/>
                  </a:lnTo>
                  <a:lnTo>
                    <a:pt x="438" y="0"/>
                  </a:lnTo>
                  <a:lnTo>
                    <a:pt x="0" y="38"/>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50" name="Freeform 265">
              <a:extLst>
                <a:ext uri="{FF2B5EF4-FFF2-40B4-BE49-F238E27FC236}">
                  <a16:creationId xmlns:a16="http://schemas.microsoft.com/office/drawing/2014/main" id="{9A9013A9-9BCC-9406-8614-92158B51CB88}"/>
                </a:ext>
              </a:extLst>
            </p:cNvPr>
            <p:cNvSpPr>
              <a:spLocks/>
            </p:cNvSpPr>
            <p:nvPr/>
          </p:nvSpPr>
          <p:spPr bwMode="gray">
            <a:xfrm>
              <a:off x="6673534" y="2965767"/>
              <a:ext cx="549275" cy="619125"/>
            </a:xfrm>
            <a:custGeom>
              <a:avLst/>
              <a:gdLst>
                <a:gd name="T0" fmla="*/ 15 w 693"/>
                <a:gd name="T1" fmla="*/ 170 h 779"/>
                <a:gd name="T2" fmla="*/ 22 w 693"/>
                <a:gd name="T3" fmla="*/ 173 h 779"/>
                <a:gd name="T4" fmla="*/ 30 w 693"/>
                <a:gd name="T5" fmla="*/ 170 h 779"/>
                <a:gd name="T6" fmla="*/ 41 w 693"/>
                <a:gd name="T7" fmla="*/ 183 h 779"/>
                <a:gd name="T8" fmla="*/ 55 w 693"/>
                <a:gd name="T9" fmla="*/ 186 h 779"/>
                <a:gd name="T10" fmla="*/ 67 w 693"/>
                <a:gd name="T11" fmla="*/ 187 h 779"/>
                <a:gd name="T12" fmla="*/ 77 w 693"/>
                <a:gd name="T13" fmla="*/ 190 h 779"/>
                <a:gd name="T14" fmla="*/ 84 w 693"/>
                <a:gd name="T15" fmla="*/ 187 h 779"/>
                <a:gd name="T16" fmla="*/ 88 w 693"/>
                <a:gd name="T17" fmla="*/ 183 h 779"/>
                <a:gd name="T18" fmla="*/ 96 w 693"/>
                <a:gd name="T19" fmla="*/ 183 h 779"/>
                <a:gd name="T20" fmla="*/ 104 w 693"/>
                <a:gd name="T21" fmla="*/ 190 h 779"/>
                <a:gd name="T22" fmla="*/ 110 w 693"/>
                <a:gd name="T23" fmla="*/ 195 h 779"/>
                <a:gd name="T24" fmla="*/ 120 w 693"/>
                <a:gd name="T25" fmla="*/ 188 h 779"/>
                <a:gd name="T26" fmla="*/ 123 w 693"/>
                <a:gd name="T27" fmla="*/ 180 h 779"/>
                <a:gd name="T28" fmla="*/ 126 w 693"/>
                <a:gd name="T29" fmla="*/ 161 h 779"/>
                <a:gd name="T30" fmla="*/ 134 w 693"/>
                <a:gd name="T31" fmla="*/ 168 h 779"/>
                <a:gd name="T32" fmla="*/ 136 w 693"/>
                <a:gd name="T33" fmla="*/ 157 h 779"/>
                <a:gd name="T34" fmla="*/ 144 w 693"/>
                <a:gd name="T35" fmla="*/ 144 h 779"/>
                <a:gd name="T36" fmla="*/ 147 w 693"/>
                <a:gd name="T37" fmla="*/ 138 h 779"/>
                <a:gd name="T38" fmla="*/ 155 w 693"/>
                <a:gd name="T39" fmla="*/ 137 h 779"/>
                <a:gd name="T40" fmla="*/ 163 w 693"/>
                <a:gd name="T41" fmla="*/ 127 h 779"/>
                <a:gd name="T42" fmla="*/ 170 w 693"/>
                <a:gd name="T43" fmla="*/ 121 h 779"/>
                <a:gd name="T44" fmla="*/ 169 w 693"/>
                <a:gd name="T45" fmla="*/ 112 h 779"/>
                <a:gd name="T46" fmla="*/ 171 w 693"/>
                <a:gd name="T47" fmla="*/ 104 h 779"/>
                <a:gd name="T48" fmla="*/ 166 w 693"/>
                <a:gd name="T49" fmla="*/ 82 h 779"/>
                <a:gd name="T50" fmla="*/ 170 w 693"/>
                <a:gd name="T51" fmla="*/ 71 h 779"/>
                <a:gd name="T52" fmla="*/ 173 w 693"/>
                <a:gd name="T53" fmla="*/ 69 h 779"/>
                <a:gd name="T54" fmla="*/ 142 w 693"/>
                <a:gd name="T55" fmla="*/ 10 h 779"/>
                <a:gd name="T56" fmla="*/ 130 w 693"/>
                <a:gd name="T57" fmla="*/ 19 h 779"/>
                <a:gd name="T58" fmla="*/ 114 w 693"/>
                <a:gd name="T59" fmla="*/ 32 h 779"/>
                <a:gd name="T60" fmla="*/ 105 w 693"/>
                <a:gd name="T61" fmla="*/ 32 h 779"/>
                <a:gd name="T62" fmla="*/ 92 w 693"/>
                <a:gd name="T63" fmla="*/ 41 h 779"/>
                <a:gd name="T64" fmla="*/ 81 w 693"/>
                <a:gd name="T65" fmla="*/ 38 h 779"/>
                <a:gd name="T66" fmla="*/ 76 w 693"/>
                <a:gd name="T67" fmla="*/ 39 h 779"/>
                <a:gd name="T68" fmla="*/ 76 w 693"/>
                <a:gd name="T69" fmla="*/ 35 h 779"/>
                <a:gd name="T70" fmla="*/ 59 w 693"/>
                <a:gd name="T71" fmla="*/ 30 h 779"/>
                <a:gd name="T72" fmla="*/ 50 w 693"/>
                <a:gd name="T73" fmla="*/ 31 h 779"/>
                <a:gd name="T74" fmla="*/ 0 w 693"/>
                <a:gd name="T75" fmla="*/ 35 h 7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93" h="779">
                  <a:moveTo>
                    <a:pt x="0" y="137"/>
                  </a:moveTo>
                  <a:lnTo>
                    <a:pt x="61" y="679"/>
                  </a:lnTo>
                  <a:lnTo>
                    <a:pt x="75" y="679"/>
                  </a:lnTo>
                  <a:lnTo>
                    <a:pt x="91" y="689"/>
                  </a:lnTo>
                  <a:lnTo>
                    <a:pt x="101" y="689"/>
                  </a:lnTo>
                  <a:lnTo>
                    <a:pt x="120" y="679"/>
                  </a:lnTo>
                  <a:lnTo>
                    <a:pt x="152" y="702"/>
                  </a:lnTo>
                  <a:lnTo>
                    <a:pt x="165" y="731"/>
                  </a:lnTo>
                  <a:lnTo>
                    <a:pt x="187" y="744"/>
                  </a:lnTo>
                  <a:lnTo>
                    <a:pt x="223" y="741"/>
                  </a:lnTo>
                  <a:lnTo>
                    <a:pt x="255" y="763"/>
                  </a:lnTo>
                  <a:lnTo>
                    <a:pt x="268" y="747"/>
                  </a:lnTo>
                  <a:lnTo>
                    <a:pt x="281" y="744"/>
                  </a:lnTo>
                  <a:lnTo>
                    <a:pt x="310" y="757"/>
                  </a:lnTo>
                  <a:lnTo>
                    <a:pt x="335" y="754"/>
                  </a:lnTo>
                  <a:lnTo>
                    <a:pt x="338" y="747"/>
                  </a:lnTo>
                  <a:lnTo>
                    <a:pt x="352" y="744"/>
                  </a:lnTo>
                  <a:lnTo>
                    <a:pt x="355" y="731"/>
                  </a:lnTo>
                  <a:lnTo>
                    <a:pt x="375" y="718"/>
                  </a:lnTo>
                  <a:lnTo>
                    <a:pt x="384" y="731"/>
                  </a:lnTo>
                  <a:lnTo>
                    <a:pt x="400" y="754"/>
                  </a:lnTo>
                  <a:lnTo>
                    <a:pt x="419" y="760"/>
                  </a:lnTo>
                  <a:lnTo>
                    <a:pt x="435" y="773"/>
                  </a:lnTo>
                  <a:lnTo>
                    <a:pt x="442" y="779"/>
                  </a:lnTo>
                  <a:lnTo>
                    <a:pt x="464" y="779"/>
                  </a:lnTo>
                  <a:lnTo>
                    <a:pt x="480" y="750"/>
                  </a:lnTo>
                  <a:lnTo>
                    <a:pt x="491" y="741"/>
                  </a:lnTo>
                  <a:lnTo>
                    <a:pt x="494" y="718"/>
                  </a:lnTo>
                  <a:lnTo>
                    <a:pt x="491" y="695"/>
                  </a:lnTo>
                  <a:lnTo>
                    <a:pt x="507" y="644"/>
                  </a:lnTo>
                  <a:lnTo>
                    <a:pt x="520" y="644"/>
                  </a:lnTo>
                  <a:lnTo>
                    <a:pt x="536" y="669"/>
                  </a:lnTo>
                  <a:lnTo>
                    <a:pt x="552" y="647"/>
                  </a:lnTo>
                  <a:lnTo>
                    <a:pt x="545" y="625"/>
                  </a:lnTo>
                  <a:lnTo>
                    <a:pt x="561" y="586"/>
                  </a:lnTo>
                  <a:lnTo>
                    <a:pt x="577" y="573"/>
                  </a:lnTo>
                  <a:lnTo>
                    <a:pt x="577" y="564"/>
                  </a:lnTo>
                  <a:lnTo>
                    <a:pt x="590" y="550"/>
                  </a:lnTo>
                  <a:lnTo>
                    <a:pt x="606" y="553"/>
                  </a:lnTo>
                  <a:lnTo>
                    <a:pt x="622" y="547"/>
                  </a:lnTo>
                  <a:lnTo>
                    <a:pt x="626" y="540"/>
                  </a:lnTo>
                  <a:lnTo>
                    <a:pt x="655" y="505"/>
                  </a:lnTo>
                  <a:lnTo>
                    <a:pt x="665" y="502"/>
                  </a:lnTo>
                  <a:lnTo>
                    <a:pt x="681" y="483"/>
                  </a:lnTo>
                  <a:lnTo>
                    <a:pt x="681" y="460"/>
                  </a:lnTo>
                  <a:lnTo>
                    <a:pt x="677" y="448"/>
                  </a:lnTo>
                  <a:lnTo>
                    <a:pt x="677" y="432"/>
                  </a:lnTo>
                  <a:lnTo>
                    <a:pt x="684" y="415"/>
                  </a:lnTo>
                  <a:lnTo>
                    <a:pt x="693" y="341"/>
                  </a:lnTo>
                  <a:lnTo>
                    <a:pt x="665" y="325"/>
                  </a:lnTo>
                  <a:lnTo>
                    <a:pt x="687" y="306"/>
                  </a:lnTo>
                  <a:lnTo>
                    <a:pt x="681" y="283"/>
                  </a:lnTo>
                  <a:lnTo>
                    <a:pt x="690" y="273"/>
                  </a:lnTo>
                  <a:lnTo>
                    <a:pt x="693" y="276"/>
                  </a:lnTo>
                  <a:lnTo>
                    <a:pt x="645" y="0"/>
                  </a:lnTo>
                  <a:lnTo>
                    <a:pt x="568" y="38"/>
                  </a:lnTo>
                  <a:lnTo>
                    <a:pt x="536" y="61"/>
                  </a:lnTo>
                  <a:lnTo>
                    <a:pt x="520" y="73"/>
                  </a:lnTo>
                  <a:lnTo>
                    <a:pt x="474" y="121"/>
                  </a:lnTo>
                  <a:lnTo>
                    <a:pt x="458" y="128"/>
                  </a:lnTo>
                  <a:lnTo>
                    <a:pt x="448" y="128"/>
                  </a:lnTo>
                  <a:lnTo>
                    <a:pt x="423" y="128"/>
                  </a:lnTo>
                  <a:lnTo>
                    <a:pt x="407" y="131"/>
                  </a:lnTo>
                  <a:lnTo>
                    <a:pt x="368" y="164"/>
                  </a:lnTo>
                  <a:lnTo>
                    <a:pt x="355" y="161"/>
                  </a:lnTo>
                  <a:lnTo>
                    <a:pt x="326" y="151"/>
                  </a:lnTo>
                  <a:lnTo>
                    <a:pt x="316" y="154"/>
                  </a:lnTo>
                  <a:lnTo>
                    <a:pt x="306" y="154"/>
                  </a:lnTo>
                  <a:lnTo>
                    <a:pt x="313" y="137"/>
                  </a:lnTo>
                  <a:lnTo>
                    <a:pt x="306" y="137"/>
                  </a:lnTo>
                  <a:lnTo>
                    <a:pt x="284" y="134"/>
                  </a:lnTo>
                  <a:lnTo>
                    <a:pt x="236" y="118"/>
                  </a:lnTo>
                  <a:lnTo>
                    <a:pt x="226" y="112"/>
                  </a:lnTo>
                  <a:lnTo>
                    <a:pt x="203" y="121"/>
                  </a:lnTo>
                  <a:lnTo>
                    <a:pt x="203" y="109"/>
                  </a:lnTo>
                  <a:lnTo>
                    <a:pt x="0" y="137"/>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51" name="Freeform 266">
              <a:extLst>
                <a:ext uri="{FF2B5EF4-FFF2-40B4-BE49-F238E27FC236}">
                  <a16:creationId xmlns:a16="http://schemas.microsoft.com/office/drawing/2014/main" id="{876CC93A-20FF-0D83-F23B-0CCA58B518D5}"/>
                </a:ext>
              </a:extLst>
            </p:cNvPr>
            <p:cNvSpPr>
              <a:spLocks/>
            </p:cNvSpPr>
            <p:nvPr/>
          </p:nvSpPr>
          <p:spPr bwMode="gray">
            <a:xfrm>
              <a:off x="7268848" y="2292666"/>
              <a:ext cx="995363" cy="762000"/>
            </a:xfrm>
            <a:custGeom>
              <a:avLst/>
              <a:gdLst>
                <a:gd name="T0" fmla="*/ 240 w 1253"/>
                <a:gd name="T1" fmla="*/ 216 h 961"/>
                <a:gd name="T2" fmla="*/ 235 w 1253"/>
                <a:gd name="T3" fmla="*/ 224 h 961"/>
                <a:gd name="T4" fmla="*/ 231 w 1253"/>
                <a:gd name="T5" fmla="*/ 231 h 961"/>
                <a:gd name="T6" fmla="*/ 229 w 1253"/>
                <a:gd name="T7" fmla="*/ 240 h 961"/>
                <a:gd name="T8" fmla="*/ 236 w 1253"/>
                <a:gd name="T9" fmla="*/ 233 h 961"/>
                <a:gd name="T10" fmla="*/ 250 w 1253"/>
                <a:gd name="T11" fmla="*/ 231 h 961"/>
                <a:gd name="T12" fmla="*/ 267 w 1253"/>
                <a:gd name="T13" fmla="*/ 225 h 961"/>
                <a:gd name="T14" fmla="*/ 295 w 1253"/>
                <a:gd name="T15" fmla="*/ 204 h 961"/>
                <a:gd name="T16" fmla="*/ 305 w 1253"/>
                <a:gd name="T17" fmla="*/ 197 h 961"/>
                <a:gd name="T18" fmla="*/ 313 w 1253"/>
                <a:gd name="T19" fmla="*/ 188 h 961"/>
                <a:gd name="T20" fmla="*/ 308 w 1253"/>
                <a:gd name="T21" fmla="*/ 190 h 961"/>
                <a:gd name="T22" fmla="*/ 297 w 1253"/>
                <a:gd name="T23" fmla="*/ 196 h 961"/>
                <a:gd name="T24" fmla="*/ 290 w 1253"/>
                <a:gd name="T25" fmla="*/ 200 h 961"/>
                <a:gd name="T26" fmla="*/ 299 w 1253"/>
                <a:gd name="T27" fmla="*/ 187 h 961"/>
                <a:gd name="T28" fmla="*/ 291 w 1253"/>
                <a:gd name="T29" fmla="*/ 192 h 961"/>
                <a:gd name="T30" fmla="*/ 265 w 1253"/>
                <a:gd name="T31" fmla="*/ 208 h 961"/>
                <a:gd name="T32" fmla="*/ 245 w 1253"/>
                <a:gd name="T33" fmla="*/ 221 h 961"/>
                <a:gd name="T34" fmla="*/ 244 w 1253"/>
                <a:gd name="T35" fmla="*/ 210 h 961"/>
                <a:gd name="T36" fmla="*/ 249 w 1253"/>
                <a:gd name="T37" fmla="*/ 196 h 961"/>
                <a:gd name="T38" fmla="*/ 242 w 1253"/>
                <a:gd name="T39" fmla="*/ 152 h 961"/>
                <a:gd name="T40" fmla="*/ 236 w 1253"/>
                <a:gd name="T41" fmla="*/ 106 h 961"/>
                <a:gd name="T42" fmla="*/ 232 w 1253"/>
                <a:gd name="T43" fmla="*/ 77 h 961"/>
                <a:gd name="T44" fmla="*/ 226 w 1253"/>
                <a:gd name="T45" fmla="*/ 73 h 961"/>
                <a:gd name="T46" fmla="*/ 224 w 1253"/>
                <a:gd name="T47" fmla="*/ 64 h 961"/>
                <a:gd name="T48" fmla="*/ 220 w 1253"/>
                <a:gd name="T49" fmla="*/ 38 h 961"/>
                <a:gd name="T50" fmla="*/ 211 w 1253"/>
                <a:gd name="T51" fmla="*/ 10 h 961"/>
                <a:gd name="T52" fmla="*/ 208 w 1253"/>
                <a:gd name="T53" fmla="*/ 0 h 961"/>
                <a:gd name="T54" fmla="*/ 158 w 1253"/>
                <a:gd name="T55" fmla="*/ 11 h 961"/>
                <a:gd name="T56" fmla="*/ 141 w 1253"/>
                <a:gd name="T57" fmla="*/ 26 h 961"/>
                <a:gd name="T58" fmla="*/ 127 w 1253"/>
                <a:gd name="T59" fmla="*/ 48 h 961"/>
                <a:gd name="T60" fmla="*/ 111 w 1253"/>
                <a:gd name="T61" fmla="*/ 69 h 961"/>
                <a:gd name="T62" fmla="*/ 113 w 1253"/>
                <a:gd name="T63" fmla="*/ 78 h 961"/>
                <a:gd name="T64" fmla="*/ 118 w 1253"/>
                <a:gd name="T65" fmla="*/ 81 h 961"/>
                <a:gd name="T66" fmla="*/ 121 w 1253"/>
                <a:gd name="T67" fmla="*/ 92 h 961"/>
                <a:gd name="T68" fmla="*/ 100 w 1253"/>
                <a:gd name="T69" fmla="*/ 116 h 961"/>
                <a:gd name="T70" fmla="*/ 65 w 1253"/>
                <a:gd name="T71" fmla="*/ 122 h 961"/>
                <a:gd name="T72" fmla="*/ 38 w 1253"/>
                <a:gd name="T73" fmla="*/ 124 h 961"/>
                <a:gd name="T74" fmla="*/ 20 w 1253"/>
                <a:gd name="T75" fmla="*/ 138 h 961"/>
                <a:gd name="T76" fmla="*/ 29 w 1253"/>
                <a:gd name="T77" fmla="*/ 157 h 961"/>
                <a:gd name="T78" fmla="*/ 22 w 1253"/>
                <a:gd name="T79" fmla="*/ 170 h 961"/>
                <a:gd name="T80" fmla="*/ 3 w 1253"/>
                <a:gd name="T81" fmla="*/ 204 h 961"/>
                <a:gd name="T82" fmla="*/ 175 w 1253"/>
                <a:gd name="T83" fmla="*/ 175 h 961"/>
                <a:gd name="T84" fmla="*/ 179 w 1253"/>
                <a:gd name="T85" fmla="*/ 178 h 961"/>
                <a:gd name="T86" fmla="*/ 188 w 1253"/>
                <a:gd name="T87" fmla="*/ 192 h 961"/>
                <a:gd name="T88" fmla="*/ 200 w 1253"/>
                <a:gd name="T89" fmla="*/ 196 h 9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53" h="961">
                  <a:moveTo>
                    <a:pt x="812" y="793"/>
                  </a:moveTo>
                  <a:lnTo>
                    <a:pt x="947" y="841"/>
                  </a:lnTo>
                  <a:lnTo>
                    <a:pt x="957" y="865"/>
                  </a:lnTo>
                  <a:lnTo>
                    <a:pt x="947" y="874"/>
                  </a:lnTo>
                  <a:lnTo>
                    <a:pt x="941" y="884"/>
                  </a:lnTo>
                  <a:lnTo>
                    <a:pt x="938" y="897"/>
                  </a:lnTo>
                  <a:lnTo>
                    <a:pt x="938" y="919"/>
                  </a:lnTo>
                  <a:lnTo>
                    <a:pt x="931" y="919"/>
                  </a:lnTo>
                  <a:lnTo>
                    <a:pt x="922" y="926"/>
                  </a:lnTo>
                  <a:lnTo>
                    <a:pt x="912" y="951"/>
                  </a:lnTo>
                  <a:lnTo>
                    <a:pt x="912" y="961"/>
                  </a:lnTo>
                  <a:lnTo>
                    <a:pt x="915" y="961"/>
                  </a:lnTo>
                  <a:lnTo>
                    <a:pt x="922" y="958"/>
                  </a:lnTo>
                  <a:lnTo>
                    <a:pt x="925" y="951"/>
                  </a:lnTo>
                  <a:lnTo>
                    <a:pt x="944" y="932"/>
                  </a:lnTo>
                  <a:lnTo>
                    <a:pt x="957" y="935"/>
                  </a:lnTo>
                  <a:lnTo>
                    <a:pt x="989" y="935"/>
                  </a:lnTo>
                  <a:lnTo>
                    <a:pt x="1000" y="926"/>
                  </a:lnTo>
                  <a:lnTo>
                    <a:pt x="1025" y="919"/>
                  </a:lnTo>
                  <a:lnTo>
                    <a:pt x="1051" y="910"/>
                  </a:lnTo>
                  <a:lnTo>
                    <a:pt x="1067" y="900"/>
                  </a:lnTo>
                  <a:lnTo>
                    <a:pt x="1083" y="884"/>
                  </a:lnTo>
                  <a:lnTo>
                    <a:pt x="1161" y="832"/>
                  </a:lnTo>
                  <a:lnTo>
                    <a:pt x="1180" y="819"/>
                  </a:lnTo>
                  <a:lnTo>
                    <a:pt x="1196" y="803"/>
                  </a:lnTo>
                  <a:lnTo>
                    <a:pt x="1209" y="800"/>
                  </a:lnTo>
                  <a:lnTo>
                    <a:pt x="1218" y="790"/>
                  </a:lnTo>
                  <a:lnTo>
                    <a:pt x="1231" y="781"/>
                  </a:lnTo>
                  <a:lnTo>
                    <a:pt x="1244" y="774"/>
                  </a:lnTo>
                  <a:lnTo>
                    <a:pt x="1250" y="755"/>
                  </a:lnTo>
                  <a:lnTo>
                    <a:pt x="1253" y="749"/>
                  </a:lnTo>
                  <a:lnTo>
                    <a:pt x="1250" y="745"/>
                  </a:lnTo>
                  <a:lnTo>
                    <a:pt x="1231" y="761"/>
                  </a:lnTo>
                  <a:lnTo>
                    <a:pt x="1215" y="768"/>
                  </a:lnTo>
                  <a:lnTo>
                    <a:pt x="1196" y="774"/>
                  </a:lnTo>
                  <a:lnTo>
                    <a:pt x="1186" y="787"/>
                  </a:lnTo>
                  <a:lnTo>
                    <a:pt x="1180" y="797"/>
                  </a:lnTo>
                  <a:lnTo>
                    <a:pt x="1161" y="806"/>
                  </a:lnTo>
                  <a:lnTo>
                    <a:pt x="1157" y="800"/>
                  </a:lnTo>
                  <a:lnTo>
                    <a:pt x="1164" y="787"/>
                  </a:lnTo>
                  <a:lnTo>
                    <a:pt x="1177" y="774"/>
                  </a:lnTo>
                  <a:lnTo>
                    <a:pt x="1193" y="749"/>
                  </a:lnTo>
                  <a:lnTo>
                    <a:pt x="1186" y="745"/>
                  </a:lnTo>
                  <a:lnTo>
                    <a:pt x="1173" y="758"/>
                  </a:lnTo>
                  <a:lnTo>
                    <a:pt x="1164" y="771"/>
                  </a:lnTo>
                  <a:lnTo>
                    <a:pt x="1154" y="781"/>
                  </a:lnTo>
                  <a:lnTo>
                    <a:pt x="1112" y="806"/>
                  </a:lnTo>
                  <a:lnTo>
                    <a:pt x="1057" y="832"/>
                  </a:lnTo>
                  <a:lnTo>
                    <a:pt x="1012" y="855"/>
                  </a:lnTo>
                  <a:lnTo>
                    <a:pt x="996" y="862"/>
                  </a:lnTo>
                  <a:lnTo>
                    <a:pt x="979" y="887"/>
                  </a:lnTo>
                  <a:lnTo>
                    <a:pt x="970" y="878"/>
                  </a:lnTo>
                  <a:lnTo>
                    <a:pt x="967" y="862"/>
                  </a:lnTo>
                  <a:lnTo>
                    <a:pt x="973" y="841"/>
                  </a:lnTo>
                  <a:lnTo>
                    <a:pt x="989" y="832"/>
                  </a:lnTo>
                  <a:lnTo>
                    <a:pt x="973" y="813"/>
                  </a:lnTo>
                  <a:lnTo>
                    <a:pt x="996" y="787"/>
                  </a:lnTo>
                  <a:lnTo>
                    <a:pt x="1000" y="777"/>
                  </a:lnTo>
                  <a:lnTo>
                    <a:pt x="986" y="765"/>
                  </a:lnTo>
                  <a:lnTo>
                    <a:pt x="967" y="610"/>
                  </a:lnTo>
                  <a:lnTo>
                    <a:pt x="960" y="604"/>
                  </a:lnTo>
                  <a:lnTo>
                    <a:pt x="963" y="462"/>
                  </a:lnTo>
                  <a:lnTo>
                    <a:pt x="944" y="426"/>
                  </a:lnTo>
                  <a:lnTo>
                    <a:pt x="935" y="394"/>
                  </a:lnTo>
                  <a:lnTo>
                    <a:pt x="935" y="362"/>
                  </a:lnTo>
                  <a:lnTo>
                    <a:pt x="925" y="311"/>
                  </a:lnTo>
                  <a:lnTo>
                    <a:pt x="909" y="284"/>
                  </a:lnTo>
                  <a:lnTo>
                    <a:pt x="899" y="288"/>
                  </a:lnTo>
                  <a:lnTo>
                    <a:pt x="903" y="295"/>
                  </a:lnTo>
                  <a:lnTo>
                    <a:pt x="899" y="295"/>
                  </a:lnTo>
                  <a:lnTo>
                    <a:pt x="893" y="284"/>
                  </a:lnTo>
                  <a:lnTo>
                    <a:pt x="896" y="258"/>
                  </a:lnTo>
                  <a:lnTo>
                    <a:pt x="871" y="198"/>
                  </a:lnTo>
                  <a:lnTo>
                    <a:pt x="867" y="178"/>
                  </a:lnTo>
                  <a:lnTo>
                    <a:pt x="877" y="153"/>
                  </a:lnTo>
                  <a:lnTo>
                    <a:pt x="871" y="110"/>
                  </a:lnTo>
                  <a:lnTo>
                    <a:pt x="847" y="49"/>
                  </a:lnTo>
                  <a:lnTo>
                    <a:pt x="844" y="43"/>
                  </a:lnTo>
                  <a:lnTo>
                    <a:pt x="838" y="33"/>
                  </a:lnTo>
                  <a:lnTo>
                    <a:pt x="841" y="24"/>
                  </a:lnTo>
                  <a:lnTo>
                    <a:pt x="831" y="0"/>
                  </a:lnTo>
                  <a:lnTo>
                    <a:pt x="632" y="53"/>
                  </a:lnTo>
                  <a:lnTo>
                    <a:pt x="629" y="46"/>
                  </a:lnTo>
                  <a:lnTo>
                    <a:pt x="622" y="49"/>
                  </a:lnTo>
                  <a:lnTo>
                    <a:pt x="606" y="59"/>
                  </a:lnTo>
                  <a:lnTo>
                    <a:pt x="561" y="107"/>
                  </a:lnTo>
                  <a:lnTo>
                    <a:pt x="513" y="172"/>
                  </a:lnTo>
                  <a:lnTo>
                    <a:pt x="503" y="185"/>
                  </a:lnTo>
                  <a:lnTo>
                    <a:pt x="506" y="194"/>
                  </a:lnTo>
                  <a:lnTo>
                    <a:pt x="500" y="220"/>
                  </a:lnTo>
                  <a:lnTo>
                    <a:pt x="490" y="230"/>
                  </a:lnTo>
                  <a:lnTo>
                    <a:pt x="442" y="278"/>
                  </a:lnTo>
                  <a:lnTo>
                    <a:pt x="436" y="288"/>
                  </a:lnTo>
                  <a:lnTo>
                    <a:pt x="445" y="311"/>
                  </a:lnTo>
                  <a:lnTo>
                    <a:pt x="449" y="314"/>
                  </a:lnTo>
                  <a:lnTo>
                    <a:pt x="461" y="311"/>
                  </a:lnTo>
                  <a:lnTo>
                    <a:pt x="471" y="317"/>
                  </a:lnTo>
                  <a:lnTo>
                    <a:pt x="471" y="327"/>
                  </a:lnTo>
                  <a:lnTo>
                    <a:pt x="465" y="336"/>
                  </a:lnTo>
                  <a:lnTo>
                    <a:pt x="468" y="352"/>
                  </a:lnTo>
                  <a:lnTo>
                    <a:pt x="481" y="371"/>
                  </a:lnTo>
                  <a:lnTo>
                    <a:pt x="477" y="400"/>
                  </a:lnTo>
                  <a:lnTo>
                    <a:pt x="445" y="416"/>
                  </a:lnTo>
                  <a:lnTo>
                    <a:pt x="400" y="465"/>
                  </a:lnTo>
                  <a:lnTo>
                    <a:pt x="364" y="478"/>
                  </a:lnTo>
                  <a:lnTo>
                    <a:pt x="287" y="497"/>
                  </a:lnTo>
                  <a:lnTo>
                    <a:pt x="258" y="488"/>
                  </a:lnTo>
                  <a:lnTo>
                    <a:pt x="235" y="484"/>
                  </a:lnTo>
                  <a:lnTo>
                    <a:pt x="194" y="488"/>
                  </a:lnTo>
                  <a:lnTo>
                    <a:pt x="151" y="497"/>
                  </a:lnTo>
                  <a:lnTo>
                    <a:pt x="106" y="516"/>
                  </a:lnTo>
                  <a:lnTo>
                    <a:pt x="84" y="529"/>
                  </a:lnTo>
                  <a:lnTo>
                    <a:pt x="78" y="555"/>
                  </a:lnTo>
                  <a:lnTo>
                    <a:pt x="78" y="572"/>
                  </a:lnTo>
                  <a:lnTo>
                    <a:pt x="113" y="613"/>
                  </a:lnTo>
                  <a:lnTo>
                    <a:pt x="116" y="629"/>
                  </a:lnTo>
                  <a:lnTo>
                    <a:pt x="110" y="642"/>
                  </a:lnTo>
                  <a:lnTo>
                    <a:pt x="100" y="648"/>
                  </a:lnTo>
                  <a:lnTo>
                    <a:pt x="87" y="680"/>
                  </a:lnTo>
                  <a:lnTo>
                    <a:pt x="23" y="742"/>
                  </a:lnTo>
                  <a:lnTo>
                    <a:pt x="0" y="761"/>
                  </a:lnTo>
                  <a:lnTo>
                    <a:pt x="9" y="816"/>
                  </a:lnTo>
                  <a:lnTo>
                    <a:pt x="683" y="680"/>
                  </a:lnTo>
                  <a:lnTo>
                    <a:pt x="693" y="690"/>
                  </a:lnTo>
                  <a:lnTo>
                    <a:pt x="699" y="703"/>
                  </a:lnTo>
                  <a:lnTo>
                    <a:pt x="702" y="706"/>
                  </a:lnTo>
                  <a:lnTo>
                    <a:pt x="709" y="706"/>
                  </a:lnTo>
                  <a:lnTo>
                    <a:pt x="716" y="714"/>
                  </a:lnTo>
                  <a:lnTo>
                    <a:pt x="726" y="717"/>
                  </a:lnTo>
                  <a:lnTo>
                    <a:pt x="748" y="755"/>
                  </a:lnTo>
                  <a:lnTo>
                    <a:pt x="751" y="768"/>
                  </a:lnTo>
                  <a:lnTo>
                    <a:pt x="758" y="774"/>
                  </a:lnTo>
                  <a:lnTo>
                    <a:pt x="758" y="781"/>
                  </a:lnTo>
                  <a:lnTo>
                    <a:pt x="799" y="784"/>
                  </a:lnTo>
                  <a:lnTo>
                    <a:pt x="812" y="793"/>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52" name="Freeform 267">
              <a:extLst>
                <a:ext uri="{FF2B5EF4-FFF2-40B4-BE49-F238E27FC236}">
                  <a16:creationId xmlns:a16="http://schemas.microsoft.com/office/drawing/2014/main" id="{41439B3C-CFC2-FEE6-44CC-C5B1BC62B7BF}"/>
                </a:ext>
              </a:extLst>
            </p:cNvPr>
            <p:cNvSpPr>
              <a:spLocks/>
            </p:cNvSpPr>
            <p:nvPr/>
          </p:nvSpPr>
          <p:spPr bwMode="gray">
            <a:xfrm>
              <a:off x="7184710" y="2832417"/>
              <a:ext cx="773113" cy="498474"/>
            </a:xfrm>
            <a:custGeom>
              <a:avLst/>
              <a:gdLst>
                <a:gd name="T0" fmla="*/ 61 w 973"/>
                <a:gd name="T1" fmla="*/ 149 h 629"/>
                <a:gd name="T2" fmla="*/ 171 w 973"/>
                <a:gd name="T3" fmla="*/ 128 h 629"/>
                <a:gd name="T4" fmla="*/ 206 w 973"/>
                <a:gd name="T5" fmla="*/ 122 h 629"/>
                <a:gd name="T6" fmla="*/ 206 w 973"/>
                <a:gd name="T7" fmla="*/ 121 h 629"/>
                <a:gd name="T8" fmla="*/ 208 w 973"/>
                <a:gd name="T9" fmla="*/ 121 h 629"/>
                <a:gd name="T10" fmla="*/ 208 w 973"/>
                <a:gd name="T11" fmla="*/ 117 h 629"/>
                <a:gd name="T12" fmla="*/ 211 w 973"/>
                <a:gd name="T13" fmla="*/ 114 h 629"/>
                <a:gd name="T14" fmla="*/ 216 w 973"/>
                <a:gd name="T15" fmla="*/ 113 h 629"/>
                <a:gd name="T16" fmla="*/ 219 w 973"/>
                <a:gd name="T17" fmla="*/ 114 h 629"/>
                <a:gd name="T18" fmla="*/ 229 w 973"/>
                <a:gd name="T19" fmla="*/ 107 h 629"/>
                <a:gd name="T20" fmla="*/ 231 w 973"/>
                <a:gd name="T21" fmla="*/ 101 h 629"/>
                <a:gd name="T22" fmla="*/ 237 w 973"/>
                <a:gd name="T23" fmla="*/ 95 h 629"/>
                <a:gd name="T24" fmla="*/ 244 w 973"/>
                <a:gd name="T25" fmla="*/ 91 h 629"/>
                <a:gd name="T26" fmla="*/ 244 w 973"/>
                <a:gd name="T27" fmla="*/ 90 h 629"/>
                <a:gd name="T28" fmla="*/ 238 w 973"/>
                <a:gd name="T29" fmla="*/ 85 h 629"/>
                <a:gd name="T30" fmla="*/ 235 w 973"/>
                <a:gd name="T31" fmla="*/ 83 h 629"/>
                <a:gd name="T32" fmla="*/ 233 w 973"/>
                <a:gd name="T33" fmla="*/ 82 h 629"/>
                <a:gd name="T34" fmla="*/ 231 w 973"/>
                <a:gd name="T35" fmla="*/ 80 h 629"/>
                <a:gd name="T36" fmla="*/ 227 w 973"/>
                <a:gd name="T37" fmla="*/ 79 h 629"/>
                <a:gd name="T38" fmla="*/ 225 w 973"/>
                <a:gd name="T39" fmla="*/ 73 h 629"/>
                <a:gd name="T40" fmla="*/ 220 w 973"/>
                <a:gd name="T41" fmla="*/ 72 h 629"/>
                <a:gd name="T42" fmla="*/ 219 w 973"/>
                <a:gd name="T43" fmla="*/ 71 h 629"/>
                <a:gd name="T44" fmla="*/ 219 w 973"/>
                <a:gd name="T45" fmla="*/ 62 h 629"/>
                <a:gd name="T46" fmla="*/ 222 w 973"/>
                <a:gd name="T47" fmla="*/ 60 h 629"/>
                <a:gd name="T48" fmla="*/ 221 w 973"/>
                <a:gd name="T49" fmla="*/ 55 h 629"/>
                <a:gd name="T50" fmla="*/ 218 w 973"/>
                <a:gd name="T51" fmla="*/ 52 h 629"/>
                <a:gd name="T52" fmla="*/ 218 w 973"/>
                <a:gd name="T53" fmla="*/ 51 h 629"/>
                <a:gd name="T54" fmla="*/ 219 w 973"/>
                <a:gd name="T55" fmla="*/ 49 h 629"/>
                <a:gd name="T56" fmla="*/ 223 w 973"/>
                <a:gd name="T57" fmla="*/ 44 h 629"/>
                <a:gd name="T58" fmla="*/ 225 w 973"/>
                <a:gd name="T59" fmla="*/ 36 h 629"/>
                <a:gd name="T60" fmla="*/ 225 w 973"/>
                <a:gd name="T61" fmla="*/ 34 h 629"/>
                <a:gd name="T62" fmla="*/ 227 w 973"/>
                <a:gd name="T63" fmla="*/ 30 h 629"/>
                <a:gd name="T64" fmla="*/ 230 w 973"/>
                <a:gd name="T65" fmla="*/ 28 h 629"/>
                <a:gd name="T66" fmla="*/ 227 w 973"/>
                <a:gd name="T67" fmla="*/ 26 h 629"/>
                <a:gd name="T68" fmla="*/ 216 w 973"/>
                <a:gd name="T69" fmla="*/ 25 h 629"/>
                <a:gd name="T70" fmla="*/ 216 w 973"/>
                <a:gd name="T71" fmla="*/ 23 h 629"/>
                <a:gd name="T72" fmla="*/ 215 w 973"/>
                <a:gd name="T73" fmla="*/ 22 h 629"/>
                <a:gd name="T74" fmla="*/ 214 w 973"/>
                <a:gd name="T75" fmla="*/ 18 h 629"/>
                <a:gd name="T76" fmla="*/ 208 w 973"/>
                <a:gd name="T77" fmla="*/ 9 h 629"/>
                <a:gd name="T78" fmla="*/ 206 w 973"/>
                <a:gd name="T79" fmla="*/ 8 h 629"/>
                <a:gd name="T80" fmla="*/ 204 w 973"/>
                <a:gd name="T81" fmla="*/ 6 h 629"/>
                <a:gd name="T82" fmla="*/ 202 w 973"/>
                <a:gd name="T83" fmla="*/ 6 h 629"/>
                <a:gd name="T84" fmla="*/ 202 w 973"/>
                <a:gd name="T85" fmla="*/ 5 h 629"/>
                <a:gd name="T86" fmla="*/ 200 w 973"/>
                <a:gd name="T87" fmla="*/ 2 h 629"/>
                <a:gd name="T88" fmla="*/ 198 w 973"/>
                <a:gd name="T89" fmla="*/ 0 h 629"/>
                <a:gd name="T90" fmla="*/ 29 w 973"/>
                <a:gd name="T91" fmla="*/ 34 h 629"/>
                <a:gd name="T92" fmla="*/ 27 w 973"/>
                <a:gd name="T93" fmla="*/ 20 h 629"/>
                <a:gd name="T94" fmla="*/ 17 w 973"/>
                <a:gd name="T95" fmla="*/ 29 h 629"/>
                <a:gd name="T96" fmla="*/ 16 w 973"/>
                <a:gd name="T97" fmla="*/ 30 h 629"/>
                <a:gd name="T98" fmla="*/ 15 w 973"/>
                <a:gd name="T99" fmla="*/ 28 h 629"/>
                <a:gd name="T100" fmla="*/ 13 w 973"/>
                <a:gd name="T101" fmla="*/ 28 h 629"/>
                <a:gd name="T102" fmla="*/ 12 w 973"/>
                <a:gd name="T103" fmla="*/ 34 h 629"/>
                <a:gd name="T104" fmla="*/ 4 w 973"/>
                <a:gd name="T105" fmla="*/ 40 h 629"/>
                <a:gd name="T106" fmla="*/ 0 w 973"/>
                <a:gd name="T107" fmla="*/ 42 h 629"/>
                <a:gd name="T108" fmla="*/ 12 w 973"/>
                <a:gd name="T109" fmla="*/ 111 h 629"/>
                <a:gd name="T110" fmla="*/ 20 w 973"/>
                <a:gd name="T111" fmla="*/ 157 h 629"/>
                <a:gd name="T112" fmla="*/ 61 w 973"/>
                <a:gd name="T113" fmla="*/ 149 h 62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73" h="629">
                  <a:moveTo>
                    <a:pt x="244" y="597"/>
                  </a:moveTo>
                  <a:lnTo>
                    <a:pt x="684" y="513"/>
                  </a:lnTo>
                  <a:lnTo>
                    <a:pt x="822" y="488"/>
                  </a:lnTo>
                  <a:lnTo>
                    <a:pt x="822" y="484"/>
                  </a:lnTo>
                  <a:lnTo>
                    <a:pt x="829" y="484"/>
                  </a:lnTo>
                  <a:lnTo>
                    <a:pt x="829" y="468"/>
                  </a:lnTo>
                  <a:lnTo>
                    <a:pt x="844" y="456"/>
                  </a:lnTo>
                  <a:lnTo>
                    <a:pt x="864" y="452"/>
                  </a:lnTo>
                  <a:lnTo>
                    <a:pt x="876" y="456"/>
                  </a:lnTo>
                  <a:lnTo>
                    <a:pt x="915" y="429"/>
                  </a:lnTo>
                  <a:lnTo>
                    <a:pt x="921" y="407"/>
                  </a:lnTo>
                  <a:lnTo>
                    <a:pt x="947" y="381"/>
                  </a:lnTo>
                  <a:lnTo>
                    <a:pt x="973" y="365"/>
                  </a:lnTo>
                  <a:lnTo>
                    <a:pt x="973" y="362"/>
                  </a:lnTo>
                  <a:lnTo>
                    <a:pt x="950" y="343"/>
                  </a:lnTo>
                  <a:lnTo>
                    <a:pt x="940" y="333"/>
                  </a:lnTo>
                  <a:lnTo>
                    <a:pt x="931" y="330"/>
                  </a:lnTo>
                  <a:lnTo>
                    <a:pt x="924" y="323"/>
                  </a:lnTo>
                  <a:lnTo>
                    <a:pt x="908" y="317"/>
                  </a:lnTo>
                  <a:lnTo>
                    <a:pt x="899" y="294"/>
                  </a:lnTo>
                  <a:lnTo>
                    <a:pt x="880" y="290"/>
                  </a:lnTo>
                  <a:lnTo>
                    <a:pt x="876" y="287"/>
                  </a:lnTo>
                  <a:lnTo>
                    <a:pt x="873" y="249"/>
                  </a:lnTo>
                  <a:lnTo>
                    <a:pt x="886" y="242"/>
                  </a:lnTo>
                  <a:lnTo>
                    <a:pt x="883" y="220"/>
                  </a:lnTo>
                  <a:lnTo>
                    <a:pt x="870" y="210"/>
                  </a:lnTo>
                  <a:lnTo>
                    <a:pt x="870" y="204"/>
                  </a:lnTo>
                  <a:lnTo>
                    <a:pt x="873" y="198"/>
                  </a:lnTo>
                  <a:lnTo>
                    <a:pt x="892" y="178"/>
                  </a:lnTo>
                  <a:lnTo>
                    <a:pt x="899" y="145"/>
                  </a:lnTo>
                  <a:lnTo>
                    <a:pt x="899" y="136"/>
                  </a:lnTo>
                  <a:lnTo>
                    <a:pt x="908" y="120"/>
                  </a:lnTo>
                  <a:lnTo>
                    <a:pt x="918" y="113"/>
                  </a:lnTo>
                  <a:lnTo>
                    <a:pt x="905" y="104"/>
                  </a:lnTo>
                  <a:lnTo>
                    <a:pt x="864" y="101"/>
                  </a:lnTo>
                  <a:lnTo>
                    <a:pt x="864" y="94"/>
                  </a:lnTo>
                  <a:lnTo>
                    <a:pt x="857" y="88"/>
                  </a:lnTo>
                  <a:lnTo>
                    <a:pt x="854" y="75"/>
                  </a:lnTo>
                  <a:lnTo>
                    <a:pt x="832" y="37"/>
                  </a:lnTo>
                  <a:lnTo>
                    <a:pt x="822" y="34"/>
                  </a:lnTo>
                  <a:lnTo>
                    <a:pt x="815" y="26"/>
                  </a:lnTo>
                  <a:lnTo>
                    <a:pt x="808" y="26"/>
                  </a:lnTo>
                  <a:lnTo>
                    <a:pt x="805" y="23"/>
                  </a:lnTo>
                  <a:lnTo>
                    <a:pt x="799" y="10"/>
                  </a:lnTo>
                  <a:lnTo>
                    <a:pt x="789" y="0"/>
                  </a:lnTo>
                  <a:lnTo>
                    <a:pt x="115" y="136"/>
                  </a:lnTo>
                  <a:lnTo>
                    <a:pt x="106" y="81"/>
                  </a:lnTo>
                  <a:lnTo>
                    <a:pt x="67" y="117"/>
                  </a:lnTo>
                  <a:lnTo>
                    <a:pt x="64" y="120"/>
                  </a:lnTo>
                  <a:lnTo>
                    <a:pt x="58" y="113"/>
                  </a:lnTo>
                  <a:lnTo>
                    <a:pt x="51" y="113"/>
                  </a:lnTo>
                  <a:lnTo>
                    <a:pt x="45" y="136"/>
                  </a:lnTo>
                  <a:lnTo>
                    <a:pt x="13" y="161"/>
                  </a:lnTo>
                  <a:lnTo>
                    <a:pt x="0" y="169"/>
                  </a:lnTo>
                  <a:lnTo>
                    <a:pt x="48" y="445"/>
                  </a:lnTo>
                  <a:lnTo>
                    <a:pt x="80" y="629"/>
                  </a:lnTo>
                  <a:lnTo>
                    <a:pt x="244" y="597"/>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53" name="Freeform 268">
              <a:extLst>
                <a:ext uri="{FF2B5EF4-FFF2-40B4-BE49-F238E27FC236}">
                  <a16:creationId xmlns:a16="http://schemas.microsoft.com/office/drawing/2014/main" id="{D0685C5A-D8AE-3D30-DE1A-806F30752569}"/>
                </a:ext>
              </a:extLst>
            </p:cNvPr>
            <p:cNvSpPr>
              <a:spLocks/>
            </p:cNvSpPr>
            <p:nvPr/>
          </p:nvSpPr>
          <p:spPr bwMode="gray">
            <a:xfrm>
              <a:off x="6830698" y="3748404"/>
              <a:ext cx="1160463" cy="500062"/>
            </a:xfrm>
            <a:custGeom>
              <a:avLst/>
              <a:gdLst>
                <a:gd name="T0" fmla="*/ 5 w 1460"/>
                <a:gd name="T1" fmla="*/ 127 h 631"/>
                <a:gd name="T2" fmla="*/ 10 w 1460"/>
                <a:gd name="T3" fmla="*/ 120 h 631"/>
                <a:gd name="T4" fmla="*/ 14 w 1460"/>
                <a:gd name="T5" fmla="*/ 111 h 631"/>
                <a:gd name="T6" fmla="*/ 43 w 1460"/>
                <a:gd name="T7" fmla="*/ 96 h 631"/>
                <a:gd name="T8" fmla="*/ 54 w 1460"/>
                <a:gd name="T9" fmla="*/ 84 h 631"/>
                <a:gd name="T10" fmla="*/ 59 w 1460"/>
                <a:gd name="T11" fmla="*/ 82 h 631"/>
                <a:gd name="T12" fmla="*/ 65 w 1460"/>
                <a:gd name="T13" fmla="*/ 77 h 631"/>
                <a:gd name="T14" fmla="*/ 71 w 1460"/>
                <a:gd name="T15" fmla="*/ 75 h 631"/>
                <a:gd name="T16" fmla="*/ 87 w 1460"/>
                <a:gd name="T17" fmla="*/ 70 h 631"/>
                <a:gd name="T18" fmla="*/ 99 w 1460"/>
                <a:gd name="T19" fmla="*/ 51 h 631"/>
                <a:gd name="T20" fmla="*/ 101 w 1460"/>
                <a:gd name="T21" fmla="*/ 41 h 631"/>
                <a:gd name="T22" fmla="*/ 112 w 1460"/>
                <a:gd name="T23" fmla="*/ 39 h 631"/>
                <a:gd name="T24" fmla="*/ 129 w 1460"/>
                <a:gd name="T25" fmla="*/ 37 h 631"/>
                <a:gd name="T26" fmla="*/ 345 w 1460"/>
                <a:gd name="T27" fmla="*/ 1 h 631"/>
                <a:gd name="T28" fmla="*/ 351 w 1460"/>
                <a:gd name="T29" fmla="*/ 5 h 631"/>
                <a:gd name="T30" fmla="*/ 357 w 1460"/>
                <a:gd name="T31" fmla="*/ 15 h 631"/>
                <a:gd name="T32" fmla="*/ 354 w 1460"/>
                <a:gd name="T33" fmla="*/ 16 h 631"/>
                <a:gd name="T34" fmla="*/ 349 w 1460"/>
                <a:gd name="T35" fmla="*/ 16 h 631"/>
                <a:gd name="T36" fmla="*/ 346 w 1460"/>
                <a:gd name="T37" fmla="*/ 17 h 631"/>
                <a:gd name="T38" fmla="*/ 334 w 1460"/>
                <a:gd name="T39" fmla="*/ 25 h 631"/>
                <a:gd name="T40" fmla="*/ 323 w 1460"/>
                <a:gd name="T41" fmla="*/ 34 h 631"/>
                <a:gd name="T42" fmla="*/ 326 w 1460"/>
                <a:gd name="T43" fmla="*/ 35 h 631"/>
                <a:gd name="T44" fmla="*/ 343 w 1460"/>
                <a:gd name="T45" fmla="*/ 28 h 631"/>
                <a:gd name="T46" fmla="*/ 349 w 1460"/>
                <a:gd name="T47" fmla="*/ 32 h 631"/>
                <a:gd name="T48" fmla="*/ 354 w 1460"/>
                <a:gd name="T49" fmla="*/ 34 h 631"/>
                <a:gd name="T50" fmla="*/ 362 w 1460"/>
                <a:gd name="T51" fmla="*/ 28 h 631"/>
                <a:gd name="T52" fmla="*/ 366 w 1460"/>
                <a:gd name="T53" fmla="*/ 44 h 631"/>
                <a:gd name="T54" fmla="*/ 358 w 1460"/>
                <a:gd name="T55" fmla="*/ 53 h 631"/>
                <a:gd name="T56" fmla="*/ 351 w 1460"/>
                <a:gd name="T57" fmla="*/ 59 h 631"/>
                <a:gd name="T58" fmla="*/ 338 w 1460"/>
                <a:gd name="T59" fmla="*/ 60 h 631"/>
                <a:gd name="T60" fmla="*/ 336 w 1460"/>
                <a:gd name="T61" fmla="*/ 57 h 631"/>
                <a:gd name="T62" fmla="*/ 333 w 1460"/>
                <a:gd name="T63" fmla="*/ 54 h 631"/>
                <a:gd name="T64" fmla="*/ 332 w 1460"/>
                <a:gd name="T65" fmla="*/ 64 h 631"/>
                <a:gd name="T66" fmla="*/ 336 w 1460"/>
                <a:gd name="T67" fmla="*/ 66 h 631"/>
                <a:gd name="T68" fmla="*/ 338 w 1460"/>
                <a:gd name="T69" fmla="*/ 75 h 631"/>
                <a:gd name="T70" fmla="*/ 323 w 1460"/>
                <a:gd name="T71" fmla="*/ 84 h 631"/>
                <a:gd name="T72" fmla="*/ 322 w 1460"/>
                <a:gd name="T73" fmla="*/ 87 h 631"/>
                <a:gd name="T74" fmla="*/ 344 w 1460"/>
                <a:gd name="T75" fmla="*/ 82 h 631"/>
                <a:gd name="T76" fmla="*/ 349 w 1460"/>
                <a:gd name="T77" fmla="*/ 82 h 631"/>
                <a:gd name="T78" fmla="*/ 333 w 1460"/>
                <a:gd name="T79" fmla="*/ 97 h 631"/>
                <a:gd name="T80" fmla="*/ 315 w 1460"/>
                <a:gd name="T81" fmla="*/ 112 h 631"/>
                <a:gd name="T82" fmla="*/ 312 w 1460"/>
                <a:gd name="T83" fmla="*/ 114 h 631"/>
                <a:gd name="T84" fmla="*/ 295 w 1460"/>
                <a:gd name="T85" fmla="*/ 135 h 631"/>
                <a:gd name="T86" fmla="*/ 286 w 1460"/>
                <a:gd name="T87" fmla="*/ 153 h 631"/>
                <a:gd name="T88" fmla="*/ 211 w 1460"/>
                <a:gd name="T89" fmla="*/ 119 h 631"/>
                <a:gd name="T90" fmla="*/ 154 w 1460"/>
                <a:gd name="T91" fmla="*/ 112 h 631"/>
                <a:gd name="T92" fmla="*/ 149 w 1460"/>
                <a:gd name="T93" fmla="*/ 110 h 631"/>
                <a:gd name="T94" fmla="*/ 91 w 1460"/>
                <a:gd name="T95" fmla="*/ 115 h 631"/>
                <a:gd name="T96" fmla="*/ 79 w 1460"/>
                <a:gd name="T97" fmla="*/ 124 h 631"/>
                <a:gd name="T98" fmla="*/ 0 w 1460"/>
                <a:gd name="T99" fmla="*/ 139 h 6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460" h="631">
                  <a:moveTo>
                    <a:pt x="0" y="557"/>
                  </a:moveTo>
                  <a:lnTo>
                    <a:pt x="3" y="508"/>
                  </a:lnTo>
                  <a:lnTo>
                    <a:pt x="20" y="508"/>
                  </a:lnTo>
                  <a:lnTo>
                    <a:pt x="26" y="505"/>
                  </a:lnTo>
                  <a:lnTo>
                    <a:pt x="39" y="496"/>
                  </a:lnTo>
                  <a:lnTo>
                    <a:pt x="39" y="483"/>
                  </a:lnTo>
                  <a:lnTo>
                    <a:pt x="39" y="473"/>
                  </a:lnTo>
                  <a:lnTo>
                    <a:pt x="42" y="460"/>
                  </a:lnTo>
                  <a:lnTo>
                    <a:pt x="55" y="444"/>
                  </a:lnTo>
                  <a:lnTo>
                    <a:pt x="90" y="432"/>
                  </a:lnTo>
                  <a:lnTo>
                    <a:pt x="132" y="419"/>
                  </a:lnTo>
                  <a:lnTo>
                    <a:pt x="171" y="386"/>
                  </a:lnTo>
                  <a:lnTo>
                    <a:pt x="184" y="379"/>
                  </a:lnTo>
                  <a:lnTo>
                    <a:pt x="210" y="357"/>
                  </a:lnTo>
                  <a:lnTo>
                    <a:pt x="213" y="338"/>
                  </a:lnTo>
                  <a:lnTo>
                    <a:pt x="219" y="335"/>
                  </a:lnTo>
                  <a:lnTo>
                    <a:pt x="229" y="335"/>
                  </a:lnTo>
                  <a:lnTo>
                    <a:pt x="235" y="328"/>
                  </a:lnTo>
                  <a:lnTo>
                    <a:pt x="239" y="322"/>
                  </a:lnTo>
                  <a:lnTo>
                    <a:pt x="251" y="309"/>
                  </a:lnTo>
                  <a:lnTo>
                    <a:pt x="258" y="309"/>
                  </a:lnTo>
                  <a:lnTo>
                    <a:pt x="267" y="319"/>
                  </a:lnTo>
                  <a:lnTo>
                    <a:pt x="280" y="309"/>
                  </a:lnTo>
                  <a:lnTo>
                    <a:pt x="283" y="303"/>
                  </a:lnTo>
                  <a:lnTo>
                    <a:pt x="304" y="287"/>
                  </a:lnTo>
                  <a:lnTo>
                    <a:pt x="316" y="283"/>
                  </a:lnTo>
                  <a:lnTo>
                    <a:pt x="345" y="280"/>
                  </a:lnTo>
                  <a:lnTo>
                    <a:pt x="374" y="234"/>
                  </a:lnTo>
                  <a:lnTo>
                    <a:pt x="396" y="218"/>
                  </a:lnTo>
                  <a:lnTo>
                    <a:pt x="396" y="206"/>
                  </a:lnTo>
                  <a:lnTo>
                    <a:pt x="403" y="190"/>
                  </a:lnTo>
                  <a:lnTo>
                    <a:pt x="396" y="177"/>
                  </a:lnTo>
                  <a:lnTo>
                    <a:pt x="403" y="164"/>
                  </a:lnTo>
                  <a:lnTo>
                    <a:pt x="403" y="158"/>
                  </a:lnTo>
                  <a:lnTo>
                    <a:pt x="449" y="151"/>
                  </a:lnTo>
                  <a:lnTo>
                    <a:pt x="445" y="158"/>
                  </a:lnTo>
                  <a:lnTo>
                    <a:pt x="490" y="154"/>
                  </a:lnTo>
                  <a:lnTo>
                    <a:pt x="509" y="148"/>
                  </a:lnTo>
                  <a:lnTo>
                    <a:pt x="516" y="151"/>
                  </a:lnTo>
                  <a:lnTo>
                    <a:pt x="954" y="80"/>
                  </a:lnTo>
                  <a:lnTo>
                    <a:pt x="1373" y="0"/>
                  </a:lnTo>
                  <a:lnTo>
                    <a:pt x="1379" y="6"/>
                  </a:lnTo>
                  <a:lnTo>
                    <a:pt x="1382" y="13"/>
                  </a:lnTo>
                  <a:lnTo>
                    <a:pt x="1392" y="22"/>
                  </a:lnTo>
                  <a:lnTo>
                    <a:pt x="1401" y="22"/>
                  </a:lnTo>
                  <a:lnTo>
                    <a:pt x="1409" y="32"/>
                  </a:lnTo>
                  <a:lnTo>
                    <a:pt x="1415" y="38"/>
                  </a:lnTo>
                  <a:lnTo>
                    <a:pt x="1425" y="61"/>
                  </a:lnTo>
                  <a:lnTo>
                    <a:pt x="1422" y="67"/>
                  </a:lnTo>
                  <a:lnTo>
                    <a:pt x="1415" y="67"/>
                  </a:lnTo>
                  <a:lnTo>
                    <a:pt x="1412" y="64"/>
                  </a:lnTo>
                  <a:lnTo>
                    <a:pt x="1401" y="64"/>
                  </a:lnTo>
                  <a:lnTo>
                    <a:pt x="1392" y="64"/>
                  </a:lnTo>
                  <a:lnTo>
                    <a:pt x="1382" y="61"/>
                  </a:lnTo>
                  <a:lnTo>
                    <a:pt x="1376" y="64"/>
                  </a:lnTo>
                  <a:lnTo>
                    <a:pt x="1382" y="70"/>
                  </a:lnTo>
                  <a:lnTo>
                    <a:pt x="1382" y="77"/>
                  </a:lnTo>
                  <a:lnTo>
                    <a:pt x="1341" y="93"/>
                  </a:lnTo>
                  <a:lnTo>
                    <a:pt x="1334" y="102"/>
                  </a:lnTo>
                  <a:lnTo>
                    <a:pt x="1318" y="118"/>
                  </a:lnTo>
                  <a:lnTo>
                    <a:pt x="1293" y="121"/>
                  </a:lnTo>
                  <a:lnTo>
                    <a:pt x="1289" y="138"/>
                  </a:lnTo>
                  <a:lnTo>
                    <a:pt x="1289" y="145"/>
                  </a:lnTo>
                  <a:lnTo>
                    <a:pt x="1293" y="145"/>
                  </a:lnTo>
                  <a:lnTo>
                    <a:pt x="1302" y="142"/>
                  </a:lnTo>
                  <a:lnTo>
                    <a:pt x="1328" y="128"/>
                  </a:lnTo>
                  <a:lnTo>
                    <a:pt x="1353" y="121"/>
                  </a:lnTo>
                  <a:lnTo>
                    <a:pt x="1369" y="112"/>
                  </a:lnTo>
                  <a:lnTo>
                    <a:pt x="1392" y="112"/>
                  </a:lnTo>
                  <a:lnTo>
                    <a:pt x="1398" y="118"/>
                  </a:lnTo>
                  <a:lnTo>
                    <a:pt x="1392" y="131"/>
                  </a:lnTo>
                  <a:lnTo>
                    <a:pt x="1398" y="138"/>
                  </a:lnTo>
                  <a:lnTo>
                    <a:pt x="1405" y="145"/>
                  </a:lnTo>
                  <a:lnTo>
                    <a:pt x="1412" y="138"/>
                  </a:lnTo>
                  <a:lnTo>
                    <a:pt x="1418" y="131"/>
                  </a:lnTo>
                  <a:lnTo>
                    <a:pt x="1431" y="112"/>
                  </a:lnTo>
                  <a:lnTo>
                    <a:pt x="1444" y="112"/>
                  </a:lnTo>
                  <a:lnTo>
                    <a:pt x="1454" y="131"/>
                  </a:lnTo>
                  <a:lnTo>
                    <a:pt x="1457" y="167"/>
                  </a:lnTo>
                  <a:lnTo>
                    <a:pt x="1460" y="177"/>
                  </a:lnTo>
                  <a:lnTo>
                    <a:pt x="1460" y="183"/>
                  </a:lnTo>
                  <a:lnTo>
                    <a:pt x="1438" y="199"/>
                  </a:lnTo>
                  <a:lnTo>
                    <a:pt x="1431" y="212"/>
                  </a:lnTo>
                  <a:lnTo>
                    <a:pt x="1428" y="222"/>
                  </a:lnTo>
                  <a:lnTo>
                    <a:pt x="1412" y="234"/>
                  </a:lnTo>
                  <a:lnTo>
                    <a:pt x="1401" y="238"/>
                  </a:lnTo>
                  <a:lnTo>
                    <a:pt x="1389" y="247"/>
                  </a:lnTo>
                  <a:lnTo>
                    <a:pt x="1360" y="244"/>
                  </a:lnTo>
                  <a:lnTo>
                    <a:pt x="1350" y="241"/>
                  </a:lnTo>
                  <a:lnTo>
                    <a:pt x="1350" y="244"/>
                  </a:lnTo>
                  <a:lnTo>
                    <a:pt x="1344" y="244"/>
                  </a:lnTo>
                  <a:lnTo>
                    <a:pt x="1341" y="231"/>
                  </a:lnTo>
                  <a:lnTo>
                    <a:pt x="1341" y="225"/>
                  </a:lnTo>
                  <a:lnTo>
                    <a:pt x="1334" y="222"/>
                  </a:lnTo>
                  <a:lnTo>
                    <a:pt x="1328" y="218"/>
                  </a:lnTo>
                  <a:lnTo>
                    <a:pt x="1325" y="222"/>
                  </a:lnTo>
                  <a:lnTo>
                    <a:pt x="1328" y="250"/>
                  </a:lnTo>
                  <a:lnTo>
                    <a:pt x="1325" y="257"/>
                  </a:lnTo>
                  <a:lnTo>
                    <a:pt x="1321" y="254"/>
                  </a:lnTo>
                  <a:lnTo>
                    <a:pt x="1328" y="266"/>
                  </a:lnTo>
                  <a:lnTo>
                    <a:pt x="1341" y="266"/>
                  </a:lnTo>
                  <a:lnTo>
                    <a:pt x="1350" y="280"/>
                  </a:lnTo>
                  <a:lnTo>
                    <a:pt x="1344" y="293"/>
                  </a:lnTo>
                  <a:lnTo>
                    <a:pt x="1350" y="303"/>
                  </a:lnTo>
                  <a:lnTo>
                    <a:pt x="1318" y="341"/>
                  </a:lnTo>
                  <a:lnTo>
                    <a:pt x="1309" y="341"/>
                  </a:lnTo>
                  <a:lnTo>
                    <a:pt x="1289" y="338"/>
                  </a:lnTo>
                  <a:lnTo>
                    <a:pt x="1277" y="338"/>
                  </a:lnTo>
                  <a:lnTo>
                    <a:pt x="1274" y="341"/>
                  </a:lnTo>
                  <a:lnTo>
                    <a:pt x="1286" y="351"/>
                  </a:lnTo>
                  <a:lnTo>
                    <a:pt x="1321" y="351"/>
                  </a:lnTo>
                  <a:lnTo>
                    <a:pt x="1341" y="344"/>
                  </a:lnTo>
                  <a:lnTo>
                    <a:pt x="1373" y="328"/>
                  </a:lnTo>
                  <a:lnTo>
                    <a:pt x="1376" y="319"/>
                  </a:lnTo>
                  <a:lnTo>
                    <a:pt x="1382" y="319"/>
                  </a:lnTo>
                  <a:lnTo>
                    <a:pt x="1395" y="331"/>
                  </a:lnTo>
                  <a:lnTo>
                    <a:pt x="1385" y="354"/>
                  </a:lnTo>
                  <a:lnTo>
                    <a:pt x="1360" y="383"/>
                  </a:lnTo>
                  <a:lnTo>
                    <a:pt x="1331" y="389"/>
                  </a:lnTo>
                  <a:lnTo>
                    <a:pt x="1318" y="395"/>
                  </a:lnTo>
                  <a:lnTo>
                    <a:pt x="1286" y="399"/>
                  </a:lnTo>
                  <a:lnTo>
                    <a:pt x="1256" y="448"/>
                  </a:lnTo>
                  <a:lnTo>
                    <a:pt x="1244" y="451"/>
                  </a:lnTo>
                  <a:lnTo>
                    <a:pt x="1244" y="457"/>
                  </a:lnTo>
                  <a:lnTo>
                    <a:pt x="1247" y="457"/>
                  </a:lnTo>
                  <a:lnTo>
                    <a:pt x="1212" y="476"/>
                  </a:lnTo>
                  <a:lnTo>
                    <a:pt x="1196" y="502"/>
                  </a:lnTo>
                  <a:lnTo>
                    <a:pt x="1177" y="540"/>
                  </a:lnTo>
                  <a:lnTo>
                    <a:pt x="1167" y="593"/>
                  </a:lnTo>
                  <a:lnTo>
                    <a:pt x="1161" y="605"/>
                  </a:lnTo>
                  <a:lnTo>
                    <a:pt x="1141" y="612"/>
                  </a:lnTo>
                  <a:lnTo>
                    <a:pt x="1073" y="625"/>
                  </a:lnTo>
                  <a:lnTo>
                    <a:pt x="1067" y="631"/>
                  </a:lnTo>
                  <a:lnTo>
                    <a:pt x="841" y="476"/>
                  </a:lnTo>
                  <a:lnTo>
                    <a:pt x="651" y="499"/>
                  </a:lnTo>
                  <a:lnTo>
                    <a:pt x="648" y="473"/>
                  </a:lnTo>
                  <a:lnTo>
                    <a:pt x="613" y="448"/>
                  </a:lnTo>
                  <a:lnTo>
                    <a:pt x="597" y="457"/>
                  </a:lnTo>
                  <a:lnTo>
                    <a:pt x="593" y="451"/>
                  </a:lnTo>
                  <a:lnTo>
                    <a:pt x="593" y="441"/>
                  </a:lnTo>
                  <a:lnTo>
                    <a:pt x="593" y="435"/>
                  </a:lnTo>
                  <a:lnTo>
                    <a:pt x="374" y="460"/>
                  </a:lnTo>
                  <a:lnTo>
                    <a:pt x="364" y="460"/>
                  </a:lnTo>
                  <a:lnTo>
                    <a:pt x="361" y="467"/>
                  </a:lnTo>
                  <a:lnTo>
                    <a:pt x="316" y="489"/>
                  </a:lnTo>
                  <a:lnTo>
                    <a:pt x="316" y="499"/>
                  </a:lnTo>
                  <a:lnTo>
                    <a:pt x="300" y="499"/>
                  </a:lnTo>
                  <a:lnTo>
                    <a:pt x="251" y="521"/>
                  </a:lnTo>
                  <a:lnTo>
                    <a:pt x="0" y="557"/>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54" name="Freeform 269">
              <a:extLst>
                <a:ext uri="{FF2B5EF4-FFF2-40B4-BE49-F238E27FC236}">
                  <a16:creationId xmlns:a16="http://schemas.microsoft.com/office/drawing/2014/main" id="{772A093B-B6F2-BC4A-50FB-383EEE0665A7}"/>
                </a:ext>
              </a:extLst>
            </p:cNvPr>
            <p:cNvSpPr>
              <a:spLocks/>
            </p:cNvSpPr>
            <p:nvPr/>
          </p:nvSpPr>
          <p:spPr bwMode="gray">
            <a:xfrm>
              <a:off x="7003735" y="4092892"/>
              <a:ext cx="674688" cy="511175"/>
            </a:xfrm>
            <a:custGeom>
              <a:avLst/>
              <a:gdLst>
                <a:gd name="T0" fmla="*/ 125 w 851"/>
                <a:gd name="T1" fmla="*/ 161 h 644"/>
                <a:gd name="T2" fmla="*/ 117 w 851"/>
                <a:gd name="T3" fmla="*/ 159 h 644"/>
                <a:gd name="T4" fmla="*/ 113 w 851"/>
                <a:gd name="T5" fmla="*/ 146 h 644"/>
                <a:gd name="T6" fmla="*/ 102 w 851"/>
                <a:gd name="T7" fmla="*/ 136 h 644"/>
                <a:gd name="T8" fmla="*/ 94 w 851"/>
                <a:gd name="T9" fmla="*/ 120 h 644"/>
                <a:gd name="T10" fmla="*/ 88 w 851"/>
                <a:gd name="T11" fmla="*/ 113 h 644"/>
                <a:gd name="T12" fmla="*/ 76 w 851"/>
                <a:gd name="T13" fmla="*/ 104 h 644"/>
                <a:gd name="T14" fmla="*/ 71 w 851"/>
                <a:gd name="T15" fmla="*/ 98 h 644"/>
                <a:gd name="T16" fmla="*/ 67 w 851"/>
                <a:gd name="T17" fmla="*/ 91 h 644"/>
                <a:gd name="T18" fmla="*/ 46 w 851"/>
                <a:gd name="T19" fmla="*/ 76 h 644"/>
                <a:gd name="T20" fmla="*/ 38 w 851"/>
                <a:gd name="T21" fmla="*/ 70 h 644"/>
                <a:gd name="T22" fmla="*/ 30 w 851"/>
                <a:gd name="T23" fmla="*/ 57 h 644"/>
                <a:gd name="T24" fmla="*/ 23 w 851"/>
                <a:gd name="T25" fmla="*/ 49 h 644"/>
                <a:gd name="T26" fmla="*/ 3 w 851"/>
                <a:gd name="T27" fmla="*/ 42 h 644"/>
                <a:gd name="T28" fmla="*/ 4 w 851"/>
                <a:gd name="T29" fmla="*/ 30 h 644"/>
                <a:gd name="T30" fmla="*/ 8 w 851"/>
                <a:gd name="T31" fmla="*/ 24 h 644"/>
                <a:gd name="T32" fmla="*/ 8 w 851"/>
                <a:gd name="T33" fmla="*/ 22 h 644"/>
                <a:gd name="T34" fmla="*/ 25 w 851"/>
                <a:gd name="T35" fmla="*/ 16 h 644"/>
                <a:gd name="T36" fmla="*/ 36 w 851"/>
                <a:gd name="T37" fmla="*/ 8 h 644"/>
                <a:gd name="T38" fmla="*/ 39 w 851"/>
                <a:gd name="T39" fmla="*/ 7 h 644"/>
                <a:gd name="T40" fmla="*/ 94 w 851"/>
                <a:gd name="T41" fmla="*/ 2 h 644"/>
                <a:gd name="T42" fmla="*/ 95 w 851"/>
                <a:gd name="T43" fmla="*/ 6 h 644"/>
                <a:gd name="T44" fmla="*/ 108 w 851"/>
                <a:gd name="T45" fmla="*/ 10 h 644"/>
                <a:gd name="T46" fmla="*/ 156 w 851"/>
                <a:gd name="T47" fmla="*/ 11 h 644"/>
                <a:gd name="T48" fmla="*/ 210 w 851"/>
                <a:gd name="T49" fmla="*/ 51 h 644"/>
                <a:gd name="T50" fmla="*/ 202 w 851"/>
                <a:gd name="T51" fmla="*/ 59 h 644"/>
                <a:gd name="T52" fmla="*/ 193 w 851"/>
                <a:gd name="T53" fmla="*/ 74 h 644"/>
                <a:gd name="T54" fmla="*/ 191 w 851"/>
                <a:gd name="T55" fmla="*/ 85 h 644"/>
                <a:gd name="T56" fmla="*/ 190 w 851"/>
                <a:gd name="T57" fmla="*/ 91 h 644"/>
                <a:gd name="T58" fmla="*/ 185 w 851"/>
                <a:gd name="T59" fmla="*/ 94 h 644"/>
                <a:gd name="T60" fmla="*/ 180 w 851"/>
                <a:gd name="T61" fmla="*/ 99 h 644"/>
                <a:gd name="T62" fmla="*/ 174 w 851"/>
                <a:gd name="T63" fmla="*/ 108 h 644"/>
                <a:gd name="T64" fmla="*/ 164 w 851"/>
                <a:gd name="T65" fmla="*/ 119 h 644"/>
                <a:gd name="T66" fmla="*/ 155 w 851"/>
                <a:gd name="T67" fmla="*/ 127 h 644"/>
                <a:gd name="T68" fmla="*/ 149 w 851"/>
                <a:gd name="T69" fmla="*/ 131 h 644"/>
                <a:gd name="T70" fmla="*/ 142 w 851"/>
                <a:gd name="T71" fmla="*/ 135 h 644"/>
                <a:gd name="T72" fmla="*/ 141 w 851"/>
                <a:gd name="T73" fmla="*/ 138 h 644"/>
                <a:gd name="T74" fmla="*/ 139 w 851"/>
                <a:gd name="T75" fmla="*/ 142 h 644"/>
                <a:gd name="T76" fmla="*/ 133 w 851"/>
                <a:gd name="T77" fmla="*/ 146 h 644"/>
                <a:gd name="T78" fmla="*/ 131 w 851"/>
                <a:gd name="T79" fmla="*/ 148 h 644"/>
                <a:gd name="T80" fmla="*/ 133 w 851"/>
                <a:gd name="T81" fmla="*/ 149 h 644"/>
                <a:gd name="T82" fmla="*/ 134 w 851"/>
                <a:gd name="T83" fmla="*/ 152 h 644"/>
                <a:gd name="T84" fmla="*/ 129 w 851"/>
                <a:gd name="T85" fmla="*/ 157 h 644"/>
                <a:gd name="T86" fmla="*/ 127 w 851"/>
                <a:gd name="T87" fmla="*/ 160 h 6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851" h="644">
                  <a:moveTo>
                    <a:pt x="510" y="640"/>
                  </a:moveTo>
                  <a:lnTo>
                    <a:pt x="503" y="644"/>
                  </a:lnTo>
                  <a:lnTo>
                    <a:pt x="477" y="640"/>
                  </a:lnTo>
                  <a:lnTo>
                    <a:pt x="470" y="634"/>
                  </a:lnTo>
                  <a:lnTo>
                    <a:pt x="464" y="624"/>
                  </a:lnTo>
                  <a:lnTo>
                    <a:pt x="454" y="583"/>
                  </a:lnTo>
                  <a:lnTo>
                    <a:pt x="432" y="554"/>
                  </a:lnTo>
                  <a:lnTo>
                    <a:pt x="409" y="541"/>
                  </a:lnTo>
                  <a:lnTo>
                    <a:pt x="393" y="499"/>
                  </a:lnTo>
                  <a:lnTo>
                    <a:pt x="377" y="480"/>
                  </a:lnTo>
                  <a:lnTo>
                    <a:pt x="371" y="457"/>
                  </a:lnTo>
                  <a:lnTo>
                    <a:pt x="355" y="451"/>
                  </a:lnTo>
                  <a:lnTo>
                    <a:pt x="325" y="441"/>
                  </a:lnTo>
                  <a:lnTo>
                    <a:pt x="306" y="416"/>
                  </a:lnTo>
                  <a:lnTo>
                    <a:pt x="287" y="403"/>
                  </a:lnTo>
                  <a:lnTo>
                    <a:pt x="287" y="389"/>
                  </a:lnTo>
                  <a:lnTo>
                    <a:pt x="277" y="370"/>
                  </a:lnTo>
                  <a:lnTo>
                    <a:pt x="271" y="363"/>
                  </a:lnTo>
                  <a:lnTo>
                    <a:pt x="242" y="354"/>
                  </a:lnTo>
                  <a:lnTo>
                    <a:pt x="187" y="303"/>
                  </a:lnTo>
                  <a:lnTo>
                    <a:pt x="161" y="296"/>
                  </a:lnTo>
                  <a:lnTo>
                    <a:pt x="155" y="277"/>
                  </a:lnTo>
                  <a:lnTo>
                    <a:pt x="132" y="261"/>
                  </a:lnTo>
                  <a:lnTo>
                    <a:pt x="120" y="225"/>
                  </a:lnTo>
                  <a:lnTo>
                    <a:pt x="100" y="209"/>
                  </a:lnTo>
                  <a:lnTo>
                    <a:pt x="94" y="196"/>
                  </a:lnTo>
                  <a:lnTo>
                    <a:pt x="58" y="190"/>
                  </a:lnTo>
                  <a:lnTo>
                    <a:pt x="13" y="167"/>
                  </a:lnTo>
                  <a:lnTo>
                    <a:pt x="0" y="154"/>
                  </a:lnTo>
                  <a:lnTo>
                    <a:pt x="16" y="118"/>
                  </a:lnTo>
                  <a:lnTo>
                    <a:pt x="26" y="109"/>
                  </a:lnTo>
                  <a:lnTo>
                    <a:pt x="35" y="96"/>
                  </a:lnTo>
                  <a:lnTo>
                    <a:pt x="39" y="89"/>
                  </a:lnTo>
                  <a:lnTo>
                    <a:pt x="35" y="86"/>
                  </a:lnTo>
                  <a:lnTo>
                    <a:pt x="84" y="64"/>
                  </a:lnTo>
                  <a:lnTo>
                    <a:pt x="100" y="64"/>
                  </a:lnTo>
                  <a:lnTo>
                    <a:pt x="100" y="54"/>
                  </a:lnTo>
                  <a:lnTo>
                    <a:pt x="145" y="32"/>
                  </a:lnTo>
                  <a:lnTo>
                    <a:pt x="148" y="25"/>
                  </a:lnTo>
                  <a:lnTo>
                    <a:pt x="158" y="25"/>
                  </a:lnTo>
                  <a:lnTo>
                    <a:pt x="377" y="0"/>
                  </a:lnTo>
                  <a:lnTo>
                    <a:pt x="377" y="6"/>
                  </a:lnTo>
                  <a:lnTo>
                    <a:pt x="377" y="16"/>
                  </a:lnTo>
                  <a:lnTo>
                    <a:pt x="381" y="22"/>
                  </a:lnTo>
                  <a:lnTo>
                    <a:pt x="397" y="13"/>
                  </a:lnTo>
                  <a:lnTo>
                    <a:pt x="432" y="38"/>
                  </a:lnTo>
                  <a:lnTo>
                    <a:pt x="435" y="64"/>
                  </a:lnTo>
                  <a:lnTo>
                    <a:pt x="625" y="41"/>
                  </a:lnTo>
                  <a:lnTo>
                    <a:pt x="851" y="196"/>
                  </a:lnTo>
                  <a:lnTo>
                    <a:pt x="841" y="202"/>
                  </a:lnTo>
                  <a:lnTo>
                    <a:pt x="822" y="212"/>
                  </a:lnTo>
                  <a:lnTo>
                    <a:pt x="809" y="234"/>
                  </a:lnTo>
                  <a:lnTo>
                    <a:pt x="780" y="277"/>
                  </a:lnTo>
                  <a:lnTo>
                    <a:pt x="774" y="293"/>
                  </a:lnTo>
                  <a:lnTo>
                    <a:pt x="763" y="319"/>
                  </a:lnTo>
                  <a:lnTo>
                    <a:pt x="767" y="338"/>
                  </a:lnTo>
                  <a:lnTo>
                    <a:pt x="763" y="357"/>
                  </a:lnTo>
                  <a:lnTo>
                    <a:pt x="760" y="363"/>
                  </a:lnTo>
                  <a:lnTo>
                    <a:pt x="754" y="376"/>
                  </a:lnTo>
                  <a:lnTo>
                    <a:pt x="741" y="376"/>
                  </a:lnTo>
                  <a:lnTo>
                    <a:pt x="731" y="386"/>
                  </a:lnTo>
                  <a:lnTo>
                    <a:pt x="722" y="395"/>
                  </a:lnTo>
                  <a:lnTo>
                    <a:pt x="709" y="419"/>
                  </a:lnTo>
                  <a:lnTo>
                    <a:pt x="699" y="432"/>
                  </a:lnTo>
                  <a:lnTo>
                    <a:pt x="674" y="454"/>
                  </a:lnTo>
                  <a:lnTo>
                    <a:pt x="658" y="476"/>
                  </a:lnTo>
                  <a:lnTo>
                    <a:pt x="642" y="489"/>
                  </a:lnTo>
                  <a:lnTo>
                    <a:pt x="622" y="505"/>
                  </a:lnTo>
                  <a:lnTo>
                    <a:pt x="609" y="515"/>
                  </a:lnTo>
                  <a:lnTo>
                    <a:pt x="599" y="524"/>
                  </a:lnTo>
                  <a:lnTo>
                    <a:pt x="583" y="534"/>
                  </a:lnTo>
                  <a:lnTo>
                    <a:pt x="570" y="537"/>
                  </a:lnTo>
                  <a:lnTo>
                    <a:pt x="567" y="545"/>
                  </a:lnTo>
                  <a:lnTo>
                    <a:pt x="567" y="551"/>
                  </a:lnTo>
                  <a:lnTo>
                    <a:pt x="567" y="554"/>
                  </a:lnTo>
                  <a:lnTo>
                    <a:pt x="558" y="567"/>
                  </a:lnTo>
                  <a:lnTo>
                    <a:pt x="545" y="583"/>
                  </a:lnTo>
                  <a:lnTo>
                    <a:pt x="532" y="583"/>
                  </a:lnTo>
                  <a:lnTo>
                    <a:pt x="529" y="586"/>
                  </a:lnTo>
                  <a:lnTo>
                    <a:pt x="526" y="589"/>
                  </a:lnTo>
                  <a:lnTo>
                    <a:pt x="529" y="593"/>
                  </a:lnTo>
                  <a:lnTo>
                    <a:pt x="535" y="596"/>
                  </a:lnTo>
                  <a:lnTo>
                    <a:pt x="542" y="599"/>
                  </a:lnTo>
                  <a:lnTo>
                    <a:pt x="538" y="608"/>
                  </a:lnTo>
                  <a:lnTo>
                    <a:pt x="529" y="612"/>
                  </a:lnTo>
                  <a:lnTo>
                    <a:pt x="516" y="628"/>
                  </a:lnTo>
                  <a:lnTo>
                    <a:pt x="510" y="637"/>
                  </a:lnTo>
                  <a:lnTo>
                    <a:pt x="510" y="640"/>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55" name="Freeform 270">
              <a:extLst>
                <a:ext uri="{FF2B5EF4-FFF2-40B4-BE49-F238E27FC236}">
                  <a16:creationId xmlns:a16="http://schemas.microsoft.com/office/drawing/2014/main" id="{AFB77B64-A550-965B-727B-DD468819FCB7}"/>
                </a:ext>
              </a:extLst>
            </p:cNvPr>
            <p:cNvSpPr>
              <a:spLocks/>
            </p:cNvSpPr>
            <p:nvPr/>
          </p:nvSpPr>
          <p:spPr bwMode="gray">
            <a:xfrm>
              <a:off x="6695760" y="4162742"/>
              <a:ext cx="722313" cy="744536"/>
            </a:xfrm>
            <a:custGeom>
              <a:avLst/>
              <a:gdLst>
                <a:gd name="T0" fmla="*/ 31 w 909"/>
                <a:gd name="T1" fmla="*/ 125 h 938"/>
                <a:gd name="T2" fmla="*/ 36 w 909"/>
                <a:gd name="T3" fmla="*/ 135 h 938"/>
                <a:gd name="T4" fmla="*/ 41 w 909"/>
                <a:gd name="T5" fmla="*/ 141 h 938"/>
                <a:gd name="T6" fmla="*/ 43 w 909"/>
                <a:gd name="T7" fmla="*/ 149 h 938"/>
                <a:gd name="T8" fmla="*/ 47 w 909"/>
                <a:gd name="T9" fmla="*/ 155 h 938"/>
                <a:gd name="T10" fmla="*/ 42 w 909"/>
                <a:gd name="T11" fmla="*/ 167 h 938"/>
                <a:gd name="T12" fmla="*/ 40 w 909"/>
                <a:gd name="T13" fmla="*/ 182 h 938"/>
                <a:gd name="T14" fmla="*/ 45 w 909"/>
                <a:gd name="T15" fmla="*/ 207 h 938"/>
                <a:gd name="T16" fmla="*/ 51 w 909"/>
                <a:gd name="T17" fmla="*/ 220 h 938"/>
                <a:gd name="T18" fmla="*/ 55 w 909"/>
                <a:gd name="T19" fmla="*/ 226 h 938"/>
                <a:gd name="T20" fmla="*/ 58 w 909"/>
                <a:gd name="T21" fmla="*/ 233 h 938"/>
                <a:gd name="T22" fmla="*/ 179 w 909"/>
                <a:gd name="T23" fmla="*/ 232 h 938"/>
                <a:gd name="T24" fmla="*/ 187 w 909"/>
                <a:gd name="T25" fmla="*/ 235 h 938"/>
                <a:gd name="T26" fmla="*/ 184 w 909"/>
                <a:gd name="T27" fmla="*/ 217 h 938"/>
                <a:gd name="T28" fmla="*/ 186 w 909"/>
                <a:gd name="T29" fmla="*/ 211 h 938"/>
                <a:gd name="T30" fmla="*/ 198 w 909"/>
                <a:gd name="T31" fmla="*/ 212 h 938"/>
                <a:gd name="T32" fmla="*/ 209 w 909"/>
                <a:gd name="T33" fmla="*/ 212 h 938"/>
                <a:gd name="T34" fmla="*/ 207 w 909"/>
                <a:gd name="T35" fmla="*/ 199 h 938"/>
                <a:gd name="T36" fmla="*/ 207 w 909"/>
                <a:gd name="T37" fmla="*/ 189 h 938"/>
                <a:gd name="T38" fmla="*/ 215 w 909"/>
                <a:gd name="T39" fmla="*/ 163 h 938"/>
                <a:gd name="T40" fmla="*/ 221 w 909"/>
                <a:gd name="T41" fmla="*/ 149 h 938"/>
                <a:gd name="T42" fmla="*/ 227 w 909"/>
                <a:gd name="T43" fmla="*/ 144 h 938"/>
                <a:gd name="T44" fmla="*/ 225 w 909"/>
                <a:gd name="T45" fmla="*/ 141 h 938"/>
                <a:gd name="T46" fmla="*/ 223 w 909"/>
                <a:gd name="T47" fmla="*/ 140 h 938"/>
                <a:gd name="T48" fmla="*/ 215 w 909"/>
                <a:gd name="T49" fmla="*/ 137 h 938"/>
                <a:gd name="T50" fmla="*/ 211 w 909"/>
                <a:gd name="T51" fmla="*/ 125 h 938"/>
                <a:gd name="T52" fmla="*/ 199 w 909"/>
                <a:gd name="T53" fmla="*/ 114 h 938"/>
                <a:gd name="T54" fmla="*/ 191 w 909"/>
                <a:gd name="T55" fmla="*/ 99 h 938"/>
                <a:gd name="T56" fmla="*/ 186 w 909"/>
                <a:gd name="T57" fmla="*/ 92 h 938"/>
                <a:gd name="T58" fmla="*/ 174 w 909"/>
                <a:gd name="T59" fmla="*/ 83 h 938"/>
                <a:gd name="T60" fmla="*/ 169 w 909"/>
                <a:gd name="T61" fmla="*/ 76 h 938"/>
                <a:gd name="T62" fmla="*/ 165 w 909"/>
                <a:gd name="T63" fmla="*/ 70 h 938"/>
                <a:gd name="T64" fmla="*/ 144 w 909"/>
                <a:gd name="T65" fmla="*/ 55 h 938"/>
                <a:gd name="T66" fmla="*/ 136 w 909"/>
                <a:gd name="T67" fmla="*/ 48 h 938"/>
                <a:gd name="T68" fmla="*/ 127 w 909"/>
                <a:gd name="T69" fmla="*/ 35 h 938"/>
                <a:gd name="T70" fmla="*/ 121 w 909"/>
                <a:gd name="T71" fmla="*/ 28 h 938"/>
                <a:gd name="T72" fmla="*/ 100 w 909"/>
                <a:gd name="T73" fmla="*/ 21 h 938"/>
                <a:gd name="T74" fmla="*/ 101 w 909"/>
                <a:gd name="T75" fmla="*/ 8 h 938"/>
                <a:gd name="T76" fmla="*/ 106 w 909"/>
                <a:gd name="T77" fmla="*/ 3 h 938"/>
                <a:gd name="T78" fmla="*/ 106 w 909"/>
                <a:gd name="T79" fmla="*/ 0 h 938"/>
                <a:gd name="T80" fmla="*/ 0 w 909"/>
                <a:gd name="T81" fmla="*/ 14 h 9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09" h="938">
                  <a:moveTo>
                    <a:pt x="0" y="56"/>
                  </a:moveTo>
                  <a:lnTo>
                    <a:pt x="123" y="497"/>
                  </a:lnTo>
                  <a:lnTo>
                    <a:pt x="132" y="507"/>
                  </a:lnTo>
                  <a:lnTo>
                    <a:pt x="142" y="538"/>
                  </a:lnTo>
                  <a:lnTo>
                    <a:pt x="148" y="554"/>
                  </a:lnTo>
                  <a:lnTo>
                    <a:pt x="164" y="561"/>
                  </a:lnTo>
                  <a:lnTo>
                    <a:pt x="174" y="574"/>
                  </a:lnTo>
                  <a:lnTo>
                    <a:pt x="171" y="593"/>
                  </a:lnTo>
                  <a:lnTo>
                    <a:pt x="188" y="613"/>
                  </a:lnTo>
                  <a:lnTo>
                    <a:pt x="185" y="620"/>
                  </a:lnTo>
                  <a:lnTo>
                    <a:pt x="168" y="639"/>
                  </a:lnTo>
                  <a:lnTo>
                    <a:pt x="168" y="667"/>
                  </a:lnTo>
                  <a:lnTo>
                    <a:pt x="155" y="693"/>
                  </a:lnTo>
                  <a:lnTo>
                    <a:pt x="158" y="728"/>
                  </a:lnTo>
                  <a:lnTo>
                    <a:pt x="181" y="777"/>
                  </a:lnTo>
                  <a:lnTo>
                    <a:pt x="178" y="828"/>
                  </a:lnTo>
                  <a:lnTo>
                    <a:pt x="197" y="860"/>
                  </a:lnTo>
                  <a:lnTo>
                    <a:pt x="201" y="877"/>
                  </a:lnTo>
                  <a:lnTo>
                    <a:pt x="204" y="887"/>
                  </a:lnTo>
                  <a:lnTo>
                    <a:pt x="220" y="903"/>
                  </a:lnTo>
                  <a:lnTo>
                    <a:pt x="220" y="916"/>
                  </a:lnTo>
                  <a:lnTo>
                    <a:pt x="229" y="932"/>
                  </a:lnTo>
                  <a:lnTo>
                    <a:pt x="706" y="903"/>
                  </a:lnTo>
                  <a:lnTo>
                    <a:pt x="715" y="925"/>
                  </a:lnTo>
                  <a:lnTo>
                    <a:pt x="722" y="935"/>
                  </a:lnTo>
                  <a:lnTo>
                    <a:pt x="745" y="938"/>
                  </a:lnTo>
                  <a:lnTo>
                    <a:pt x="752" y="913"/>
                  </a:lnTo>
                  <a:lnTo>
                    <a:pt x="735" y="867"/>
                  </a:lnTo>
                  <a:lnTo>
                    <a:pt x="739" y="851"/>
                  </a:lnTo>
                  <a:lnTo>
                    <a:pt x="742" y="844"/>
                  </a:lnTo>
                  <a:lnTo>
                    <a:pt x="758" y="835"/>
                  </a:lnTo>
                  <a:lnTo>
                    <a:pt x="790" y="848"/>
                  </a:lnTo>
                  <a:lnTo>
                    <a:pt x="822" y="851"/>
                  </a:lnTo>
                  <a:lnTo>
                    <a:pt x="835" y="848"/>
                  </a:lnTo>
                  <a:lnTo>
                    <a:pt x="832" y="812"/>
                  </a:lnTo>
                  <a:lnTo>
                    <a:pt x="825" y="793"/>
                  </a:lnTo>
                  <a:lnTo>
                    <a:pt x="825" y="771"/>
                  </a:lnTo>
                  <a:lnTo>
                    <a:pt x="828" y="755"/>
                  </a:lnTo>
                  <a:lnTo>
                    <a:pt x="854" y="680"/>
                  </a:lnTo>
                  <a:lnTo>
                    <a:pt x="860" y="651"/>
                  </a:lnTo>
                  <a:lnTo>
                    <a:pt x="870" y="623"/>
                  </a:lnTo>
                  <a:lnTo>
                    <a:pt x="884" y="593"/>
                  </a:lnTo>
                  <a:lnTo>
                    <a:pt x="900" y="577"/>
                  </a:lnTo>
                  <a:lnTo>
                    <a:pt x="906" y="574"/>
                  </a:lnTo>
                  <a:lnTo>
                    <a:pt x="909" y="564"/>
                  </a:lnTo>
                  <a:lnTo>
                    <a:pt x="900" y="561"/>
                  </a:lnTo>
                  <a:lnTo>
                    <a:pt x="897" y="554"/>
                  </a:lnTo>
                  <a:lnTo>
                    <a:pt x="890" y="558"/>
                  </a:lnTo>
                  <a:lnTo>
                    <a:pt x="864" y="554"/>
                  </a:lnTo>
                  <a:lnTo>
                    <a:pt x="857" y="548"/>
                  </a:lnTo>
                  <a:lnTo>
                    <a:pt x="851" y="538"/>
                  </a:lnTo>
                  <a:lnTo>
                    <a:pt x="841" y="497"/>
                  </a:lnTo>
                  <a:lnTo>
                    <a:pt x="819" y="468"/>
                  </a:lnTo>
                  <a:lnTo>
                    <a:pt x="796" y="455"/>
                  </a:lnTo>
                  <a:lnTo>
                    <a:pt x="780" y="413"/>
                  </a:lnTo>
                  <a:lnTo>
                    <a:pt x="764" y="394"/>
                  </a:lnTo>
                  <a:lnTo>
                    <a:pt x="758" y="371"/>
                  </a:lnTo>
                  <a:lnTo>
                    <a:pt x="742" y="365"/>
                  </a:lnTo>
                  <a:lnTo>
                    <a:pt x="712" y="355"/>
                  </a:lnTo>
                  <a:lnTo>
                    <a:pt x="693" y="330"/>
                  </a:lnTo>
                  <a:lnTo>
                    <a:pt x="674" y="317"/>
                  </a:lnTo>
                  <a:lnTo>
                    <a:pt x="674" y="303"/>
                  </a:lnTo>
                  <a:lnTo>
                    <a:pt x="664" y="284"/>
                  </a:lnTo>
                  <a:lnTo>
                    <a:pt x="658" y="277"/>
                  </a:lnTo>
                  <a:lnTo>
                    <a:pt x="629" y="268"/>
                  </a:lnTo>
                  <a:lnTo>
                    <a:pt x="574" y="217"/>
                  </a:lnTo>
                  <a:lnTo>
                    <a:pt x="548" y="210"/>
                  </a:lnTo>
                  <a:lnTo>
                    <a:pt x="542" y="191"/>
                  </a:lnTo>
                  <a:lnTo>
                    <a:pt x="519" y="175"/>
                  </a:lnTo>
                  <a:lnTo>
                    <a:pt x="507" y="139"/>
                  </a:lnTo>
                  <a:lnTo>
                    <a:pt x="487" y="123"/>
                  </a:lnTo>
                  <a:lnTo>
                    <a:pt x="481" y="110"/>
                  </a:lnTo>
                  <a:lnTo>
                    <a:pt x="445" y="104"/>
                  </a:lnTo>
                  <a:lnTo>
                    <a:pt x="400" y="81"/>
                  </a:lnTo>
                  <a:lnTo>
                    <a:pt x="387" y="68"/>
                  </a:lnTo>
                  <a:lnTo>
                    <a:pt x="403" y="32"/>
                  </a:lnTo>
                  <a:lnTo>
                    <a:pt x="413" y="23"/>
                  </a:lnTo>
                  <a:lnTo>
                    <a:pt x="422" y="10"/>
                  </a:lnTo>
                  <a:lnTo>
                    <a:pt x="426" y="3"/>
                  </a:lnTo>
                  <a:lnTo>
                    <a:pt x="422" y="0"/>
                  </a:lnTo>
                  <a:lnTo>
                    <a:pt x="171" y="36"/>
                  </a:lnTo>
                  <a:lnTo>
                    <a:pt x="0" y="56"/>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56" name="Freeform 271">
              <a:extLst>
                <a:ext uri="{FF2B5EF4-FFF2-40B4-BE49-F238E27FC236}">
                  <a16:creationId xmlns:a16="http://schemas.microsoft.com/office/drawing/2014/main" id="{D761ADF6-DFC8-2FDE-5D17-42B12714F1D4}"/>
                </a:ext>
              </a:extLst>
            </p:cNvPr>
            <p:cNvSpPr>
              <a:spLocks/>
            </p:cNvSpPr>
            <p:nvPr/>
          </p:nvSpPr>
          <p:spPr bwMode="gray">
            <a:xfrm>
              <a:off x="6486210" y="4824728"/>
              <a:ext cx="1201738" cy="908050"/>
            </a:xfrm>
            <a:custGeom>
              <a:avLst/>
              <a:gdLst>
                <a:gd name="T0" fmla="*/ 0 w 1515"/>
                <a:gd name="T1" fmla="*/ 25 h 1144"/>
                <a:gd name="T2" fmla="*/ 0 w 1515"/>
                <a:gd name="T3" fmla="*/ 30 h 1144"/>
                <a:gd name="T4" fmla="*/ 7 w 1515"/>
                <a:gd name="T5" fmla="*/ 37 h 1144"/>
                <a:gd name="T6" fmla="*/ 9 w 1515"/>
                <a:gd name="T7" fmla="*/ 46 h 1144"/>
                <a:gd name="T8" fmla="*/ 13 w 1515"/>
                <a:gd name="T9" fmla="*/ 50 h 1144"/>
                <a:gd name="T10" fmla="*/ 10 w 1515"/>
                <a:gd name="T11" fmla="*/ 58 h 1144"/>
                <a:gd name="T12" fmla="*/ 20 w 1515"/>
                <a:gd name="T13" fmla="*/ 54 h 1144"/>
                <a:gd name="T14" fmla="*/ 26 w 1515"/>
                <a:gd name="T15" fmla="*/ 47 h 1144"/>
                <a:gd name="T16" fmla="*/ 32 w 1515"/>
                <a:gd name="T17" fmla="*/ 46 h 1144"/>
                <a:gd name="T18" fmla="*/ 28 w 1515"/>
                <a:gd name="T19" fmla="*/ 53 h 1144"/>
                <a:gd name="T20" fmla="*/ 57 w 1515"/>
                <a:gd name="T21" fmla="*/ 44 h 1144"/>
                <a:gd name="T22" fmla="*/ 56 w 1515"/>
                <a:gd name="T23" fmla="*/ 49 h 1144"/>
                <a:gd name="T24" fmla="*/ 76 w 1515"/>
                <a:gd name="T25" fmla="*/ 54 h 1144"/>
                <a:gd name="T26" fmla="*/ 88 w 1515"/>
                <a:gd name="T27" fmla="*/ 56 h 1144"/>
                <a:gd name="T28" fmla="*/ 96 w 1515"/>
                <a:gd name="T29" fmla="*/ 58 h 1144"/>
                <a:gd name="T30" fmla="*/ 96 w 1515"/>
                <a:gd name="T31" fmla="*/ 61 h 1144"/>
                <a:gd name="T32" fmla="*/ 109 w 1515"/>
                <a:gd name="T33" fmla="*/ 74 h 1144"/>
                <a:gd name="T34" fmla="*/ 107 w 1515"/>
                <a:gd name="T35" fmla="*/ 78 h 1144"/>
                <a:gd name="T36" fmla="*/ 105 w 1515"/>
                <a:gd name="T37" fmla="*/ 80 h 1144"/>
                <a:gd name="T38" fmla="*/ 125 w 1515"/>
                <a:gd name="T39" fmla="*/ 74 h 1144"/>
                <a:gd name="T40" fmla="*/ 152 w 1515"/>
                <a:gd name="T41" fmla="*/ 63 h 1144"/>
                <a:gd name="T42" fmla="*/ 153 w 1515"/>
                <a:gd name="T43" fmla="*/ 54 h 1144"/>
                <a:gd name="T44" fmla="*/ 188 w 1515"/>
                <a:gd name="T45" fmla="*/ 66 h 1144"/>
                <a:gd name="T46" fmla="*/ 211 w 1515"/>
                <a:gd name="T47" fmla="*/ 86 h 1144"/>
                <a:gd name="T48" fmla="*/ 227 w 1515"/>
                <a:gd name="T49" fmla="*/ 93 h 1144"/>
                <a:gd name="T50" fmla="*/ 236 w 1515"/>
                <a:gd name="T51" fmla="*/ 109 h 1144"/>
                <a:gd name="T52" fmla="*/ 234 w 1515"/>
                <a:gd name="T53" fmla="*/ 147 h 1144"/>
                <a:gd name="T54" fmla="*/ 244 w 1515"/>
                <a:gd name="T55" fmla="*/ 167 h 1144"/>
                <a:gd name="T56" fmla="*/ 242 w 1515"/>
                <a:gd name="T57" fmla="*/ 154 h 1144"/>
                <a:gd name="T58" fmla="*/ 250 w 1515"/>
                <a:gd name="T59" fmla="*/ 158 h 1144"/>
                <a:gd name="T60" fmla="*/ 254 w 1515"/>
                <a:gd name="T61" fmla="*/ 154 h 1144"/>
                <a:gd name="T62" fmla="*/ 254 w 1515"/>
                <a:gd name="T63" fmla="*/ 162 h 1144"/>
                <a:gd name="T64" fmla="*/ 247 w 1515"/>
                <a:gd name="T65" fmla="*/ 175 h 1144"/>
                <a:gd name="T66" fmla="*/ 254 w 1515"/>
                <a:gd name="T67" fmla="*/ 187 h 1144"/>
                <a:gd name="T68" fmla="*/ 273 w 1515"/>
                <a:gd name="T69" fmla="*/ 209 h 1144"/>
                <a:gd name="T70" fmla="*/ 279 w 1515"/>
                <a:gd name="T71" fmla="*/ 211 h 1144"/>
                <a:gd name="T72" fmla="*/ 288 w 1515"/>
                <a:gd name="T73" fmla="*/ 227 h 1144"/>
                <a:gd name="T74" fmla="*/ 303 w 1515"/>
                <a:gd name="T75" fmla="*/ 252 h 1144"/>
                <a:gd name="T76" fmla="*/ 331 w 1515"/>
                <a:gd name="T77" fmla="*/ 272 h 1144"/>
                <a:gd name="T78" fmla="*/ 341 w 1515"/>
                <a:gd name="T79" fmla="*/ 277 h 1144"/>
                <a:gd name="T80" fmla="*/ 338 w 1515"/>
                <a:gd name="T81" fmla="*/ 280 h 1144"/>
                <a:gd name="T82" fmla="*/ 335 w 1515"/>
                <a:gd name="T83" fmla="*/ 282 h 1144"/>
                <a:gd name="T84" fmla="*/ 345 w 1515"/>
                <a:gd name="T85" fmla="*/ 285 h 1144"/>
                <a:gd name="T86" fmla="*/ 373 w 1515"/>
                <a:gd name="T87" fmla="*/ 269 h 1144"/>
                <a:gd name="T88" fmla="*/ 371 w 1515"/>
                <a:gd name="T89" fmla="*/ 253 h 1144"/>
                <a:gd name="T90" fmla="*/ 374 w 1515"/>
                <a:gd name="T91" fmla="*/ 228 h 1144"/>
                <a:gd name="T92" fmla="*/ 370 w 1515"/>
                <a:gd name="T93" fmla="*/ 188 h 1144"/>
                <a:gd name="T94" fmla="*/ 348 w 1515"/>
                <a:gd name="T95" fmla="*/ 148 h 1144"/>
                <a:gd name="T96" fmla="*/ 337 w 1515"/>
                <a:gd name="T97" fmla="*/ 130 h 1144"/>
                <a:gd name="T98" fmla="*/ 337 w 1515"/>
                <a:gd name="T99" fmla="*/ 116 h 1144"/>
                <a:gd name="T100" fmla="*/ 317 w 1515"/>
                <a:gd name="T101" fmla="*/ 89 h 1144"/>
                <a:gd name="T102" fmla="*/ 303 w 1515"/>
                <a:gd name="T103" fmla="*/ 72 h 1144"/>
                <a:gd name="T104" fmla="*/ 282 w 1515"/>
                <a:gd name="T105" fmla="*/ 25 h 1144"/>
                <a:gd name="T106" fmla="*/ 278 w 1515"/>
                <a:gd name="T107" fmla="*/ 19 h 1144"/>
                <a:gd name="T108" fmla="*/ 271 w 1515"/>
                <a:gd name="T109" fmla="*/ 4 h 1144"/>
                <a:gd name="T110" fmla="*/ 251 w 1515"/>
                <a:gd name="T111" fmla="*/ 3 h 1144"/>
                <a:gd name="T112" fmla="*/ 254 w 1515"/>
                <a:gd name="T113" fmla="*/ 20 h 1144"/>
                <a:gd name="T114" fmla="*/ 244 w 1515"/>
                <a:gd name="T115" fmla="*/ 23 h 1144"/>
                <a:gd name="T116" fmla="*/ 121 w 1515"/>
                <a:gd name="T117" fmla="*/ 21 h 1144"/>
                <a:gd name="T118" fmla="*/ 116 w 1515"/>
                <a:gd name="T119" fmla="*/ 11 h 114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515" h="1144">
                  <a:moveTo>
                    <a:pt x="465" y="42"/>
                  </a:moveTo>
                  <a:lnTo>
                    <a:pt x="3" y="84"/>
                  </a:lnTo>
                  <a:lnTo>
                    <a:pt x="3" y="97"/>
                  </a:lnTo>
                  <a:lnTo>
                    <a:pt x="3" y="100"/>
                  </a:lnTo>
                  <a:lnTo>
                    <a:pt x="0" y="106"/>
                  </a:lnTo>
                  <a:lnTo>
                    <a:pt x="0" y="119"/>
                  </a:lnTo>
                  <a:lnTo>
                    <a:pt x="16" y="138"/>
                  </a:lnTo>
                  <a:lnTo>
                    <a:pt x="23" y="148"/>
                  </a:lnTo>
                  <a:lnTo>
                    <a:pt x="30" y="148"/>
                  </a:lnTo>
                  <a:lnTo>
                    <a:pt x="43" y="158"/>
                  </a:lnTo>
                  <a:lnTo>
                    <a:pt x="46" y="167"/>
                  </a:lnTo>
                  <a:lnTo>
                    <a:pt x="39" y="184"/>
                  </a:lnTo>
                  <a:lnTo>
                    <a:pt x="39" y="191"/>
                  </a:lnTo>
                  <a:lnTo>
                    <a:pt x="49" y="197"/>
                  </a:lnTo>
                  <a:lnTo>
                    <a:pt x="52" y="200"/>
                  </a:lnTo>
                  <a:lnTo>
                    <a:pt x="52" y="207"/>
                  </a:lnTo>
                  <a:lnTo>
                    <a:pt x="39" y="213"/>
                  </a:lnTo>
                  <a:lnTo>
                    <a:pt x="43" y="229"/>
                  </a:lnTo>
                  <a:lnTo>
                    <a:pt x="46" y="229"/>
                  </a:lnTo>
                  <a:lnTo>
                    <a:pt x="71" y="223"/>
                  </a:lnTo>
                  <a:lnTo>
                    <a:pt x="81" y="216"/>
                  </a:lnTo>
                  <a:lnTo>
                    <a:pt x="91" y="191"/>
                  </a:lnTo>
                  <a:lnTo>
                    <a:pt x="97" y="181"/>
                  </a:lnTo>
                  <a:lnTo>
                    <a:pt x="107" y="187"/>
                  </a:lnTo>
                  <a:lnTo>
                    <a:pt x="116" y="187"/>
                  </a:lnTo>
                  <a:lnTo>
                    <a:pt x="119" y="181"/>
                  </a:lnTo>
                  <a:lnTo>
                    <a:pt x="129" y="184"/>
                  </a:lnTo>
                  <a:lnTo>
                    <a:pt x="126" y="191"/>
                  </a:lnTo>
                  <a:lnTo>
                    <a:pt x="110" y="207"/>
                  </a:lnTo>
                  <a:lnTo>
                    <a:pt x="113" y="210"/>
                  </a:lnTo>
                  <a:lnTo>
                    <a:pt x="126" y="203"/>
                  </a:lnTo>
                  <a:lnTo>
                    <a:pt x="148" y="200"/>
                  </a:lnTo>
                  <a:lnTo>
                    <a:pt x="229" y="174"/>
                  </a:lnTo>
                  <a:lnTo>
                    <a:pt x="242" y="174"/>
                  </a:lnTo>
                  <a:lnTo>
                    <a:pt x="242" y="181"/>
                  </a:lnTo>
                  <a:lnTo>
                    <a:pt x="226" y="194"/>
                  </a:lnTo>
                  <a:lnTo>
                    <a:pt x="235" y="197"/>
                  </a:lnTo>
                  <a:lnTo>
                    <a:pt x="271" y="200"/>
                  </a:lnTo>
                  <a:lnTo>
                    <a:pt x="307" y="213"/>
                  </a:lnTo>
                  <a:lnTo>
                    <a:pt x="342" y="229"/>
                  </a:lnTo>
                  <a:lnTo>
                    <a:pt x="352" y="232"/>
                  </a:lnTo>
                  <a:lnTo>
                    <a:pt x="352" y="223"/>
                  </a:lnTo>
                  <a:lnTo>
                    <a:pt x="358" y="216"/>
                  </a:lnTo>
                  <a:lnTo>
                    <a:pt x="368" y="226"/>
                  </a:lnTo>
                  <a:lnTo>
                    <a:pt x="387" y="232"/>
                  </a:lnTo>
                  <a:lnTo>
                    <a:pt x="393" y="235"/>
                  </a:lnTo>
                  <a:lnTo>
                    <a:pt x="393" y="239"/>
                  </a:lnTo>
                  <a:lnTo>
                    <a:pt x="387" y="242"/>
                  </a:lnTo>
                  <a:lnTo>
                    <a:pt x="390" y="248"/>
                  </a:lnTo>
                  <a:lnTo>
                    <a:pt x="435" y="283"/>
                  </a:lnTo>
                  <a:lnTo>
                    <a:pt x="438" y="296"/>
                  </a:lnTo>
                  <a:lnTo>
                    <a:pt x="438" y="309"/>
                  </a:lnTo>
                  <a:lnTo>
                    <a:pt x="435" y="315"/>
                  </a:lnTo>
                  <a:lnTo>
                    <a:pt x="428" y="309"/>
                  </a:lnTo>
                  <a:lnTo>
                    <a:pt x="422" y="299"/>
                  </a:lnTo>
                  <a:lnTo>
                    <a:pt x="419" y="312"/>
                  </a:lnTo>
                  <a:lnTo>
                    <a:pt x="422" y="320"/>
                  </a:lnTo>
                  <a:lnTo>
                    <a:pt x="432" y="326"/>
                  </a:lnTo>
                  <a:lnTo>
                    <a:pt x="497" y="306"/>
                  </a:lnTo>
                  <a:lnTo>
                    <a:pt x="500" y="296"/>
                  </a:lnTo>
                  <a:lnTo>
                    <a:pt x="522" y="293"/>
                  </a:lnTo>
                  <a:lnTo>
                    <a:pt x="573" y="255"/>
                  </a:lnTo>
                  <a:lnTo>
                    <a:pt x="610" y="251"/>
                  </a:lnTo>
                  <a:lnTo>
                    <a:pt x="610" y="245"/>
                  </a:lnTo>
                  <a:lnTo>
                    <a:pt x="603" y="235"/>
                  </a:lnTo>
                  <a:lnTo>
                    <a:pt x="613" y="213"/>
                  </a:lnTo>
                  <a:lnTo>
                    <a:pt x="670" y="207"/>
                  </a:lnTo>
                  <a:lnTo>
                    <a:pt x="751" y="248"/>
                  </a:lnTo>
                  <a:lnTo>
                    <a:pt x="755" y="261"/>
                  </a:lnTo>
                  <a:lnTo>
                    <a:pt x="777" y="277"/>
                  </a:lnTo>
                  <a:lnTo>
                    <a:pt x="793" y="306"/>
                  </a:lnTo>
                  <a:lnTo>
                    <a:pt x="844" y="342"/>
                  </a:lnTo>
                  <a:lnTo>
                    <a:pt x="854" y="358"/>
                  </a:lnTo>
                  <a:lnTo>
                    <a:pt x="868" y="371"/>
                  </a:lnTo>
                  <a:lnTo>
                    <a:pt x="909" y="371"/>
                  </a:lnTo>
                  <a:lnTo>
                    <a:pt x="938" y="412"/>
                  </a:lnTo>
                  <a:lnTo>
                    <a:pt x="947" y="422"/>
                  </a:lnTo>
                  <a:lnTo>
                    <a:pt x="944" y="435"/>
                  </a:lnTo>
                  <a:lnTo>
                    <a:pt x="957" y="481"/>
                  </a:lnTo>
                  <a:lnTo>
                    <a:pt x="951" y="532"/>
                  </a:lnTo>
                  <a:lnTo>
                    <a:pt x="938" y="586"/>
                  </a:lnTo>
                  <a:lnTo>
                    <a:pt x="941" y="632"/>
                  </a:lnTo>
                  <a:lnTo>
                    <a:pt x="947" y="648"/>
                  </a:lnTo>
                  <a:lnTo>
                    <a:pt x="979" y="667"/>
                  </a:lnTo>
                  <a:lnTo>
                    <a:pt x="989" y="648"/>
                  </a:lnTo>
                  <a:lnTo>
                    <a:pt x="979" y="642"/>
                  </a:lnTo>
                  <a:lnTo>
                    <a:pt x="970" y="613"/>
                  </a:lnTo>
                  <a:lnTo>
                    <a:pt x="973" y="606"/>
                  </a:lnTo>
                  <a:lnTo>
                    <a:pt x="989" y="603"/>
                  </a:lnTo>
                  <a:lnTo>
                    <a:pt x="1003" y="632"/>
                  </a:lnTo>
                  <a:lnTo>
                    <a:pt x="1009" y="632"/>
                  </a:lnTo>
                  <a:lnTo>
                    <a:pt x="1013" y="616"/>
                  </a:lnTo>
                  <a:lnTo>
                    <a:pt x="1019" y="616"/>
                  </a:lnTo>
                  <a:lnTo>
                    <a:pt x="1028" y="619"/>
                  </a:lnTo>
                  <a:lnTo>
                    <a:pt x="1025" y="632"/>
                  </a:lnTo>
                  <a:lnTo>
                    <a:pt x="1019" y="648"/>
                  </a:lnTo>
                  <a:lnTo>
                    <a:pt x="1009" y="661"/>
                  </a:lnTo>
                  <a:lnTo>
                    <a:pt x="995" y="696"/>
                  </a:lnTo>
                  <a:lnTo>
                    <a:pt x="989" y="699"/>
                  </a:lnTo>
                  <a:lnTo>
                    <a:pt x="986" y="715"/>
                  </a:lnTo>
                  <a:lnTo>
                    <a:pt x="999" y="728"/>
                  </a:lnTo>
                  <a:lnTo>
                    <a:pt x="1016" y="745"/>
                  </a:lnTo>
                  <a:lnTo>
                    <a:pt x="1044" y="809"/>
                  </a:lnTo>
                  <a:lnTo>
                    <a:pt x="1086" y="834"/>
                  </a:lnTo>
                  <a:lnTo>
                    <a:pt x="1092" y="834"/>
                  </a:lnTo>
                  <a:lnTo>
                    <a:pt x="1096" y="818"/>
                  </a:lnTo>
                  <a:lnTo>
                    <a:pt x="1108" y="818"/>
                  </a:lnTo>
                  <a:lnTo>
                    <a:pt x="1118" y="844"/>
                  </a:lnTo>
                  <a:lnTo>
                    <a:pt x="1118" y="860"/>
                  </a:lnTo>
                  <a:lnTo>
                    <a:pt x="1134" y="893"/>
                  </a:lnTo>
                  <a:lnTo>
                    <a:pt x="1154" y="906"/>
                  </a:lnTo>
                  <a:lnTo>
                    <a:pt x="1170" y="909"/>
                  </a:lnTo>
                  <a:lnTo>
                    <a:pt x="1205" y="999"/>
                  </a:lnTo>
                  <a:lnTo>
                    <a:pt x="1215" y="1005"/>
                  </a:lnTo>
                  <a:lnTo>
                    <a:pt x="1257" y="1011"/>
                  </a:lnTo>
                  <a:lnTo>
                    <a:pt x="1276" y="1022"/>
                  </a:lnTo>
                  <a:lnTo>
                    <a:pt x="1325" y="1086"/>
                  </a:lnTo>
                  <a:lnTo>
                    <a:pt x="1347" y="1099"/>
                  </a:lnTo>
                  <a:lnTo>
                    <a:pt x="1354" y="1102"/>
                  </a:lnTo>
                  <a:lnTo>
                    <a:pt x="1366" y="1108"/>
                  </a:lnTo>
                  <a:lnTo>
                    <a:pt x="1370" y="1118"/>
                  </a:lnTo>
                  <a:lnTo>
                    <a:pt x="1360" y="1121"/>
                  </a:lnTo>
                  <a:lnTo>
                    <a:pt x="1354" y="1118"/>
                  </a:lnTo>
                  <a:lnTo>
                    <a:pt x="1347" y="1118"/>
                  </a:lnTo>
                  <a:lnTo>
                    <a:pt x="1341" y="1121"/>
                  </a:lnTo>
                  <a:lnTo>
                    <a:pt x="1341" y="1128"/>
                  </a:lnTo>
                  <a:lnTo>
                    <a:pt x="1347" y="1137"/>
                  </a:lnTo>
                  <a:lnTo>
                    <a:pt x="1373" y="1144"/>
                  </a:lnTo>
                  <a:lnTo>
                    <a:pt x="1382" y="1137"/>
                  </a:lnTo>
                  <a:lnTo>
                    <a:pt x="1402" y="1134"/>
                  </a:lnTo>
                  <a:lnTo>
                    <a:pt x="1476" y="1105"/>
                  </a:lnTo>
                  <a:lnTo>
                    <a:pt x="1492" y="1076"/>
                  </a:lnTo>
                  <a:lnTo>
                    <a:pt x="1492" y="1070"/>
                  </a:lnTo>
                  <a:lnTo>
                    <a:pt x="1483" y="1032"/>
                  </a:lnTo>
                  <a:lnTo>
                    <a:pt x="1486" y="1011"/>
                  </a:lnTo>
                  <a:lnTo>
                    <a:pt x="1499" y="976"/>
                  </a:lnTo>
                  <a:lnTo>
                    <a:pt x="1515" y="979"/>
                  </a:lnTo>
                  <a:lnTo>
                    <a:pt x="1499" y="909"/>
                  </a:lnTo>
                  <a:lnTo>
                    <a:pt x="1502" y="870"/>
                  </a:lnTo>
                  <a:lnTo>
                    <a:pt x="1499" y="806"/>
                  </a:lnTo>
                  <a:lnTo>
                    <a:pt x="1483" y="751"/>
                  </a:lnTo>
                  <a:lnTo>
                    <a:pt x="1473" y="731"/>
                  </a:lnTo>
                  <a:lnTo>
                    <a:pt x="1425" y="664"/>
                  </a:lnTo>
                  <a:lnTo>
                    <a:pt x="1392" y="589"/>
                  </a:lnTo>
                  <a:lnTo>
                    <a:pt x="1354" y="538"/>
                  </a:lnTo>
                  <a:lnTo>
                    <a:pt x="1354" y="532"/>
                  </a:lnTo>
                  <a:lnTo>
                    <a:pt x="1350" y="519"/>
                  </a:lnTo>
                  <a:lnTo>
                    <a:pt x="1338" y="493"/>
                  </a:lnTo>
                  <a:lnTo>
                    <a:pt x="1338" y="477"/>
                  </a:lnTo>
                  <a:lnTo>
                    <a:pt x="1350" y="461"/>
                  </a:lnTo>
                  <a:lnTo>
                    <a:pt x="1350" y="451"/>
                  </a:lnTo>
                  <a:lnTo>
                    <a:pt x="1299" y="384"/>
                  </a:lnTo>
                  <a:lnTo>
                    <a:pt x="1269" y="355"/>
                  </a:lnTo>
                  <a:lnTo>
                    <a:pt x="1250" y="342"/>
                  </a:lnTo>
                  <a:lnTo>
                    <a:pt x="1247" y="332"/>
                  </a:lnTo>
                  <a:lnTo>
                    <a:pt x="1212" y="287"/>
                  </a:lnTo>
                  <a:lnTo>
                    <a:pt x="1170" y="213"/>
                  </a:lnTo>
                  <a:lnTo>
                    <a:pt x="1157" y="164"/>
                  </a:lnTo>
                  <a:lnTo>
                    <a:pt x="1131" y="100"/>
                  </a:lnTo>
                  <a:lnTo>
                    <a:pt x="1131" y="90"/>
                  </a:lnTo>
                  <a:lnTo>
                    <a:pt x="1118" y="81"/>
                  </a:lnTo>
                  <a:lnTo>
                    <a:pt x="1112" y="74"/>
                  </a:lnTo>
                  <a:lnTo>
                    <a:pt x="1108" y="29"/>
                  </a:lnTo>
                  <a:lnTo>
                    <a:pt x="1099" y="13"/>
                  </a:lnTo>
                  <a:lnTo>
                    <a:pt x="1086" y="16"/>
                  </a:lnTo>
                  <a:lnTo>
                    <a:pt x="1054" y="13"/>
                  </a:lnTo>
                  <a:lnTo>
                    <a:pt x="1022" y="0"/>
                  </a:lnTo>
                  <a:lnTo>
                    <a:pt x="1006" y="9"/>
                  </a:lnTo>
                  <a:lnTo>
                    <a:pt x="1003" y="16"/>
                  </a:lnTo>
                  <a:lnTo>
                    <a:pt x="999" y="32"/>
                  </a:lnTo>
                  <a:lnTo>
                    <a:pt x="1016" y="78"/>
                  </a:lnTo>
                  <a:lnTo>
                    <a:pt x="1009" y="103"/>
                  </a:lnTo>
                  <a:lnTo>
                    <a:pt x="986" y="100"/>
                  </a:lnTo>
                  <a:lnTo>
                    <a:pt x="979" y="90"/>
                  </a:lnTo>
                  <a:lnTo>
                    <a:pt x="970" y="68"/>
                  </a:lnTo>
                  <a:lnTo>
                    <a:pt x="493" y="97"/>
                  </a:lnTo>
                  <a:lnTo>
                    <a:pt x="484" y="81"/>
                  </a:lnTo>
                  <a:lnTo>
                    <a:pt x="484" y="68"/>
                  </a:lnTo>
                  <a:lnTo>
                    <a:pt x="468" y="52"/>
                  </a:lnTo>
                  <a:lnTo>
                    <a:pt x="465" y="42"/>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57" name="Freeform 272">
              <a:extLst>
                <a:ext uri="{FF2B5EF4-FFF2-40B4-BE49-F238E27FC236}">
                  <a16:creationId xmlns:a16="http://schemas.microsoft.com/office/drawing/2014/main" id="{847C9227-0E4D-9135-98BC-9A7D4904CF8F}"/>
                </a:ext>
              </a:extLst>
            </p:cNvPr>
            <p:cNvSpPr>
              <a:spLocks/>
            </p:cNvSpPr>
            <p:nvPr/>
          </p:nvSpPr>
          <p:spPr bwMode="gray">
            <a:xfrm>
              <a:off x="7378384" y="3218179"/>
              <a:ext cx="604838" cy="288925"/>
            </a:xfrm>
            <a:custGeom>
              <a:avLst/>
              <a:gdLst>
                <a:gd name="T0" fmla="*/ 110 w 761"/>
                <a:gd name="T1" fmla="*/ 7 h 363"/>
                <a:gd name="T2" fmla="*/ 6 w 761"/>
                <a:gd name="T3" fmla="*/ 54 h 363"/>
                <a:gd name="T4" fmla="*/ 11 w 761"/>
                <a:gd name="T5" fmla="*/ 50 h 363"/>
                <a:gd name="T6" fmla="*/ 22 w 761"/>
                <a:gd name="T7" fmla="*/ 40 h 363"/>
                <a:gd name="T8" fmla="*/ 28 w 761"/>
                <a:gd name="T9" fmla="*/ 33 h 363"/>
                <a:gd name="T10" fmla="*/ 33 w 761"/>
                <a:gd name="T11" fmla="*/ 31 h 363"/>
                <a:gd name="T12" fmla="*/ 43 w 761"/>
                <a:gd name="T13" fmla="*/ 30 h 363"/>
                <a:gd name="T14" fmla="*/ 58 w 761"/>
                <a:gd name="T15" fmla="*/ 22 h 363"/>
                <a:gd name="T16" fmla="*/ 63 w 761"/>
                <a:gd name="T17" fmla="*/ 24 h 363"/>
                <a:gd name="T18" fmla="*/ 69 w 761"/>
                <a:gd name="T19" fmla="*/ 27 h 363"/>
                <a:gd name="T20" fmla="*/ 75 w 761"/>
                <a:gd name="T21" fmla="*/ 37 h 363"/>
                <a:gd name="T22" fmla="*/ 78 w 761"/>
                <a:gd name="T23" fmla="*/ 37 h 363"/>
                <a:gd name="T24" fmla="*/ 86 w 761"/>
                <a:gd name="T25" fmla="*/ 40 h 363"/>
                <a:gd name="T26" fmla="*/ 88 w 761"/>
                <a:gd name="T27" fmla="*/ 49 h 363"/>
                <a:gd name="T28" fmla="*/ 99 w 761"/>
                <a:gd name="T29" fmla="*/ 52 h 363"/>
                <a:gd name="T30" fmla="*/ 108 w 761"/>
                <a:gd name="T31" fmla="*/ 58 h 363"/>
                <a:gd name="T32" fmla="*/ 102 w 761"/>
                <a:gd name="T33" fmla="*/ 70 h 363"/>
                <a:gd name="T34" fmla="*/ 100 w 761"/>
                <a:gd name="T35" fmla="*/ 84 h 363"/>
                <a:gd name="T36" fmla="*/ 111 w 761"/>
                <a:gd name="T37" fmla="*/ 81 h 363"/>
                <a:gd name="T38" fmla="*/ 118 w 761"/>
                <a:gd name="T39" fmla="*/ 87 h 363"/>
                <a:gd name="T40" fmla="*/ 123 w 761"/>
                <a:gd name="T41" fmla="*/ 85 h 363"/>
                <a:gd name="T42" fmla="*/ 137 w 761"/>
                <a:gd name="T43" fmla="*/ 87 h 363"/>
                <a:gd name="T44" fmla="*/ 144 w 761"/>
                <a:gd name="T45" fmla="*/ 90 h 363"/>
                <a:gd name="T46" fmla="*/ 141 w 761"/>
                <a:gd name="T47" fmla="*/ 86 h 363"/>
                <a:gd name="T48" fmla="*/ 134 w 761"/>
                <a:gd name="T49" fmla="*/ 78 h 363"/>
                <a:gd name="T50" fmla="*/ 134 w 761"/>
                <a:gd name="T51" fmla="*/ 76 h 363"/>
                <a:gd name="T52" fmla="*/ 137 w 761"/>
                <a:gd name="T53" fmla="*/ 74 h 363"/>
                <a:gd name="T54" fmla="*/ 129 w 761"/>
                <a:gd name="T55" fmla="*/ 67 h 363"/>
                <a:gd name="T56" fmla="*/ 125 w 761"/>
                <a:gd name="T57" fmla="*/ 54 h 363"/>
                <a:gd name="T58" fmla="*/ 127 w 761"/>
                <a:gd name="T59" fmla="*/ 40 h 363"/>
                <a:gd name="T60" fmla="*/ 125 w 761"/>
                <a:gd name="T61" fmla="*/ 36 h 363"/>
                <a:gd name="T62" fmla="*/ 125 w 761"/>
                <a:gd name="T63" fmla="*/ 31 h 363"/>
                <a:gd name="T64" fmla="*/ 127 w 761"/>
                <a:gd name="T65" fmla="*/ 26 h 363"/>
                <a:gd name="T66" fmla="*/ 136 w 761"/>
                <a:gd name="T67" fmla="*/ 19 h 363"/>
                <a:gd name="T68" fmla="*/ 141 w 761"/>
                <a:gd name="T69" fmla="*/ 12 h 363"/>
                <a:gd name="T70" fmla="*/ 141 w 761"/>
                <a:gd name="T71" fmla="*/ 20 h 363"/>
                <a:gd name="T72" fmla="*/ 135 w 761"/>
                <a:gd name="T73" fmla="*/ 28 h 363"/>
                <a:gd name="T74" fmla="*/ 136 w 761"/>
                <a:gd name="T75" fmla="*/ 37 h 363"/>
                <a:gd name="T76" fmla="*/ 141 w 761"/>
                <a:gd name="T77" fmla="*/ 48 h 363"/>
                <a:gd name="T78" fmla="*/ 135 w 761"/>
                <a:gd name="T79" fmla="*/ 53 h 363"/>
                <a:gd name="T80" fmla="*/ 141 w 761"/>
                <a:gd name="T81" fmla="*/ 57 h 363"/>
                <a:gd name="T82" fmla="*/ 141 w 761"/>
                <a:gd name="T83" fmla="*/ 63 h 363"/>
                <a:gd name="T84" fmla="*/ 141 w 761"/>
                <a:gd name="T85" fmla="*/ 68 h 363"/>
                <a:gd name="T86" fmla="*/ 150 w 761"/>
                <a:gd name="T87" fmla="*/ 78 h 363"/>
                <a:gd name="T88" fmla="*/ 154 w 761"/>
                <a:gd name="T89" fmla="*/ 76 h 363"/>
                <a:gd name="T90" fmla="*/ 159 w 761"/>
                <a:gd name="T91" fmla="*/ 78 h 363"/>
                <a:gd name="T92" fmla="*/ 162 w 761"/>
                <a:gd name="T93" fmla="*/ 86 h 363"/>
                <a:gd name="T94" fmla="*/ 164 w 761"/>
                <a:gd name="T95" fmla="*/ 91 h 363"/>
                <a:gd name="T96" fmla="*/ 170 w 761"/>
                <a:gd name="T97" fmla="*/ 91 h 363"/>
                <a:gd name="T98" fmla="*/ 186 w 761"/>
                <a:gd name="T99" fmla="*/ 83 h 363"/>
                <a:gd name="T100" fmla="*/ 188 w 761"/>
                <a:gd name="T101" fmla="*/ 78 h 363"/>
                <a:gd name="T102" fmla="*/ 191 w 761"/>
                <a:gd name="T103" fmla="*/ 59 h 363"/>
                <a:gd name="T104" fmla="*/ 145 w 761"/>
                <a:gd name="T105" fmla="*/ 0 h 3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61" h="363">
                  <a:moveTo>
                    <a:pt x="578" y="0"/>
                  </a:moveTo>
                  <a:lnTo>
                    <a:pt x="440" y="25"/>
                  </a:lnTo>
                  <a:lnTo>
                    <a:pt x="0" y="109"/>
                  </a:lnTo>
                  <a:lnTo>
                    <a:pt x="24" y="215"/>
                  </a:lnTo>
                  <a:lnTo>
                    <a:pt x="30" y="202"/>
                  </a:lnTo>
                  <a:lnTo>
                    <a:pt x="43" y="199"/>
                  </a:lnTo>
                  <a:lnTo>
                    <a:pt x="75" y="161"/>
                  </a:lnTo>
                  <a:lnTo>
                    <a:pt x="88" y="157"/>
                  </a:lnTo>
                  <a:lnTo>
                    <a:pt x="101" y="138"/>
                  </a:lnTo>
                  <a:lnTo>
                    <a:pt x="110" y="132"/>
                  </a:lnTo>
                  <a:lnTo>
                    <a:pt x="120" y="113"/>
                  </a:lnTo>
                  <a:lnTo>
                    <a:pt x="129" y="122"/>
                  </a:lnTo>
                  <a:lnTo>
                    <a:pt x="152" y="125"/>
                  </a:lnTo>
                  <a:lnTo>
                    <a:pt x="172" y="119"/>
                  </a:lnTo>
                  <a:lnTo>
                    <a:pt x="175" y="106"/>
                  </a:lnTo>
                  <a:lnTo>
                    <a:pt x="230" y="86"/>
                  </a:lnTo>
                  <a:lnTo>
                    <a:pt x="239" y="92"/>
                  </a:lnTo>
                  <a:lnTo>
                    <a:pt x="252" y="96"/>
                  </a:lnTo>
                  <a:lnTo>
                    <a:pt x="268" y="89"/>
                  </a:lnTo>
                  <a:lnTo>
                    <a:pt x="274" y="106"/>
                  </a:lnTo>
                  <a:lnTo>
                    <a:pt x="281" y="109"/>
                  </a:lnTo>
                  <a:lnTo>
                    <a:pt x="298" y="148"/>
                  </a:lnTo>
                  <a:lnTo>
                    <a:pt x="311" y="145"/>
                  </a:lnTo>
                  <a:lnTo>
                    <a:pt x="327" y="151"/>
                  </a:lnTo>
                  <a:lnTo>
                    <a:pt x="343" y="157"/>
                  </a:lnTo>
                  <a:lnTo>
                    <a:pt x="333" y="173"/>
                  </a:lnTo>
                  <a:lnTo>
                    <a:pt x="349" y="193"/>
                  </a:lnTo>
                  <a:lnTo>
                    <a:pt x="381" y="193"/>
                  </a:lnTo>
                  <a:lnTo>
                    <a:pt x="394" y="205"/>
                  </a:lnTo>
                  <a:lnTo>
                    <a:pt x="413" y="215"/>
                  </a:lnTo>
                  <a:lnTo>
                    <a:pt x="429" y="231"/>
                  </a:lnTo>
                  <a:lnTo>
                    <a:pt x="426" y="242"/>
                  </a:lnTo>
                  <a:lnTo>
                    <a:pt x="407" y="280"/>
                  </a:lnTo>
                  <a:lnTo>
                    <a:pt x="394" y="312"/>
                  </a:lnTo>
                  <a:lnTo>
                    <a:pt x="397" y="334"/>
                  </a:lnTo>
                  <a:lnTo>
                    <a:pt x="423" y="334"/>
                  </a:lnTo>
                  <a:lnTo>
                    <a:pt x="443" y="322"/>
                  </a:lnTo>
                  <a:lnTo>
                    <a:pt x="459" y="341"/>
                  </a:lnTo>
                  <a:lnTo>
                    <a:pt x="472" y="347"/>
                  </a:lnTo>
                  <a:lnTo>
                    <a:pt x="468" y="341"/>
                  </a:lnTo>
                  <a:lnTo>
                    <a:pt x="491" y="338"/>
                  </a:lnTo>
                  <a:lnTo>
                    <a:pt x="516" y="338"/>
                  </a:lnTo>
                  <a:lnTo>
                    <a:pt x="548" y="347"/>
                  </a:lnTo>
                  <a:lnTo>
                    <a:pt x="564" y="357"/>
                  </a:lnTo>
                  <a:lnTo>
                    <a:pt x="574" y="357"/>
                  </a:lnTo>
                  <a:lnTo>
                    <a:pt x="574" y="347"/>
                  </a:lnTo>
                  <a:lnTo>
                    <a:pt x="564" y="341"/>
                  </a:lnTo>
                  <a:lnTo>
                    <a:pt x="551" y="315"/>
                  </a:lnTo>
                  <a:lnTo>
                    <a:pt x="535" y="312"/>
                  </a:lnTo>
                  <a:lnTo>
                    <a:pt x="532" y="309"/>
                  </a:lnTo>
                  <a:lnTo>
                    <a:pt x="535" y="302"/>
                  </a:lnTo>
                  <a:lnTo>
                    <a:pt x="542" y="302"/>
                  </a:lnTo>
                  <a:lnTo>
                    <a:pt x="548" y="296"/>
                  </a:lnTo>
                  <a:lnTo>
                    <a:pt x="529" y="286"/>
                  </a:lnTo>
                  <a:lnTo>
                    <a:pt x="516" y="267"/>
                  </a:lnTo>
                  <a:lnTo>
                    <a:pt x="507" y="228"/>
                  </a:lnTo>
                  <a:lnTo>
                    <a:pt x="500" y="215"/>
                  </a:lnTo>
                  <a:lnTo>
                    <a:pt x="500" y="196"/>
                  </a:lnTo>
                  <a:lnTo>
                    <a:pt x="507" y="157"/>
                  </a:lnTo>
                  <a:lnTo>
                    <a:pt x="504" y="148"/>
                  </a:lnTo>
                  <a:lnTo>
                    <a:pt x="497" y="141"/>
                  </a:lnTo>
                  <a:lnTo>
                    <a:pt x="497" y="132"/>
                  </a:lnTo>
                  <a:lnTo>
                    <a:pt x="497" y="122"/>
                  </a:lnTo>
                  <a:lnTo>
                    <a:pt x="504" y="116"/>
                  </a:lnTo>
                  <a:lnTo>
                    <a:pt x="507" y="103"/>
                  </a:lnTo>
                  <a:lnTo>
                    <a:pt x="535" y="80"/>
                  </a:lnTo>
                  <a:lnTo>
                    <a:pt x="542" y="73"/>
                  </a:lnTo>
                  <a:lnTo>
                    <a:pt x="548" y="44"/>
                  </a:lnTo>
                  <a:lnTo>
                    <a:pt x="564" y="48"/>
                  </a:lnTo>
                  <a:lnTo>
                    <a:pt x="574" y="57"/>
                  </a:lnTo>
                  <a:lnTo>
                    <a:pt x="561" y="80"/>
                  </a:lnTo>
                  <a:lnTo>
                    <a:pt x="551" y="96"/>
                  </a:lnTo>
                  <a:lnTo>
                    <a:pt x="539" y="109"/>
                  </a:lnTo>
                  <a:lnTo>
                    <a:pt x="532" y="129"/>
                  </a:lnTo>
                  <a:lnTo>
                    <a:pt x="542" y="148"/>
                  </a:lnTo>
                  <a:lnTo>
                    <a:pt x="555" y="151"/>
                  </a:lnTo>
                  <a:lnTo>
                    <a:pt x="564" y="189"/>
                  </a:lnTo>
                  <a:lnTo>
                    <a:pt x="561" y="196"/>
                  </a:lnTo>
                  <a:lnTo>
                    <a:pt x="539" y="209"/>
                  </a:lnTo>
                  <a:lnTo>
                    <a:pt x="542" y="218"/>
                  </a:lnTo>
                  <a:lnTo>
                    <a:pt x="561" y="225"/>
                  </a:lnTo>
                  <a:lnTo>
                    <a:pt x="564" y="231"/>
                  </a:lnTo>
                  <a:lnTo>
                    <a:pt x="561" y="251"/>
                  </a:lnTo>
                  <a:lnTo>
                    <a:pt x="564" y="261"/>
                  </a:lnTo>
                  <a:lnTo>
                    <a:pt x="564" y="270"/>
                  </a:lnTo>
                  <a:lnTo>
                    <a:pt x="574" y="293"/>
                  </a:lnTo>
                  <a:lnTo>
                    <a:pt x="597" y="312"/>
                  </a:lnTo>
                  <a:lnTo>
                    <a:pt x="610" y="312"/>
                  </a:lnTo>
                  <a:lnTo>
                    <a:pt x="616" y="302"/>
                  </a:lnTo>
                  <a:lnTo>
                    <a:pt x="629" y="302"/>
                  </a:lnTo>
                  <a:lnTo>
                    <a:pt x="636" y="309"/>
                  </a:lnTo>
                  <a:lnTo>
                    <a:pt x="632" y="318"/>
                  </a:lnTo>
                  <a:lnTo>
                    <a:pt x="645" y="341"/>
                  </a:lnTo>
                  <a:lnTo>
                    <a:pt x="645" y="350"/>
                  </a:lnTo>
                  <a:lnTo>
                    <a:pt x="655" y="363"/>
                  </a:lnTo>
                  <a:lnTo>
                    <a:pt x="674" y="363"/>
                  </a:lnTo>
                  <a:lnTo>
                    <a:pt x="677" y="363"/>
                  </a:lnTo>
                  <a:lnTo>
                    <a:pt x="687" y="347"/>
                  </a:lnTo>
                  <a:lnTo>
                    <a:pt x="742" y="331"/>
                  </a:lnTo>
                  <a:lnTo>
                    <a:pt x="742" y="325"/>
                  </a:lnTo>
                  <a:lnTo>
                    <a:pt x="749" y="309"/>
                  </a:lnTo>
                  <a:lnTo>
                    <a:pt x="761" y="242"/>
                  </a:lnTo>
                  <a:lnTo>
                    <a:pt x="761" y="234"/>
                  </a:lnTo>
                  <a:lnTo>
                    <a:pt x="655" y="258"/>
                  </a:lnTo>
                  <a:lnTo>
                    <a:pt x="578" y="0"/>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58" name="Freeform 273">
              <a:extLst>
                <a:ext uri="{FF2B5EF4-FFF2-40B4-BE49-F238E27FC236}">
                  <a16:creationId xmlns:a16="http://schemas.microsoft.com/office/drawing/2014/main" id="{7C488D38-B34D-DF71-2E44-E7CE2EFDB0B2}"/>
                </a:ext>
              </a:extLst>
            </p:cNvPr>
            <p:cNvSpPr>
              <a:spLocks/>
            </p:cNvSpPr>
            <p:nvPr/>
          </p:nvSpPr>
          <p:spPr bwMode="gray">
            <a:xfrm>
              <a:off x="7837173" y="3191192"/>
              <a:ext cx="146050" cy="231775"/>
            </a:xfrm>
            <a:custGeom>
              <a:avLst/>
              <a:gdLst>
                <a:gd name="T0" fmla="*/ 46 w 183"/>
                <a:gd name="T1" fmla="*/ 67 h 294"/>
                <a:gd name="T2" fmla="*/ 45 w 183"/>
                <a:gd name="T3" fmla="*/ 62 h 294"/>
                <a:gd name="T4" fmla="*/ 42 w 183"/>
                <a:gd name="T5" fmla="*/ 54 h 294"/>
                <a:gd name="T6" fmla="*/ 37 w 183"/>
                <a:gd name="T7" fmla="*/ 49 h 294"/>
                <a:gd name="T8" fmla="*/ 30 w 183"/>
                <a:gd name="T9" fmla="*/ 45 h 294"/>
                <a:gd name="T10" fmla="*/ 27 w 183"/>
                <a:gd name="T11" fmla="*/ 41 h 294"/>
                <a:gd name="T12" fmla="*/ 25 w 183"/>
                <a:gd name="T13" fmla="*/ 38 h 294"/>
                <a:gd name="T14" fmla="*/ 20 w 183"/>
                <a:gd name="T15" fmla="*/ 29 h 294"/>
                <a:gd name="T16" fmla="*/ 18 w 183"/>
                <a:gd name="T17" fmla="*/ 25 h 294"/>
                <a:gd name="T18" fmla="*/ 13 w 183"/>
                <a:gd name="T19" fmla="*/ 19 h 294"/>
                <a:gd name="T20" fmla="*/ 12 w 183"/>
                <a:gd name="T21" fmla="*/ 16 h 294"/>
                <a:gd name="T22" fmla="*/ 11 w 183"/>
                <a:gd name="T23" fmla="*/ 13 h 294"/>
                <a:gd name="T24" fmla="*/ 11 w 183"/>
                <a:gd name="T25" fmla="*/ 12 h 294"/>
                <a:gd name="T26" fmla="*/ 11 w 183"/>
                <a:gd name="T27" fmla="*/ 10 h 294"/>
                <a:gd name="T28" fmla="*/ 14 w 183"/>
                <a:gd name="T29" fmla="*/ 1 h 294"/>
                <a:gd name="T30" fmla="*/ 11 w 183"/>
                <a:gd name="T31" fmla="*/ 0 h 294"/>
                <a:gd name="T32" fmla="*/ 6 w 183"/>
                <a:gd name="T33" fmla="*/ 1 h 294"/>
                <a:gd name="T34" fmla="*/ 2 w 183"/>
                <a:gd name="T35" fmla="*/ 4 h 294"/>
                <a:gd name="T36" fmla="*/ 2 w 183"/>
                <a:gd name="T37" fmla="*/ 8 h 294"/>
                <a:gd name="T38" fmla="*/ 0 w 183"/>
                <a:gd name="T39" fmla="*/ 8 h 294"/>
                <a:gd name="T40" fmla="*/ 0 w 183"/>
                <a:gd name="T41" fmla="*/ 9 h 294"/>
                <a:gd name="T42" fmla="*/ 20 w 183"/>
                <a:gd name="T43" fmla="*/ 73 h 294"/>
                <a:gd name="T44" fmla="*/ 46 w 183"/>
                <a:gd name="T45" fmla="*/ 67 h 29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83" h="294">
                  <a:moveTo>
                    <a:pt x="183" y="270"/>
                  </a:moveTo>
                  <a:lnTo>
                    <a:pt x="177" y="251"/>
                  </a:lnTo>
                  <a:lnTo>
                    <a:pt x="167" y="219"/>
                  </a:lnTo>
                  <a:lnTo>
                    <a:pt x="145" y="200"/>
                  </a:lnTo>
                  <a:lnTo>
                    <a:pt x="118" y="181"/>
                  </a:lnTo>
                  <a:lnTo>
                    <a:pt x="106" y="168"/>
                  </a:lnTo>
                  <a:lnTo>
                    <a:pt x="99" y="155"/>
                  </a:lnTo>
                  <a:lnTo>
                    <a:pt x="77" y="116"/>
                  </a:lnTo>
                  <a:lnTo>
                    <a:pt x="70" y="100"/>
                  </a:lnTo>
                  <a:lnTo>
                    <a:pt x="51" y="77"/>
                  </a:lnTo>
                  <a:lnTo>
                    <a:pt x="45" y="64"/>
                  </a:lnTo>
                  <a:lnTo>
                    <a:pt x="42" y="52"/>
                  </a:lnTo>
                  <a:lnTo>
                    <a:pt x="42" y="48"/>
                  </a:lnTo>
                  <a:lnTo>
                    <a:pt x="42" y="42"/>
                  </a:lnTo>
                  <a:lnTo>
                    <a:pt x="54" y="4"/>
                  </a:lnTo>
                  <a:lnTo>
                    <a:pt x="42" y="0"/>
                  </a:lnTo>
                  <a:lnTo>
                    <a:pt x="22" y="4"/>
                  </a:lnTo>
                  <a:lnTo>
                    <a:pt x="7" y="16"/>
                  </a:lnTo>
                  <a:lnTo>
                    <a:pt x="7" y="32"/>
                  </a:lnTo>
                  <a:lnTo>
                    <a:pt x="0" y="32"/>
                  </a:lnTo>
                  <a:lnTo>
                    <a:pt x="0" y="36"/>
                  </a:lnTo>
                  <a:lnTo>
                    <a:pt x="77" y="294"/>
                  </a:lnTo>
                  <a:lnTo>
                    <a:pt x="183" y="270"/>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59" name="Freeform 274">
              <a:extLst>
                <a:ext uri="{FF2B5EF4-FFF2-40B4-BE49-F238E27FC236}">
                  <a16:creationId xmlns:a16="http://schemas.microsoft.com/office/drawing/2014/main" id="{1D0B55A5-608F-B965-70BF-2B600278630B}"/>
                </a:ext>
              </a:extLst>
            </p:cNvPr>
            <p:cNvSpPr>
              <a:spLocks/>
            </p:cNvSpPr>
            <p:nvPr/>
          </p:nvSpPr>
          <p:spPr bwMode="gray">
            <a:xfrm>
              <a:off x="7870510" y="2921317"/>
              <a:ext cx="180975" cy="404811"/>
            </a:xfrm>
            <a:custGeom>
              <a:avLst/>
              <a:gdLst>
                <a:gd name="T0" fmla="*/ 0 w 228"/>
                <a:gd name="T1" fmla="*/ 96 h 510"/>
                <a:gd name="T2" fmla="*/ 3 w 228"/>
                <a:gd name="T3" fmla="*/ 96 h 510"/>
                <a:gd name="T4" fmla="*/ 8 w 228"/>
                <a:gd name="T5" fmla="*/ 105 h 510"/>
                <a:gd name="T6" fmla="*/ 20 w 228"/>
                <a:gd name="T7" fmla="*/ 113 h 510"/>
                <a:gd name="T8" fmla="*/ 30 w 228"/>
                <a:gd name="T9" fmla="*/ 116 h 510"/>
                <a:gd name="T10" fmla="*/ 33 w 228"/>
                <a:gd name="T11" fmla="*/ 122 h 510"/>
                <a:gd name="T12" fmla="*/ 34 w 228"/>
                <a:gd name="T13" fmla="*/ 128 h 510"/>
                <a:gd name="T14" fmla="*/ 40 w 228"/>
                <a:gd name="T15" fmla="*/ 119 h 510"/>
                <a:gd name="T16" fmla="*/ 45 w 228"/>
                <a:gd name="T17" fmla="*/ 106 h 510"/>
                <a:gd name="T18" fmla="*/ 53 w 228"/>
                <a:gd name="T19" fmla="*/ 92 h 510"/>
                <a:gd name="T20" fmla="*/ 57 w 228"/>
                <a:gd name="T21" fmla="*/ 79 h 510"/>
                <a:gd name="T22" fmla="*/ 57 w 228"/>
                <a:gd name="T23" fmla="*/ 59 h 510"/>
                <a:gd name="T24" fmla="*/ 52 w 228"/>
                <a:gd name="T25" fmla="*/ 41 h 510"/>
                <a:gd name="T26" fmla="*/ 44 w 228"/>
                <a:gd name="T27" fmla="*/ 44 h 510"/>
                <a:gd name="T28" fmla="*/ 41 w 228"/>
                <a:gd name="T29" fmla="*/ 42 h 510"/>
                <a:gd name="T30" fmla="*/ 39 w 228"/>
                <a:gd name="T31" fmla="*/ 42 h 510"/>
                <a:gd name="T32" fmla="*/ 41 w 228"/>
                <a:gd name="T33" fmla="*/ 34 h 510"/>
                <a:gd name="T34" fmla="*/ 45 w 228"/>
                <a:gd name="T35" fmla="*/ 32 h 510"/>
                <a:gd name="T36" fmla="*/ 46 w 228"/>
                <a:gd name="T37" fmla="*/ 23 h 510"/>
                <a:gd name="T38" fmla="*/ 50 w 228"/>
                <a:gd name="T39" fmla="*/ 18 h 510"/>
                <a:gd name="T40" fmla="*/ 14 w 228"/>
                <a:gd name="T41" fmla="*/ 0 h 510"/>
                <a:gd name="T42" fmla="*/ 9 w 228"/>
                <a:gd name="T43" fmla="*/ 6 h 510"/>
                <a:gd name="T44" fmla="*/ 7 w 228"/>
                <a:gd name="T45" fmla="*/ 17 h 510"/>
                <a:gd name="T46" fmla="*/ 2 w 228"/>
                <a:gd name="T47" fmla="*/ 23 h 510"/>
                <a:gd name="T48" fmla="*/ 5 w 228"/>
                <a:gd name="T49" fmla="*/ 27 h 510"/>
                <a:gd name="T50" fmla="*/ 3 w 228"/>
                <a:gd name="T51" fmla="*/ 34 h 510"/>
                <a:gd name="T52" fmla="*/ 4 w 228"/>
                <a:gd name="T53" fmla="*/ 45 h 510"/>
                <a:gd name="T54" fmla="*/ 11 w 228"/>
                <a:gd name="T55" fmla="*/ 51 h 510"/>
                <a:gd name="T56" fmla="*/ 17 w 228"/>
                <a:gd name="T57" fmla="*/ 55 h 510"/>
                <a:gd name="T58" fmla="*/ 22 w 228"/>
                <a:gd name="T59" fmla="*/ 58 h 510"/>
                <a:gd name="T60" fmla="*/ 28 w 228"/>
                <a:gd name="T61" fmla="*/ 63 h 510"/>
                <a:gd name="T62" fmla="*/ 15 w 228"/>
                <a:gd name="T63" fmla="*/ 74 h 510"/>
                <a:gd name="T64" fmla="*/ 3 w 228"/>
                <a:gd name="T65" fmla="*/ 86 h 5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8" h="510">
                  <a:moveTo>
                    <a:pt x="12" y="343"/>
                  </a:moveTo>
                  <a:lnTo>
                    <a:pt x="0" y="381"/>
                  </a:lnTo>
                  <a:lnTo>
                    <a:pt x="0" y="387"/>
                  </a:lnTo>
                  <a:lnTo>
                    <a:pt x="9" y="384"/>
                  </a:lnTo>
                  <a:lnTo>
                    <a:pt x="16" y="403"/>
                  </a:lnTo>
                  <a:lnTo>
                    <a:pt x="32" y="419"/>
                  </a:lnTo>
                  <a:lnTo>
                    <a:pt x="41" y="432"/>
                  </a:lnTo>
                  <a:lnTo>
                    <a:pt x="80" y="451"/>
                  </a:lnTo>
                  <a:lnTo>
                    <a:pt x="89" y="455"/>
                  </a:lnTo>
                  <a:lnTo>
                    <a:pt x="119" y="461"/>
                  </a:lnTo>
                  <a:lnTo>
                    <a:pt x="129" y="461"/>
                  </a:lnTo>
                  <a:lnTo>
                    <a:pt x="129" y="488"/>
                  </a:lnTo>
                  <a:lnTo>
                    <a:pt x="129" y="504"/>
                  </a:lnTo>
                  <a:lnTo>
                    <a:pt x="135" y="510"/>
                  </a:lnTo>
                  <a:lnTo>
                    <a:pt x="148" y="500"/>
                  </a:lnTo>
                  <a:lnTo>
                    <a:pt x="157" y="474"/>
                  </a:lnTo>
                  <a:lnTo>
                    <a:pt x="161" y="451"/>
                  </a:lnTo>
                  <a:lnTo>
                    <a:pt x="177" y="423"/>
                  </a:lnTo>
                  <a:lnTo>
                    <a:pt x="186" y="400"/>
                  </a:lnTo>
                  <a:lnTo>
                    <a:pt x="212" y="365"/>
                  </a:lnTo>
                  <a:lnTo>
                    <a:pt x="218" y="339"/>
                  </a:lnTo>
                  <a:lnTo>
                    <a:pt x="228" y="316"/>
                  </a:lnTo>
                  <a:lnTo>
                    <a:pt x="228" y="300"/>
                  </a:lnTo>
                  <a:lnTo>
                    <a:pt x="225" y="233"/>
                  </a:lnTo>
                  <a:lnTo>
                    <a:pt x="218" y="177"/>
                  </a:lnTo>
                  <a:lnTo>
                    <a:pt x="205" y="161"/>
                  </a:lnTo>
                  <a:lnTo>
                    <a:pt x="183" y="168"/>
                  </a:lnTo>
                  <a:lnTo>
                    <a:pt x="173" y="174"/>
                  </a:lnTo>
                  <a:lnTo>
                    <a:pt x="167" y="171"/>
                  </a:lnTo>
                  <a:lnTo>
                    <a:pt x="164" y="165"/>
                  </a:lnTo>
                  <a:lnTo>
                    <a:pt x="157" y="168"/>
                  </a:lnTo>
                  <a:lnTo>
                    <a:pt x="154" y="168"/>
                  </a:lnTo>
                  <a:lnTo>
                    <a:pt x="154" y="158"/>
                  </a:lnTo>
                  <a:lnTo>
                    <a:pt x="164" y="133"/>
                  </a:lnTo>
                  <a:lnTo>
                    <a:pt x="173" y="126"/>
                  </a:lnTo>
                  <a:lnTo>
                    <a:pt x="180" y="126"/>
                  </a:lnTo>
                  <a:lnTo>
                    <a:pt x="180" y="104"/>
                  </a:lnTo>
                  <a:lnTo>
                    <a:pt x="183" y="91"/>
                  </a:lnTo>
                  <a:lnTo>
                    <a:pt x="189" y="81"/>
                  </a:lnTo>
                  <a:lnTo>
                    <a:pt x="199" y="72"/>
                  </a:lnTo>
                  <a:lnTo>
                    <a:pt x="189" y="48"/>
                  </a:lnTo>
                  <a:lnTo>
                    <a:pt x="54" y="0"/>
                  </a:lnTo>
                  <a:lnTo>
                    <a:pt x="44" y="7"/>
                  </a:lnTo>
                  <a:lnTo>
                    <a:pt x="35" y="23"/>
                  </a:lnTo>
                  <a:lnTo>
                    <a:pt x="35" y="32"/>
                  </a:lnTo>
                  <a:lnTo>
                    <a:pt x="28" y="65"/>
                  </a:lnTo>
                  <a:lnTo>
                    <a:pt x="9" y="85"/>
                  </a:lnTo>
                  <a:lnTo>
                    <a:pt x="6" y="91"/>
                  </a:lnTo>
                  <a:lnTo>
                    <a:pt x="6" y="97"/>
                  </a:lnTo>
                  <a:lnTo>
                    <a:pt x="19" y="107"/>
                  </a:lnTo>
                  <a:lnTo>
                    <a:pt x="22" y="129"/>
                  </a:lnTo>
                  <a:lnTo>
                    <a:pt x="9" y="136"/>
                  </a:lnTo>
                  <a:lnTo>
                    <a:pt x="12" y="174"/>
                  </a:lnTo>
                  <a:lnTo>
                    <a:pt x="16" y="177"/>
                  </a:lnTo>
                  <a:lnTo>
                    <a:pt x="35" y="181"/>
                  </a:lnTo>
                  <a:lnTo>
                    <a:pt x="44" y="204"/>
                  </a:lnTo>
                  <a:lnTo>
                    <a:pt x="60" y="210"/>
                  </a:lnTo>
                  <a:lnTo>
                    <a:pt x="67" y="217"/>
                  </a:lnTo>
                  <a:lnTo>
                    <a:pt x="76" y="220"/>
                  </a:lnTo>
                  <a:lnTo>
                    <a:pt x="86" y="230"/>
                  </a:lnTo>
                  <a:lnTo>
                    <a:pt x="109" y="249"/>
                  </a:lnTo>
                  <a:lnTo>
                    <a:pt x="109" y="252"/>
                  </a:lnTo>
                  <a:lnTo>
                    <a:pt x="83" y="268"/>
                  </a:lnTo>
                  <a:lnTo>
                    <a:pt x="57" y="294"/>
                  </a:lnTo>
                  <a:lnTo>
                    <a:pt x="51" y="316"/>
                  </a:lnTo>
                  <a:lnTo>
                    <a:pt x="12" y="343"/>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60" name="Freeform 275">
              <a:extLst>
                <a:ext uri="{FF2B5EF4-FFF2-40B4-BE49-F238E27FC236}">
                  <a16:creationId xmlns:a16="http://schemas.microsoft.com/office/drawing/2014/main" id="{DFD032AA-0E1E-EDF5-1C81-233FE1EC69D7}"/>
                </a:ext>
              </a:extLst>
            </p:cNvPr>
            <p:cNvSpPr>
              <a:spLocks/>
            </p:cNvSpPr>
            <p:nvPr/>
          </p:nvSpPr>
          <p:spPr bwMode="gray">
            <a:xfrm>
              <a:off x="8035610" y="2729229"/>
              <a:ext cx="228600" cy="222250"/>
            </a:xfrm>
            <a:custGeom>
              <a:avLst/>
              <a:gdLst>
                <a:gd name="T0" fmla="*/ 0 w 286"/>
                <a:gd name="T1" fmla="*/ 14 h 281"/>
                <a:gd name="T2" fmla="*/ 25 w 286"/>
                <a:gd name="T3" fmla="*/ 8 h 281"/>
                <a:gd name="T4" fmla="*/ 27 w 286"/>
                <a:gd name="T5" fmla="*/ 11 h 281"/>
                <a:gd name="T6" fmla="*/ 27 w 286"/>
                <a:gd name="T7" fmla="*/ 11 h 281"/>
                <a:gd name="T8" fmla="*/ 28 w 286"/>
                <a:gd name="T9" fmla="*/ 9 h 281"/>
                <a:gd name="T10" fmla="*/ 63 w 286"/>
                <a:gd name="T11" fmla="*/ 0 h 281"/>
                <a:gd name="T12" fmla="*/ 73 w 286"/>
                <a:gd name="T13" fmla="*/ 29 h 281"/>
                <a:gd name="T14" fmla="*/ 71 w 286"/>
                <a:gd name="T15" fmla="*/ 31 h 281"/>
                <a:gd name="T16" fmla="*/ 70 w 286"/>
                <a:gd name="T17" fmla="*/ 33 h 281"/>
                <a:gd name="T18" fmla="*/ 71 w 286"/>
                <a:gd name="T19" fmla="*/ 34 h 281"/>
                <a:gd name="T20" fmla="*/ 71 w 286"/>
                <a:gd name="T21" fmla="*/ 36 h 281"/>
                <a:gd name="T22" fmla="*/ 66 w 286"/>
                <a:gd name="T23" fmla="*/ 36 h 281"/>
                <a:gd name="T24" fmla="*/ 54 w 286"/>
                <a:gd name="T25" fmla="*/ 42 h 281"/>
                <a:gd name="T26" fmla="*/ 51 w 286"/>
                <a:gd name="T27" fmla="*/ 41 h 281"/>
                <a:gd name="T28" fmla="*/ 50 w 286"/>
                <a:gd name="T29" fmla="*/ 43 h 281"/>
                <a:gd name="T30" fmla="*/ 50 w 286"/>
                <a:gd name="T31" fmla="*/ 44 h 281"/>
                <a:gd name="T32" fmla="*/ 49 w 286"/>
                <a:gd name="T33" fmla="*/ 45 h 281"/>
                <a:gd name="T34" fmla="*/ 42 w 286"/>
                <a:gd name="T35" fmla="*/ 46 h 281"/>
                <a:gd name="T36" fmla="*/ 32 w 286"/>
                <a:gd name="T37" fmla="*/ 51 h 281"/>
                <a:gd name="T38" fmla="*/ 30 w 286"/>
                <a:gd name="T39" fmla="*/ 49 h 281"/>
                <a:gd name="T40" fmla="*/ 25 w 286"/>
                <a:gd name="T41" fmla="*/ 55 h 281"/>
                <a:gd name="T42" fmla="*/ 11 w 286"/>
                <a:gd name="T43" fmla="*/ 67 h 281"/>
                <a:gd name="T44" fmla="*/ 6 w 286"/>
                <a:gd name="T45" fmla="*/ 70 h 281"/>
                <a:gd name="T46" fmla="*/ 2 w 286"/>
                <a:gd name="T47" fmla="*/ 65 h 281"/>
                <a:gd name="T48" fmla="*/ 8 w 286"/>
                <a:gd name="T49" fmla="*/ 59 h 281"/>
                <a:gd name="T50" fmla="*/ 9 w 286"/>
                <a:gd name="T51" fmla="*/ 56 h 281"/>
                <a:gd name="T52" fmla="*/ 5 w 286"/>
                <a:gd name="T53" fmla="*/ 53 h 281"/>
                <a:gd name="T54" fmla="*/ 0 w 286"/>
                <a:gd name="T55" fmla="*/ 14 h 28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86" h="281">
                  <a:moveTo>
                    <a:pt x="0" y="59"/>
                  </a:moveTo>
                  <a:lnTo>
                    <a:pt x="97" y="34"/>
                  </a:lnTo>
                  <a:lnTo>
                    <a:pt x="106" y="46"/>
                  </a:lnTo>
                  <a:lnTo>
                    <a:pt x="109" y="37"/>
                  </a:lnTo>
                  <a:lnTo>
                    <a:pt x="251" y="0"/>
                  </a:lnTo>
                  <a:lnTo>
                    <a:pt x="286" y="117"/>
                  </a:lnTo>
                  <a:lnTo>
                    <a:pt x="280" y="126"/>
                  </a:lnTo>
                  <a:lnTo>
                    <a:pt x="277" y="133"/>
                  </a:lnTo>
                  <a:lnTo>
                    <a:pt x="280" y="139"/>
                  </a:lnTo>
                  <a:lnTo>
                    <a:pt x="280" y="145"/>
                  </a:lnTo>
                  <a:lnTo>
                    <a:pt x="261" y="145"/>
                  </a:lnTo>
                  <a:lnTo>
                    <a:pt x="213" y="169"/>
                  </a:lnTo>
                  <a:lnTo>
                    <a:pt x="203" y="166"/>
                  </a:lnTo>
                  <a:lnTo>
                    <a:pt x="197" y="172"/>
                  </a:lnTo>
                  <a:lnTo>
                    <a:pt x="197" y="179"/>
                  </a:lnTo>
                  <a:lnTo>
                    <a:pt x="194" y="182"/>
                  </a:lnTo>
                  <a:lnTo>
                    <a:pt x="167" y="185"/>
                  </a:lnTo>
                  <a:lnTo>
                    <a:pt x="125" y="204"/>
                  </a:lnTo>
                  <a:lnTo>
                    <a:pt x="119" y="198"/>
                  </a:lnTo>
                  <a:lnTo>
                    <a:pt x="97" y="223"/>
                  </a:lnTo>
                  <a:lnTo>
                    <a:pt x="42" y="268"/>
                  </a:lnTo>
                  <a:lnTo>
                    <a:pt x="22" y="281"/>
                  </a:lnTo>
                  <a:lnTo>
                    <a:pt x="6" y="262"/>
                  </a:lnTo>
                  <a:lnTo>
                    <a:pt x="29" y="236"/>
                  </a:lnTo>
                  <a:lnTo>
                    <a:pt x="33" y="226"/>
                  </a:lnTo>
                  <a:lnTo>
                    <a:pt x="19" y="214"/>
                  </a:lnTo>
                  <a:lnTo>
                    <a:pt x="0" y="59"/>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61" name="Freeform 276">
              <a:extLst>
                <a:ext uri="{FF2B5EF4-FFF2-40B4-BE49-F238E27FC236}">
                  <a16:creationId xmlns:a16="http://schemas.microsoft.com/office/drawing/2014/main" id="{22CE5F4D-80D6-58E4-85F6-A2EBF03CC612}"/>
                </a:ext>
              </a:extLst>
            </p:cNvPr>
            <p:cNvSpPr>
              <a:spLocks/>
            </p:cNvSpPr>
            <p:nvPr/>
          </p:nvSpPr>
          <p:spPr bwMode="gray">
            <a:xfrm>
              <a:off x="8030847" y="2564130"/>
              <a:ext cx="438150" cy="225425"/>
            </a:xfrm>
            <a:custGeom>
              <a:avLst/>
              <a:gdLst>
                <a:gd name="T0" fmla="*/ 29 w 551"/>
                <a:gd name="T1" fmla="*/ 24 h 283"/>
                <a:gd name="T2" fmla="*/ 74 w 551"/>
                <a:gd name="T3" fmla="*/ 11 h 283"/>
                <a:gd name="T4" fmla="*/ 76 w 551"/>
                <a:gd name="T5" fmla="*/ 11 h 283"/>
                <a:gd name="T6" fmla="*/ 76 w 551"/>
                <a:gd name="T7" fmla="*/ 7 h 283"/>
                <a:gd name="T8" fmla="*/ 84 w 551"/>
                <a:gd name="T9" fmla="*/ 1 h 283"/>
                <a:gd name="T10" fmla="*/ 89 w 551"/>
                <a:gd name="T11" fmla="*/ 1 h 283"/>
                <a:gd name="T12" fmla="*/ 96 w 551"/>
                <a:gd name="T13" fmla="*/ 11 h 283"/>
                <a:gd name="T14" fmla="*/ 96 w 551"/>
                <a:gd name="T15" fmla="*/ 15 h 283"/>
                <a:gd name="T16" fmla="*/ 92 w 551"/>
                <a:gd name="T17" fmla="*/ 22 h 283"/>
                <a:gd name="T18" fmla="*/ 90 w 551"/>
                <a:gd name="T19" fmla="*/ 31 h 283"/>
                <a:gd name="T20" fmla="*/ 100 w 551"/>
                <a:gd name="T21" fmla="*/ 33 h 283"/>
                <a:gd name="T22" fmla="*/ 112 w 551"/>
                <a:gd name="T23" fmla="*/ 46 h 283"/>
                <a:gd name="T24" fmla="*/ 125 w 551"/>
                <a:gd name="T25" fmla="*/ 52 h 283"/>
                <a:gd name="T26" fmla="*/ 133 w 551"/>
                <a:gd name="T27" fmla="*/ 43 h 283"/>
                <a:gd name="T28" fmla="*/ 128 w 551"/>
                <a:gd name="T29" fmla="*/ 38 h 283"/>
                <a:gd name="T30" fmla="*/ 123 w 551"/>
                <a:gd name="T31" fmla="*/ 33 h 283"/>
                <a:gd name="T32" fmla="*/ 129 w 551"/>
                <a:gd name="T33" fmla="*/ 34 h 283"/>
                <a:gd name="T34" fmla="*/ 138 w 551"/>
                <a:gd name="T35" fmla="*/ 52 h 283"/>
                <a:gd name="T36" fmla="*/ 134 w 551"/>
                <a:gd name="T37" fmla="*/ 52 h 283"/>
                <a:gd name="T38" fmla="*/ 124 w 551"/>
                <a:gd name="T39" fmla="*/ 59 h 283"/>
                <a:gd name="T40" fmla="*/ 114 w 551"/>
                <a:gd name="T41" fmla="*/ 65 h 283"/>
                <a:gd name="T42" fmla="*/ 113 w 551"/>
                <a:gd name="T43" fmla="*/ 62 h 283"/>
                <a:gd name="T44" fmla="*/ 111 w 551"/>
                <a:gd name="T45" fmla="*/ 58 h 283"/>
                <a:gd name="T46" fmla="*/ 103 w 551"/>
                <a:gd name="T47" fmla="*/ 70 h 283"/>
                <a:gd name="T48" fmla="*/ 99 w 551"/>
                <a:gd name="T49" fmla="*/ 68 h 283"/>
                <a:gd name="T50" fmla="*/ 96 w 551"/>
                <a:gd name="T51" fmla="*/ 66 h 283"/>
                <a:gd name="T52" fmla="*/ 92 w 551"/>
                <a:gd name="T53" fmla="*/ 63 h 283"/>
                <a:gd name="T54" fmla="*/ 85 w 551"/>
                <a:gd name="T55" fmla="*/ 60 h 283"/>
                <a:gd name="T56" fmla="*/ 81 w 551"/>
                <a:gd name="T57" fmla="*/ 53 h 283"/>
                <a:gd name="T58" fmla="*/ 65 w 551"/>
                <a:gd name="T59" fmla="*/ 52 h 283"/>
                <a:gd name="T60" fmla="*/ 29 w 551"/>
                <a:gd name="T61" fmla="*/ 64 h 283"/>
                <a:gd name="T62" fmla="*/ 26 w 551"/>
                <a:gd name="T63" fmla="*/ 61 h 283"/>
                <a:gd name="T64" fmla="*/ 0 w 551"/>
                <a:gd name="T65" fmla="*/ 66 h 28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51" h="283">
                  <a:moveTo>
                    <a:pt x="3" y="119"/>
                  </a:moveTo>
                  <a:lnTo>
                    <a:pt x="113" y="93"/>
                  </a:lnTo>
                  <a:lnTo>
                    <a:pt x="293" y="51"/>
                  </a:lnTo>
                  <a:lnTo>
                    <a:pt x="293" y="44"/>
                  </a:lnTo>
                  <a:lnTo>
                    <a:pt x="300" y="41"/>
                  </a:lnTo>
                  <a:lnTo>
                    <a:pt x="303" y="44"/>
                  </a:lnTo>
                  <a:lnTo>
                    <a:pt x="309" y="41"/>
                  </a:lnTo>
                  <a:lnTo>
                    <a:pt x="303" y="28"/>
                  </a:lnTo>
                  <a:lnTo>
                    <a:pt x="320" y="22"/>
                  </a:lnTo>
                  <a:lnTo>
                    <a:pt x="333" y="3"/>
                  </a:lnTo>
                  <a:lnTo>
                    <a:pt x="346" y="0"/>
                  </a:lnTo>
                  <a:lnTo>
                    <a:pt x="355" y="3"/>
                  </a:lnTo>
                  <a:lnTo>
                    <a:pt x="362" y="28"/>
                  </a:lnTo>
                  <a:lnTo>
                    <a:pt x="381" y="44"/>
                  </a:lnTo>
                  <a:lnTo>
                    <a:pt x="387" y="54"/>
                  </a:lnTo>
                  <a:lnTo>
                    <a:pt x="384" y="60"/>
                  </a:lnTo>
                  <a:lnTo>
                    <a:pt x="374" y="67"/>
                  </a:lnTo>
                  <a:lnTo>
                    <a:pt x="365" y="87"/>
                  </a:lnTo>
                  <a:lnTo>
                    <a:pt x="358" y="109"/>
                  </a:lnTo>
                  <a:lnTo>
                    <a:pt x="358" y="122"/>
                  </a:lnTo>
                  <a:lnTo>
                    <a:pt x="381" y="122"/>
                  </a:lnTo>
                  <a:lnTo>
                    <a:pt x="400" y="132"/>
                  </a:lnTo>
                  <a:lnTo>
                    <a:pt x="432" y="164"/>
                  </a:lnTo>
                  <a:lnTo>
                    <a:pt x="445" y="183"/>
                  </a:lnTo>
                  <a:lnTo>
                    <a:pt x="459" y="202"/>
                  </a:lnTo>
                  <a:lnTo>
                    <a:pt x="497" y="205"/>
                  </a:lnTo>
                  <a:lnTo>
                    <a:pt x="519" y="196"/>
                  </a:lnTo>
                  <a:lnTo>
                    <a:pt x="532" y="170"/>
                  </a:lnTo>
                  <a:lnTo>
                    <a:pt x="522" y="164"/>
                  </a:lnTo>
                  <a:lnTo>
                    <a:pt x="510" y="151"/>
                  </a:lnTo>
                  <a:lnTo>
                    <a:pt x="490" y="141"/>
                  </a:lnTo>
                  <a:lnTo>
                    <a:pt x="490" y="132"/>
                  </a:lnTo>
                  <a:lnTo>
                    <a:pt x="506" y="135"/>
                  </a:lnTo>
                  <a:lnTo>
                    <a:pt x="513" y="135"/>
                  </a:lnTo>
                  <a:lnTo>
                    <a:pt x="538" y="170"/>
                  </a:lnTo>
                  <a:lnTo>
                    <a:pt x="551" y="205"/>
                  </a:lnTo>
                  <a:lnTo>
                    <a:pt x="551" y="221"/>
                  </a:lnTo>
                  <a:lnTo>
                    <a:pt x="535" y="208"/>
                  </a:lnTo>
                  <a:lnTo>
                    <a:pt x="519" y="226"/>
                  </a:lnTo>
                  <a:lnTo>
                    <a:pt x="494" y="235"/>
                  </a:lnTo>
                  <a:lnTo>
                    <a:pt x="465" y="258"/>
                  </a:lnTo>
                  <a:lnTo>
                    <a:pt x="455" y="258"/>
                  </a:lnTo>
                  <a:lnTo>
                    <a:pt x="451" y="254"/>
                  </a:lnTo>
                  <a:lnTo>
                    <a:pt x="451" y="245"/>
                  </a:lnTo>
                  <a:lnTo>
                    <a:pt x="448" y="229"/>
                  </a:lnTo>
                  <a:lnTo>
                    <a:pt x="441" y="229"/>
                  </a:lnTo>
                  <a:lnTo>
                    <a:pt x="429" y="254"/>
                  </a:lnTo>
                  <a:lnTo>
                    <a:pt x="409" y="277"/>
                  </a:lnTo>
                  <a:lnTo>
                    <a:pt x="403" y="283"/>
                  </a:lnTo>
                  <a:lnTo>
                    <a:pt x="394" y="270"/>
                  </a:lnTo>
                  <a:lnTo>
                    <a:pt x="390" y="264"/>
                  </a:lnTo>
                  <a:lnTo>
                    <a:pt x="384" y="264"/>
                  </a:lnTo>
                  <a:lnTo>
                    <a:pt x="381" y="258"/>
                  </a:lnTo>
                  <a:lnTo>
                    <a:pt x="368" y="251"/>
                  </a:lnTo>
                  <a:lnTo>
                    <a:pt x="368" y="245"/>
                  </a:lnTo>
                  <a:lnTo>
                    <a:pt x="339" y="238"/>
                  </a:lnTo>
                  <a:lnTo>
                    <a:pt x="333" y="215"/>
                  </a:lnTo>
                  <a:lnTo>
                    <a:pt x="323" y="212"/>
                  </a:lnTo>
                  <a:lnTo>
                    <a:pt x="317" y="192"/>
                  </a:lnTo>
                  <a:lnTo>
                    <a:pt x="258" y="208"/>
                  </a:lnTo>
                  <a:lnTo>
                    <a:pt x="116" y="245"/>
                  </a:lnTo>
                  <a:lnTo>
                    <a:pt x="113" y="254"/>
                  </a:lnTo>
                  <a:lnTo>
                    <a:pt x="104" y="242"/>
                  </a:lnTo>
                  <a:lnTo>
                    <a:pt x="7" y="267"/>
                  </a:lnTo>
                  <a:lnTo>
                    <a:pt x="0" y="261"/>
                  </a:lnTo>
                  <a:lnTo>
                    <a:pt x="3" y="119"/>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62" name="Freeform 277">
              <a:extLst>
                <a:ext uri="{FF2B5EF4-FFF2-40B4-BE49-F238E27FC236}">
                  <a16:creationId xmlns:a16="http://schemas.microsoft.com/office/drawing/2014/main" id="{143B2690-4388-4AA1-61F4-D1C81E2D925D}"/>
                </a:ext>
              </a:extLst>
            </p:cNvPr>
            <p:cNvSpPr>
              <a:spLocks/>
            </p:cNvSpPr>
            <p:nvPr/>
          </p:nvSpPr>
          <p:spPr bwMode="gray">
            <a:xfrm>
              <a:off x="8235635" y="2716530"/>
              <a:ext cx="115889" cy="128587"/>
            </a:xfrm>
            <a:custGeom>
              <a:avLst/>
              <a:gdLst>
                <a:gd name="T0" fmla="*/ 0 w 145"/>
                <a:gd name="T1" fmla="*/ 4 h 161"/>
                <a:gd name="T2" fmla="*/ 9 w 145"/>
                <a:gd name="T3" fmla="*/ 34 h 161"/>
                <a:gd name="T4" fmla="*/ 8 w 145"/>
                <a:gd name="T5" fmla="*/ 36 h 161"/>
                <a:gd name="T6" fmla="*/ 7 w 145"/>
                <a:gd name="T7" fmla="*/ 38 h 161"/>
                <a:gd name="T8" fmla="*/ 8 w 145"/>
                <a:gd name="T9" fmla="*/ 39 h 161"/>
                <a:gd name="T10" fmla="*/ 8 w 145"/>
                <a:gd name="T11" fmla="*/ 41 h 161"/>
                <a:gd name="T12" fmla="*/ 9 w 145"/>
                <a:gd name="T13" fmla="*/ 41 h 161"/>
                <a:gd name="T14" fmla="*/ 17 w 145"/>
                <a:gd name="T15" fmla="*/ 35 h 161"/>
                <a:gd name="T16" fmla="*/ 21 w 145"/>
                <a:gd name="T17" fmla="*/ 32 h 161"/>
                <a:gd name="T18" fmla="*/ 21 w 145"/>
                <a:gd name="T19" fmla="*/ 29 h 161"/>
                <a:gd name="T20" fmla="*/ 20 w 145"/>
                <a:gd name="T21" fmla="*/ 26 h 161"/>
                <a:gd name="T22" fmla="*/ 20 w 145"/>
                <a:gd name="T23" fmla="*/ 22 h 161"/>
                <a:gd name="T24" fmla="*/ 24 w 145"/>
                <a:gd name="T25" fmla="*/ 18 h 161"/>
                <a:gd name="T26" fmla="*/ 25 w 145"/>
                <a:gd name="T27" fmla="*/ 20 h 161"/>
                <a:gd name="T28" fmla="*/ 25 w 145"/>
                <a:gd name="T29" fmla="*/ 22 h 161"/>
                <a:gd name="T30" fmla="*/ 25 w 145"/>
                <a:gd name="T31" fmla="*/ 29 h 161"/>
                <a:gd name="T32" fmla="*/ 26 w 145"/>
                <a:gd name="T33" fmla="*/ 30 h 161"/>
                <a:gd name="T34" fmla="*/ 29 w 145"/>
                <a:gd name="T35" fmla="*/ 30 h 161"/>
                <a:gd name="T36" fmla="*/ 29 w 145"/>
                <a:gd name="T37" fmla="*/ 26 h 161"/>
                <a:gd name="T38" fmla="*/ 30 w 145"/>
                <a:gd name="T39" fmla="*/ 26 h 161"/>
                <a:gd name="T40" fmla="*/ 33 w 145"/>
                <a:gd name="T41" fmla="*/ 24 h 161"/>
                <a:gd name="T42" fmla="*/ 36 w 145"/>
                <a:gd name="T43" fmla="*/ 24 h 161"/>
                <a:gd name="T44" fmla="*/ 37 w 145"/>
                <a:gd name="T45" fmla="*/ 23 h 161"/>
                <a:gd name="T46" fmla="*/ 34 w 145"/>
                <a:gd name="T47" fmla="*/ 20 h 161"/>
                <a:gd name="T48" fmla="*/ 33 w 145"/>
                <a:gd name="T49" fmla="*/ 18 h 161"/>
                <a:gd name="T50" fmla="*/ 32 w 145"/>
                <a:gd name="T51" fmla="*/ 18 h 161"/>
                <a:gd name="T52" fmla="*/ 31 w 145"/>
                <a:gd name="T53" fmla="*/ 17 h 161"/>
                <a:gd name="T54" fmla="*/ 28 w 145"/>
                <a:gd name="T55" fmla="*/ 15 h 161"/>
                <a:gd name="T56" fmla="*/ 28 w 145"/>
                <a:gd name="T57" fmla="*/ 14 h 161"/>
                <a:gd name="T58" fmla="*/ 21 w 145"/>
                <a:gd name="T59" fmla="*/ 12 h 161"/>
                <a:gd name="T60" fmla="*/ 19 w 145"/>
                <a:gd name="T61" fmla="*/ 6 h 161"/>
                <a:gd name="T62" fmla="*/ 17 w 145"/>
                <a:gd name="T63" fmla="*/ 5 h 161"/>
                <a:gd name="T64" fmla="*/ 15 w 145"/>
                <a:gd name="T65" fmla="*/ 0 h 161"/>
                <a:gd name="T66" fmla="*/ 0 w 145"/>
                <a:gd name="T67" fmla="*/ 4 h 16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45" h="161">
                  <a:moveTo>
                    <a:pt x="0" y="16"/>
                  </a:moveTo>
                  <a:lnTo>
                    <a:pt x="35" y="133"/>
                  </a:lnTo>
                  <a:lnTo>
                    <a:pt x="29" y="142"/>
                  </a:lnTo>
                  <a:lnTo>
                    <a:pt x="26" y="149"/>
                  </a:lnTo>
                  <a:lnTo>
                    <a:pt x="29" y="155"/>
                  </a:lnTo>
                  <a:lnTo>
                    <a:pt x="29" y="161"/>
                  </a:lnTo>
                  <a:lnTo>
                    <a:pt x="35" y="161"/>
                  </a:lnTo>
                  <a:lnTo>
                    <a:pt x="68" y="139"/>
                  </a:lnTo>
                  <a:lnTo>
                    <a:pt x="84" y="126"/>
                  </a:lnTo>
                  <a:lnTo>
                    <a:pt x="84" y="113"/>
                  </a:lnTo>
                  <a:lnTo>
                    <a:pt x="78" y="104"/>
                  </a:lnTo>
                  <a:lnTo>
                    <a:pt x="78" y="85"/>
                  </a:lnTo>
                  <a:lnTo>
                    <a:pt x="94" y="72"/>
                  </a:lnTo>
                  <a:lnTo>
                    <a:pt x="100" y="78"/>
                  </a:lnTo>
                  <a:lnTo>
                    <a:pt x="97" y="88"/>
                  </a:lnTo>
                  <a:lnTo>
                    <a:pt x="100" y="113"/>
                  </a:lnTo>
                  <a:lnTo>
                    <a:pt x="104" y="120"/>
                  </a:lnTo>
                  <a:lnTo>
                    <a:pt x="113" y="120"/>
                  </a:lnTo>
                  <a:lnTo>
                    <a:pt x="113" y="104"/>
                  </a:lnTo>
                  <a:lnTo>
                    <a:pt x="120" y="104"/>
                  </a:lnTo>
                  <a:lnTo>
                    <a:pt x="129" y="94"/>
                  </a:lnTo>
                  <a:lnTo>
                    <a:pt x="142" y="94"/>
                  </a:lnTo>
                  <a:lnTo>
                    <a:pt x="145" y="91"/>
                  </a:lnTo>
                  <a:lnTo>
                    <a:pt x="136" y="78"/>
                  </a:lnTo>
                  <a:lnTo>
                    <a:pt x="132" y="72"/>
                  </a:lnTo>
                  <a:lnTo>
                    <a:pt x="126" y="72"/>
                  </a:lnTo>
                  <a:lnTo>
                    <a:pt x="123" y="66"/>
                  </a:lnTo>
                  <a:lnTo>
                    <a:pt x="110" y="59"/>
                  </a:lnTo>
                  <a:lnTo>
                    <a:pt x="110" y="53"/>
                  </a:lnTo>
                  <a:lnTo>
                    <a:pt x="81" y="46"/>
                  </a:lnTo>
                  <a:lnTo>
                    <a:pt x="75" y="23"/>
                  </a:lnTo>
                  <a:lnTo>
                    <a:pt x="65" y="20"/>
                  </a:lnTo>
                  <a:lnTo>
                    <a:pt x="59" y="0"/>
                  </a:lnTo>
                  <a:lnTo>
                    <a:pt x="0" y="16"/>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63" name="Freeform 278">
              <a:extLst>
                <a:ext uri="{FF2B5EF4-FFF2-40B4-BE49-F238E27FC236}">
                  <a16:creationId xmlns:a16="http://schemas.microsoft.com/office/drawing/2014/main" id="{BE3FA612-22CD-8C8B-BB3D-BD8038F9012D}"/>
                </a:ext>
              </a:extLst>
            </p:cNvPr>
            <p:cNvSpPr>
              <a:spLocks/>
            </p:cNvSpPr>
            <p:nvPr/>
          </p:nvSpPr>
          <p:spPr bwMode="gray">
            <a:xfrm>
              <a:off x="7929248" y="2241867"/>
              <a:ext cx="227014" cy="415925"/>
            </a:xfrm>
            <a:custGeom>
              <a:avLst/>
              <a:gdLst>
                <a:gd name="T0" fmla="*/ 0 w 287"/>
                <a:gd name="T1" fmla="*/ 16 h 526"/>
                <a:gd name="T2" fmla="*/ 2 w 287"/>
                <a:gd name="T3" fmla="*/ 22 h 526"/>
                <a:gd name="T4" fmla="*/ 1 w 287"/>
                <a:gd name="T5" fmla="*/ 24 h 526"/>
                <a:gd name="T6" fmla="*/ 3 w 287"/>
                <a:gd name="T7" fmla="*/ 26 h 526"/>
                <a:gd name="T8" fmla="*/ 4 w 287"/>
                <a:gd name="T9" fmla="*/ 28 h 526"/>
                <a:gd name="T10" fmla="*/ 10 w 287"/>
                <a:gd name="T11" fmla="*/ 43 h 526"/>
                <a:gd name="T12" fmla="*/ 11 w 287"/>
                <a:gd name="T13" fmla="*/ 54 h 526"/>
                <a:gd name="T14" fmla="*/ 9 w 287"/>
                <a:gd name="T15" fmla="*/ 60 h 526"/>
                <a:gd name="T16" fmla="*/ 10 w 287"/>
                <a:gd name="T17" fmla="*/ 65 h 526"/>
                <a:gd name="T18" fmla="*/ 16 w 287"/>
                <a:gd name="T19" fmla="*/ 80 h 526"/>
                <a:gd name="T20" fmla="*/ 15 w 287"/>
                <a:gd name="T21" fmla="*/ 86 h 526"/>
                <a:gd name="T22" fmla="*/ 17 w 287"/>
                <a:gd name="T23" fmla="*/ 89 h 526"/>
                <a:gd name="T24" fmla="*/ 18 w 287"/>
                <a:gd name="T25" fmla="*/ 89 h 526"/>
                <a:gd name="T26" fmla="*/ 17 w 287"/>
                <a:gd name="T27" fmla="*/ 87 h 526"/>
                <a:gd name="T28" fmla="*/ 19 w 287"/>
                <a:gd name="T29" fmla="*/ 86 h 526"/>
                <a:gd name="T30" fmla="*/ 23 w 287"/>
                <a:gd name="T31" fmla="*/ 93 h 526"/>
                <a:gd name="T32" fmla="*/ 26 w 287"/>
                <a:gd name="T33" fmla="*/ 106 h 526"/>
                <a:gd name="T34" fmla="*/ 26 w 287"/>
                <a:gd name="T35" fmla="*/ 114 h 526"/>
                <a:gd name="T36" fmla="*/ 28 w 287"/>
                <a:gd name="T37" fmla="*/ 122 h 526"/>
                <a:gd name="T38" fmla="*/ 33 w 287"/>
                <a:gd name="T39" fmla="*/ 131 h 526"/>
                <a:gd name="T40" fmla="*/ 60 w 287"/>
                <a:gd name="T41" fmla="*/ 124 h 526"/>
                <a:gd name="T42" fmla="*/ 60 w 287"/>
                <a:gd name="T43" fmla="*/ 122 h 526"/>
                <a:gd name="T44" fmla="*/ 56 w 287"/>
                <a:gd name="T45" fmla="*/ 119 h 526"/>
                <a:gd name="T46" fmla="*/ 57 w 287"/>
                <a:gd name="T47" fmla="*/ 113 h 526"/>
                <a:gd name="T48" fmla="*/ 59 w 287"/>
                <a:gd name="T49" fmla="*/ 111 h 526"/>
                <a:gd name="T50" fmla="*/ 57 w 287"/>
                <a:gd name="T51" fmla="*/ 107 h 526"/>
                <a:gd name="T52" fmla="*/ 55 w 287"/>
                <a:gd name="T53" fmla="*/ 85 h 526"/>
                <a:gd name="T54" fmla="*/ 55 w 287"/>
                <a:gd name="T55" fmla="*/ 78 h 526"/>
                <a:gd name="T56" fmla="*/ 57 w 287"/>
                <a:gd name="T57" fmla="*/ 66 h 526"/>
                <a:gd name="T58" fmla="*/ 59 w 287"/>
                <a:gd name="T59" fmla="*/ 59 h 526"/>
                <a:gd name="T60" fmla="*/ 59 w 287"/>
                <a:gd name="T61" fmla="*/ 52 h 526"/>
                <a:gd name="T62" fmla="*/ 57 w 287"/>
                <a:gd name="T63" fmla="*/ 47 h 526"/>
                <a:gd name="T64" fmla="*/ 57 w 287"/>
                <a:gd name="T65" fmla="*/ 43 h 526"/>
                <a:gd name="T66" fmla="*/ 59 w 287"/>
                <a:gd name="T67" fmla="*/ 40 h 526"/>
                <a:gd name="T68" fmla="*/ 67 w 287"/>
                <a:gd name="T69" fmla="*/ 34 h 526"/>
                <a:gd name="T70" fmla="*/ 71 w 287"/>
                <a:gd name="T71" fmla="*/ 22 h 526"/>
                <a:gd name="T72" fmla="*/ 67 w 287"/>
                <a:gd name="T73" fmla="*/ 15 h 526"/>
                <a:gd name="T74" fmla="*/ 67 w 287"/>
                <a:gd name="T75" fmla="*/ 12 h 526"/>
                <a:gd name="T76" fmla="*/ 68 w 287"/>
                <a:gd name="T77" fmla="*/ 9 h 526"/>
                <a:gd name="T78" fmla="*/ 68 w 287"/>
                <a:gd name="T79" fmla="*/ 7 h 526"/>
                <a:gd name="T80" fmla="*/ 66 w 287"/>
                <a:gd name="T81" fmla="*/ 0 h 526"/>
                <a:gd name="T82" fmla="*/ 0 w 287"/>
                <a:gd name="T83" fmla="*/ 16 h 526"/>
                <a:gd name="T84" fmla="*/ 0 w 287"/>
                <a:gd name="T85" fmla="*/ 16 h 5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7" h="526">
                  <a:moveTo>
                    <a:pt x="0" y="64"/>
                  </a:moveTo>
                  <a:lnTo>
                    <a:pt x="10" y="88"/>
                  </a:lnTo>
                  <a:lnTo>
                    <a:pt x="7" y="97"/>
                  </a:lnTo>
                  <a:lnTo>
                    <a:pt x="13" y="107"/>
                  </a:lnTo>
                  <a:lnTo>
                    <a:pt x="16" y="113"/>
                  </a:lnTo>
                  <a:lnTo>
                    <a:pt x="40" y="174"/>
                  </a:lnTo>
                  <a:lnTo>
                    <a:pt x="46" y="217"/>
                  </a:lnTo>
                  <a:lnTo>
                    <a:pt x="36" y="242"/>
                  </a:lnTo>
                  <a:lnTo>
                    <a:pt x="40" y="262"/>
                  </a:lnTo>
                  <a:lnTo>
                    <a:pt x="65" y="322"/>
                  </a:lnTo>
                  <a:lnTo>
                    <a:pt x="62" y="348"/>
                  </a:lnTo>
                  <a:lnTo>
                    <a:pt x="68" y="359"/>
                  </a:lnTo>
                  <a:lnTo>
                    <a:pt x="72" y="359"/>
                  </a:lnTo>
                  <a:lnTo>
                    <a:pt x="68" y="352"/>
                  </a:lnTo>
                  <a:lnTo>
                    <a:pt x="78" y="348"/>
                  </a:lnTo>
                  <a:lnTo>
                    <a:pt x="94" y="375"/>
                  </a:lnTo>
                  <a:lnTo>
                    <a:pt x="104" y="426"/>
                  </a:lnTo>
                  <a:lnTo>
                    <a:pt x="104" y="458"/>
                  </a:lnTo>
                  <a:lnTo>
                    <a:pt x="113" y="490"/>
                  </a:lnTo>
                  <a:lnTo>
                    <a:pt x="132" y="526"/>
                  </a:lnTo>
                  <a:lnTo>
                    <a:pt x="242" y="500"/>
                  </a:lnTo>
                  <a:lnTo>
                    <a:pt x="242" y="490"/>
                  </a:lnTo>
                  <a:lnTo>
                    <a:pt x="226" y="477"/>
                  </a:lnTo>
                  <a:lnTo>
                    <a:pt x="229" y="455"/>
                  </a:lnTo>
                  <a:lnTo>
                    <a:pt x="236" y="448"/>
                  </a:lnTo>
                  <a:lnTo>
                    <a:pt x="229" y="429"/>
                  </a:lnTo>
                  <a:lnTo>
                    <a:pt x="220" y="342"/>
                  </a:lnTo>
                  <a:lnTo>
                    <a:pt x="220" y="316"/>
                  </a:lnTo>
                  <a:lnTo>
                    <a:pt x="229" y="268"/>
                  </a:lnTo>
                  <a:lnTo>
                    <a:pt x="239" y="236"/>
                  </a:lnTo>
                  <a:lnTo>
                    <a:pt x="239" y="209"/>
                  </a:lnTo>
                  <a:lnTo>
                    <a:pt x="229" y="190"/>
                  </a:lnTo>
                  <a:lnTo>
                    <a:pt x="229" y="174"/>
                  </a:lnTo>
                  <a:lnTo>
                    <a:pt x="239" y="161"/>
                  </a:lnTo>
                  <a:lnTo>
                    <a:pt x="271" y="136"/>
                  </a:lnTo>
                  <a:lnTo>
                    <a:pt x="287" y="88"/>
                  </a:lnTo>
                  <a:lnTo>
                    <a:pt x="271" y="61"/>
                  </a:lnTo>
                  <a:lnTo>
                    <a:pt x="268" y="48"/>
                  </a:lnTo>
                  <a:lnTo>
                    <a:pt x="274" y="39"/>
                  </a:lnTo>
                  <a:lnTo>
                    <a:pt x="274" y="29"/>
                  </a:lnTo>
                  <a:lnTo>
                    <a:pt x="265" y="0"/>
                  </a:lnTo>
                  <a:lnTo>
                    <a:pt x="0" y="64"/>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64" name="Freeform 279">
              <a:extLst>
                <a:ext uri="{FF2B5EF4-FFF2-40B4-BE49-F238E27FC236}">
                  <a16:creationId xmlns:a16="http://schemas.microsoft.com/office/drawing/2014/main" id="{D716D3B7-3B7B-87ED-9103-ECA305FB3AE8}"/>
                </a:ext>
              </a:extLst>
            </p:cNvPr>
            <p:cNvSpPr>
              <a:spLocks/>
            </p:cNvSpPr>
            <p:nvPr/>
          </p:nvSpPr>
          <p:spPr bwMode="gray">
            <a:xfrm>
              <a:off x="8102285" y="2179955"/>
              <a:ext cx="212725" cy="458787"/>
            </a:xfrm>
            <a:custGeom>
              <a:avLst/>
              <a:gdLst>
                <a:gd name="T0" fmla="*/ 66 w 267"/>
                <a:gd name="T1" fmla="*/ 122 h 577"/>
                <a:gd name="T2" fmla="*/ 64 w 267"/>
                <a:gd name="T3" fmla="*/ 121 h 577"/>
                <a:gd name="T4" fmla="*/ 61 w 267"/>
                <a:gd name="T5" fmla="*/ 122 h 577"/>
                <a:gd name="T6" fmla="*/ 58 w 267"/>
                <a:gd name="T7" fmla="*/ 127 h 577"/>
                <a:gd name="T8" fmla="*/ 53 w 267"/>
                <a:gd name="T9" fmla="*/ 128 h 577"/>
                <a:gd name="T10" fmla="*/ 55 w 267"/>
                <a:gd name="T11" fmla="*/ 132 h 577"/>
                <a:gd name="T12" fmla="*/ 53 w 267"/>
                <a:gd name="T13" fmla="*/ 132 h 577"/>
                <a:gd name="T14" fmla="*/ 53 w 267"/>
                <a:gd name="T15" fmla="*/ 132 h 577"/>
                <a:gd name="T16" fmla="*/ 51 w 267"/>
                <a:gd name="T17" fmla="*/ 132 h 577"/>
                <a:gd name="T18" fmla="*/ 51 w 267"/>
                <a:gd name="T19" fmla="*/ 134 h 577"/>
                <a:gd name="T20" fmla="*/ 6 w 267"/>
                <a:gd name="T21" fmla="*/ 145 h 577"/>
                <a:gd name="T22" fmla="*/ 6 w 267"/>
                <a:gd name="T23" fmla="*/ 142 h 577"/>
                <a:gd name="T24" fmla="*/ 2 w 267"/>
                <a:gd name="T25" fmla="*/ 139 h 577"/>
                <a:gd name="T26" fmla="*/ 3 w 267"/>
                <a:gd name="T27" fmla="*/ 133 h 577"/>
                <a:gd name="T28" fmla="*/ 4 w 267"/>
                <a:gd name="T29" fmla="*/ 132 h 577"/>
                <a:gd name="T30" fmla="*/ 3 w 267"/>
                <a:gd name="T31" fmla="*/ 127 h 577"/>
                <a:gd name="T32" fmla="*/ 0 w 267"/>
                <a:gd name="T33" fmla="*/ 105 h 577"/>
                <a:gd name="T34" fmla="*/ 0 w 267"/>
                <a:gd name="T35" fmla="*/ 99 h 577"/>
                <a:gd name="T36" fmla="*/ 3 w 267"/>
                <a:gd name="T37" fmla="*/ 87 h 577"/>
                <a:gd name="T38" fmla="*/ 5 w 267"/>
                <a:gd name="T39" fmla="*/ 79 h 577"/>
                <a:gd name="T40" fmla="*/ 5 w 267"/>
                <a:gd name="T41" fmla="*/ 72 h 577"/>
                <a:gd name="T42" fmla="*/ 3 w 267"/>
                <a:gd name="T43" fmla="*/ 67 h 577"/>
                <a:gd name="T44" fmla="*/ 3 w 267"/>
                <a:gd name="T45" fmla="*/ 63 h 577"/>
                <a:gd name="T46" fmla="*/ 5 w 267"/>
                <a:gd name="T47" fmla="*/ 60 h 577"/>
                <a:gd name="T48" fmla="*/ 13 w 267"/>
                <a:gd name="T49" fmla="*/ 54 h 577"/>
                <a:gd name="T50" fmla="*/ 17 w 267"/>
                <a:gd name="T51" fmla="*/ 42 h 577"/>
                <a:gd name="T52" fmla="*/ 13 w 267"/>
                <a:gd name="T53" fmla="*/ 35 h 577"/>
                <a:gd name="T54" fmla="*/ 12 w 267"/>
                <a:gd name="T55" fmla="*/ 32 h 577"/>
                <a:gd name="T56" fmla="*/ 14 w 267"/>
                <a:gd name="T57" fmla="*/ 29 h 577"/>
                <a:gd name="T58" fmla="*/ 14 w 267"/>
                <a:gd name="T59" fmla="*/ 27 h 577"/>
                <a:gd name="T60" fmla="*/ 12 w 267"/>
                <a:gd name="T61" fmla="*/ 20 h 577"/>
                <a:gd name="T62" fmla="*/ 13 w 267"/>
                <a:gd name="T63" fmla="*/ 10 h 577"/>
                <a:gd name="T64" fmla="*/ 11 w 267"/>
                <a:gd name="T65" fmla="*/ 7 h 577"/>
                <a:gd name="T66" fmla="*/ 12 w 267"/>
                <a:gd name="T67" fmla="*/ 5 h 577"/>
                <a:gd name="T68" fmla="*/ 15 w 267"/>
                <a:gd name="T69" fmla="*/ 5 h 577"/>
                <a:gd name="T70" fmla="*/ 16 w 267"/>
                <a:gd name="T71" fmla="*/ 2 h 577"/>
                <a:gd name="T72" fmla="*/ 18 w 267"/>
                <a:gd name="T73" fmla="*/ 4 h 577"/>
                <a:gd name="T74" fmla="*/ 21 w 267"/>
                <a:gd name="T75" fmla="*/ 3 h 577"/>
                <a:gd name="T76" fmla="*/ 23 w 267"/>
                <a:gd name="T77" fmla="*/ 0 h 577"/>
                <a:gd name="T78" fmla="*/ 53 w 267"/>
                <a:gd name="T79" fmla="*/ 89 h 577"/>
                <a:gd name="T80" fmla="*/ 53 w 267"/>
                <a:gd name="T81" fmla="*/ 91 h 577"/>
                <a:gd name="T82" fmla="*/ 53 w 267"/>
                <a:gd name="T83" fmla="*/ 95 h 577"/>
                <a:gd name="T84" fmla="*/ 53 w 267"/>
                <a:gd name="T85" fmla="*/ 96 h 577"/>
                <a:gd name="T86" fmla="*/ 61 w 267"/>
                <a:gd name="T87" fmla="*/ 102 h 577"/>
                <a:gd name="T88" fmla="*/ 62 w 267"/>
                <a:gd name="T89" fmla="*/ 102 h 577"/>
                <a:gd name="T90" fmla="*/ 63 w 267"/>
                <a:gd name="T91" fmla="*/ 105 h 577"/>
                <a:gd name="T92" fmla="*/ 62 w 267"/>
                <a:gd name="T93" fmla="*/ 107 h 577"/>
                <a:gd name="T94" fmla="*/ 67 w 267"/>
                <a:gd name="T95" fmla="*/ 114 h 577"/>
                <a:gd name="T96" fmla="*/ 66 w 267"/>
                <a:gd name="T97" fmla="*/ 116 h 577"/>
                <a:gd name="T98" fmla="*/ 66 w 267"/>
                <a:gd name="T99" fmla="*/ 119 h 577"/>
                <a:gd name="T100" fmla="*/ 66 w 267"/>
                <a:gd name="T101" fmla="*/ 122 h 5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67" h="577">
                  <a:moveTo>
                    <a:pt x="264" y="487"/>
                  </a:moveTo>
                  <a:lnTo>
                    <a:pt x="255" y="484"/>
                  </a:lnTo>
                  <a:lnTo>
                    <a:pt x="242" y="487"/>
                  </a:lnTo>
                  <a:lnTo>
                    <a:pt x="229" y="506"/>
                  </a:lnTo>
                  <a:lnTo>
                    <a:pt x="212" y="512"/>
                  </a:lnTo>
                  <a:lnTo>
                    <a:pt x="218" y="525"/>
                  </a:lnTo>
                  <a:lnTo>
                    <a:pt x="212" y="528"/>
                  </a:lnTo>
                  <a:lnTo>
                    <a:pt x="209" y="525"/>
                  </a:lnTo>
                  <a:lnTo>
                    <a:pt x="202" y="528"/>
                  </a:lnTo>
                  <a:lnTo>
                    <a:pt x="202" y="535"/>
                  </a:lnTo>
                  <a:lnTo>
                    <a:pt x="22" y="577"/>
                  </a:lnTo>
                  <a:lnTo>
                    <a:pt x="22" y="567"/>
                  </a:lnTo>
                  <a:lnTo>
                    <a:pt x="6" y="554"/>
                  </a:lnTo>
                  <a:lnTo>
                    <a:pt x="9" y="532"/>
                  </a:lnTo>
                  <a:lnTo>
                    <a:pt x="16" y="525"/>
                  </a:lnTo>
                  <a:lnTo>
                    <a:pt x="9" y="506"/>
                  </a:lnTo>
                  <a:lnTo>
                    <a:pt x="0" y="419"/>
                  </a:lnTo>
                  <a:lnTo>
                    <a:pt x="0" y="393"/>
                  </a:lnTo>
                  <a:lnTo>
                    <a:pt x="9" y="345"/>
                  </a:lnTo>
                  <a:lnTo>
                    <a:pt x="19" y="313"/>
                  </a:lnTo>
                  <a:lnTo>
                    <a:pt x="19" y="286"/>
                  </a:lnTo>
                  <a:lnTo>
                    <a:pt x="9" y="267"/>
                  </a:lnTo>
                  <a:lnTo>
                    <a:pt x="9" y="251"/>
                  </a:lnTo>
                  <a:lnTo>
                    <a:pt x="19" y="238"/>
                  </a:lnTo>
                  <a:lnTo>
                    <a:pt x="51" y="213"/>
                  </a:lnTo>
                  <a:lnTo>
                    <a:pt x="67" y="165"/>
                  </a:lnTo>
                  <a:lnTo>
                    <a:pt x="51" y="138"/>
                  </a:lnTo>
                  <a:lnTo>
                    <a:pt x="48" y="125"/>
                  </a:lnTo>
                  <a:lnTo>
                    <a:pt x="54" y="116"/>
                  </a:lnTo>
                  <a:lnTo>
                    <a:pt x="54" y="106"/>
                  </a:lnTo>
                  <a:lnTo>
                    <a:pt x="45" y="77"/>
                  </a:lnTo>
                  <a:lnTo>
                    <a:pt x="51" y="39"/>
                  </a:lnTo>
                  <a:lnTo>
                    <a:pt x="41" y="26"/>
                  </a:lnTo>
                  <a:lnTo>
                    <a:pt x="45" y="20"/>
                  </a:lnTo>
                  <a:lnTo>
                    <a:pt x="57" y="20"/>
                  </a:lnTo>
                  <a:lnTo>
                    <a:pt x="61" y="6"/>
                  </a:lnTo>
                  <a:lnTo>
                    <a:pt x="70" y="13"/>
                  </a:lnTo>
                  <a:lnTo>
                    <a:pt x="83" y="10"/>
                  </a:lnTo>
                  <a:lnTo>
                    <a:pt x="90" y="0"/>
                  </a:lnTo>
                  <a:lnTo>
                    <a:pt x="209" y="355"/>
                  </a:lnTo>
                  <a:lnTo>
                    <a:pt x="209" y="361"/>
                  </a:lnTo>
                  <a:lnTo>
                    <a:pt x="209" y="377"/>
                  </a:lnTo>
                  <a:lnTo>
                    <a:pt x="212" y="383"/>
                  </a:lnTo>
                  <a:lnTo>
                    <a:pt x="242" y="406"/>
                  </a:lnTo>
                  <a:lnTo>
                    <a:pt x="248" y="406"/>
                  </a:lnTo>
                  <a:lnTo>
                    <a:pt x="251" y="419"/>
                  </a:lnTo>
                  <a:lnTo>
                    <a:pt x="248" y="425"/>
                  </a:lnTo>
                  <a:lnTo>
                    <a:pt x="267" y="455"/>
                  </a:lnTo>
                  <a:lnTo>
                    <a:pt x="264" y="461"/>
                  </a:lnTo>
                  <a:lnTo>
                    <a:pt x="261" y="474"/>
                  </a:lnTo>
                  <a:lnTo>
                    <a:pt x="264" y="487"/>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65" name="Freeform 280">
              <a:extLst>
                <a:ext uri="{FF2B5EF4-FFF2-40B4-BE49-F238E27FC236}">
                  <a16:creationId xmlns:a16="http://schemas.microsoft.com/office/drawing/2014/main" id="{3297801D-2834-B769-49FF-F5F5006FAD4E}"/>
                </a:ext>
              </a:extLst>
            </p:cNvPr>
            <p:cNvSpPr>
              <a:spLocks/>
            </p:cNvSpPr>
            <p:nvPr/>
          </p:nvSpPr>
          <p:spPr bwMode="gray">
            <a:xfrm>
              <a:off x="8175310" y="1764029"/>
              <a:ext cx="482600" cy="776286"/>
            </a:xfrm>
            <a:custGeom>
              <a:avLst/>
              <a:gdLst>
                <a:gd name="T0" fmla="*/ 29 w 609"/>
                <a:gd name="T1" fmla="*/ 219 h 980"/>
                <a:gd name="T2" fmla="*/ 29 w 609"/>
                <a:gd name="T3" fmla="*/ 225 h 980"/>
                <a:gd name="T4" fmla="*/ 38 w 609"/>
                <a:gd name="T5" fmla="*/ 232 h 980"/>
                <a:gd name="T6" fmla="*/ 40 w 609"/>
                <a:gd name="T7" fmla="*/ 235 h 980"/>
                <a:gd name="T8" fmla="*/ 44 w 609"/>
                <a:gd name="T9" fmla="*/ 244 h 980"/>
                <a:gd name="T10" fmla="*/ 46 w 609"/>
                <a:gd name="T11" fmla="*/ 237 h 980"/>
                <a:gd name="T12" fmla="*/ 50 w 609"/>
                <a:gd name="T13" fmla="*/ 224 h 980"/>
                <a:gd name="T14" fmla="*/ 55 w 609"/>
                <a:gd name="T15" fmla="*/ 210 h 980"/>
                <a:gd name="T16" fmla="*/ 54 w 609"/>
                <a:gd name="T17" fmla="*/ 207 h 980"/>
                <a:gd name="T18" fmla="*/ 62 w 609"/>
                <a:gd name="T19" fmla="*/ 193 h 980"/>
                <a:gd name="T20" fmla="*/ 65 w 609"/>
                <a:gd name="T21" fmla="*/ 198 h 980"/>
                <a:gd name="T22" fmla="*/ 67 w 609"/>
                <a:gd name="T23" fmla="*/ 197 h 980"/>
                <a:gd name="T24" fmla="*/ 68 w 609"/>
                <a:gd name="T25" fmla="*/ 191 h 980"/>
                <a:gd name="T26" fmla="*/ 79 w 609"/>
                <a:gd name="T27" fmla="*/ 186 h 980"/>
                <a:gd name="T28" fmla="*/ 80 w 609"/>
                <a:gd name="T29" fmla="*/ 181 h 980"/>
                <a:gd name="T30" fmla="*/ 87 w 609"/>
                <a:gd name="T31" fmla="*/ 180 h 980"/>
                <a:gd name="T32" fmla="*/ 90 w 609"/>
                <a:gd name="T33" fmla="*/ 172 h 980"/>
                <a:gd name="T34" fmla="*/ 94 w 609"/>
                <a:gd name="T35" fmla="*/ 161 h 980"/>
                <a:gd name="T36" fmla="*/ 95 w 609"/>
                <a:gd name="T37" fmla="*/ 159 h 980"/>
                <a:gd name="T38" fmla="*/ 104 w 609"/>
                <a:gd name="T39" fmla="*/ 158 h 980"/>
                <a:gd name="T40" fmla="*/ 108 w 609"/>
                <a:gd name="T41" fmla="*/ 150 h 980"/>
                <a:gd name="T42" fmla="*/ 112 w 609"/>
                <a:gd name="T43" fmla="*/ 144 h 980"/>
                <a:gd name="T44" fmla="*/ 122 w 609"/>
                <a:gd name="T45" fmla="*/ 148 h 980"/>
                <a:gd name="T46" fmla="*/ 132 w 609"/>
                <a:gd name="T47" fmla="*/ 136 h 980"/>
                <a:gd name="T48" fmla="*/ 143 w 609"/>
                <a:gd name="T49" fmla="*/ 126 h 980"/>
                <a:gd name="T50" fmla="*/ 146 w 609"/>
                <a:gd name="T51" fmla="*/ 124 h 980"/>
                <a:gd name="T52" fmla="*/ 152 w 609"/>
                <a:gd name="T53" fmla="*/ 118 h 980"/>
                <a:gd name="T54" fmla="*/ 148 w 609"/>
                <a:gd name="T55" fmla="*/ 113 h 980"/>
                <a:gd name="T56" fmla="*/ 145 w 609"/>
                <a:gd name="T57" fmla="*/ 112 h 980"/>
                <a:gd name="T58" fmla="*/ 148 w 609"/>
                <a:gd name="T59" fmla="*/ 108 h 980"/>
                <a:gd name="T60" fmla="*/ 145 w 609"/>
                <a:gd name="T61" fmla="*/ 99 h 980"/>
                <a:gd name="T62" fmla="*/ 138 w 609"/>
                <a:gd name="T63" fmla="*/ 97 h 980"/>
                <a:gd name="T64" fmla="*/ 133 w 609"/>
                <a:gd name="T65" fmla="*/ 100 h 980"/>
                <a:gd name="T66" fmla="*/ 126 w 609"/>
                <a:gd name="T67" fmla="*/ 85 h 980"/>
                <a:gd name="T68" fmla="*/ 127 w 609"/>
                <a:gd name="T69" fmla="*/ 81 h 980"/>
                <a:gd name="T70" fmla="*/ 123 w 609"/>
                <a:gd name="T71" fmla="*/ 79 h 980"/>
                <a:gd name="T72" fmla="*/ 116 w 609"/>
                <a:gd name="T73" fmla="*/ 79 h 980"/>
                <a:gd name="T74" fmla="*/ 112 w 609"/>
                <a:gd name="T75" fmla="*/ 78 h 980"/>
                <a:gd name="T76" fmla="*/ 109 w 609"/>
                <a:gd name="T77" fmla="*/ 68 h 980"/>
                <a:gd name="T78" fmla="*/ 75 w 609"/>
                <a:gd name="T79" fmla="*/ 0 h 980"/>
                <a:gd name="T80" fmla="*/ 66 w 609"/>
                <a:gd name="T81" fmla="*/ 0 h 980"/>
                <a:gd name="T82" fmla="*/ 64 w 609"/>
                <a:gd name="T83" fmla="*/ 5 h 980"/>
                <a:gd name="T84" fmla="*/ 56 w 609"/>
                <a:gd name="T85" fmla="*/ 8 h 980"/>
                <a:gd name="T86" fmla="*/ 46 w 609"/>
                <a:gd name="T87" fmla="*/ 16 h 980"/>
                <a:gd name="T88" fmla="*/ 42 w 609"/>
                <a:gd name="T89" fmla="*/ 6 h 980"/>
                <a:gd name="T90" fmla="*/ 39 w 609"/>
                <a:gd name="T91" fmla="*/ 4 h 980"/>
                <a:gd name="T92" fmla="*/ 20 w 609"/>
                <a:gd name="T93" fmla="*/ 50 h 980"/>
                <a:gd name="T94" fmla="*/ 21 w 609"/>
                <a:gd name="T95" fmla="*/ 60 h 980"/>
                <a:gd name="T96" fmla="*/ 20 w 609"/>
                <a:gd name="T97" fmla="*/ 69 h 980"/>
                <a:gd name="T98" fmla="*/ 16 w 609"/>
                <a:gd name="T99" fmla="*/ 75 h 980"/>
                <a:gd name="T100" fmla="*/ 19 w 609"/>
                <a:gd name="T101" fmla="*/ 99 h 980"/>
                <a:gd name="T102" fmla="*/ 13 w 609"/>
                <a:gd name="T103" fmla="*/ 112 h 980"/>
                <a:gd name="T104" fmla="*/ 13 w 609"/>
                <a:gd name="T105" fmla="*/ 121 h 980"/>
                <a:gd name="T106" fmla="*/ 9 w 609"/>
                <a:gd name="T107" fmla="*/ 122 h 980"/>
                <a:gd name="T108" fmla="*/ 9 w 609"/>
                <a:gd name="T109" fmla="*/ 129 h 980"/>
                <a:gd name="T110" fmla="*/ 4 w 609"/>
                <a:gd name="T111" fmla="*/ 127 h 9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09" h="980">
                  <a:moveTo>
                    <a:pt x="0" y="525"/>
                  </a:moveTo>
                  <a:lnTo>
                    <a:pt x="119" y="880"/>
                  </a:lnTo>
                  <a:lnTo>
                    <a:pt x="119" y="886"/>
                  </a:lnTo>
                  <a:lnTo>
                    <a:pt x="119" y="902"/>
                  </a:lnTo>
                  <a:lnTo>
                    <a:pt x="122" y="908"/>
                  </a:lnTo>
                  <a:lnTo>
                    <a:pt x="152" y="931"/>
                  </a:lnTo>
                  <a:lnTo>
                    <a:pt x="158" y="931"/>
                  </a:lnTo>
                  <a:lnTo>
                    <a:pt x="161" y="944"/>
                  </a:lnTo>
                  <a:lnTo>
                    <a:pt x="158" y="950"/>
                  </a:lnTo>
                  <a:lnTo>
                    <a:pt x="177" y="980"/>
                  </a:lnTo>
                  <a:lnTo>
                    <a:pt x="181" y="973"/>
                  </a:lnTo>
                  <a:lnTo>
                    <a:pt x="184" y="950"/>
                  </a:lnTo>
                  <a:lnTo>
                    <a:pt x="187" y="924"/>
                  </a:lnTo>
                  <a:lnTo>
                    <a:pt x="200" y="899"/>
                  </a:lnTo>
                  <a:lnTo>
                    <a:pt x="209" y="860"/>
                  </a:lnTo>
                  <a:lnTo>
                    <a:pt x="222" y="844"/>
                  </a:lnTo>
                  <a:lnTo>
                    <a:pt x="225" y="838"/>
                  </a:lnTo>
                  <a:lnTo>
                    <a:pt x="216" y="832"/>
                  </a:lnTo>
                  <a:lnTo>
                    <a:pt x="209" y="808"/>
                  </a:lnTo>
                  <a:lnTo>
                    <a:pt x="248" y="773"/>
                  </a:lnTo>
                  <a:lnTo>
                    <a:pt x="254" y="776"/>
                  </a:lnTo>
                  <a:lnTo>
                    <a:pt x="260" y="795"/>
                  </a:lnTo>
                  <a:lnTo>
                    <a:pt x="267" y="799"/>
                  </a:lnTo>
                  <a:lnTo>
                    <a:pt x="270" y="792"/>
                  </a:lnTo>
                  <a:lnTo>
                    <a:pt x="270" y="776"/>
                  </a:lnTo>
                  <a:lnTo>
                    <a:pt x="274" y="767"/>
                  </a:lnTo>
                  <a:lnTo>
                    <a:pt x="303" y="760"/>
                  </a:lnTo>
                  <a:lnTo>
                    <a:pt x="316" y="747"/>
                  </a:lnTo>
                  <a:lnTo>
                    <a:pt x="316" y="735"/>
                  </a:lnTo>
                  <a:lnTo>
                    <a:pt x="322" y="728"/>
                  </a:lnTo>
                  <a:lnTo>
                    <a:pt x="335" y="728"/>
                  </a:lnTo>
                  <a:lnTo>
                    <a:pt x="348" y="722"/>
                  </a:lnTo>
                  <a:lnTo>
                    <a:pt x="354" y="715"/>
                  </a:lnTo>
                  <a:lnTo>
                    <a:pt x="361" y="690"/>
                  </a:lnTo>
                  <a:lnTo>
                    <a:pt x="357" y="670"/>
                  </a:lnTo>
                  <a:lnTo>
                    <a:pt x="377" y="647"/>
                  </a:lnTo>
                  <a:lnTo>
                    <a:pt x="377" y="638"/>
                  </a:lnTo>
                  <a:lnTo>
                    <a:pt x="383" y="638"/>
                  </a:lnTo>
                  <a:lnTo>
                    <a:pt x="405" y="641"/>
                  </a:lnTo>
                  <a:lnTo>
                    <a:pt x="416" y="634"/>
                  </a:lnTo>
                  <a:lnTo>
                    <a:pt x="422" y="622"/>
                  </a:lnTo>
                  <a:lnTo>
                    <a:pt x="432" y="602"/>
                  </a:lnTo>
                  <a:lnTo>
                    <a:pt x="438" y="599"/>
                  </a:lnTo>
                  <a:lnTo>
                    <a:pt x="451" y="577"/>
                  </a:lnTo>
                  <a:lnTo>
                    <a:pt x="474" y="580"/>
                  </a:lnTo>
                  <a:lnTo>
                    <a:pt x="490" y="596"/>
                  </a:lnTo>
                  <a:lnTo>
                    <a:pt x="515" y="554"/>
                  </a:lnTo>
                  <a:lnTo>
                    <a:pt x="531" y="545"/>
                  </a:lnTo>
                  <a:lnTo>
                    <a:pt x="564" y="518"/>
                  </a:lnTo>
                  <a:lnTo>
                    <a:pt x="574" y="505"/>
                  </a:lnTo>
                  <a:lnTo>
                    <a:pt x="577" y="499"/>
                  </a:lnTo>
                  <a:lnTo>
                    <a:pt x="587" y="499"/>
                  </a:lnTo>
                  <a:lnTo>
                    <a:pt x="603" y="493"/>
                  </a:lnTo>
                  <a:lnTo>
                    <a:pt x="609" y="473"/>
                  </a:lnTo>
                  <a:lnTo>
                    <a:pt x="606" y="461"/>
                  </a:lnTo>
                  <a:lnTo>
                    <a:pt x="593" y="454"/>
                  </a:lnTo>
                  <a:lnTo>
                    <a:pt x="590" y="457"/>
                  </a:lnTo>
                  <a:lnTo>
                    <a:pt x="583" y="451"/>
                  </a:lnTo>
                  <a:lnTo>
                    <a:pt x="590" y="438"/>
                  </a:lnTo>
                  <a:lnTo>
                    <a:pt x="593" y="435"/>
                  </a:lnTo>
                  <a:lnTo>
                    <a:pt x="590" y="425"/>
                  </a:lnTo>
                  <a:lnTo>
                    <a:pt x="580" y="397"/>
                  </a:lnTo>
                  <a:lnTo>
                    <a:pt x="564" y="389"/>
                  </a:lnTo>
                  <a:lnTo>
                    <a:pt x="555" y="389"/>
                  </a:lnTo>
                  <a:lnTo>
                    <a:pt x="547" y="397"/>
                  </a:lnTo>
                  <a:lnTo>
                    <a:pt x="534" y="400"/>
                  </a:lnTo>
                  <a:lnTo>
                    <a:pt x="522" y="393"/>
                  </a:lnTo>
                  <a:lnTo>
                    <a:pt x="506" y="341"/>
                  </a:lnTo>
                  <a:lnTo>
                    <a:pt x="512" y="335"/>
                  </a:lnTo>
                  <a:lnTo>
                    <a:pt x="509" y="325"/>
                  </a:lnTo>
                  <a:lnTo>
                    <a:pt x="506" y="319"/>
                  </a:lnTo>
                  <a:lnTo>
                    <a:pt x="493" y="319"/>
                  </a:lnTo>
                  <a:lnTo>
                    <a:pt x="490" y="325"/>
                  </a:lnTo>
                  <a:lnTo>
                    <a:pt x="467" y="319"/>
                  </a:lnTo>
                  <a:lnTo>
                    <a:pt x="454" y="319"/>
                  </a:lnTo>
                  <a:lnTo>
                    <a:pt x="448" y="312"/>
                  </a:lnTo>
                  <a:lnTo>
                    <a:pt x="438" y="281"/>
                  </a:lnTo>
                  <a:lnTo>
                    <a:pt x="438" y="274"/>
                  </a:lnTo>
                  <a:lnTo>
                    <a:pt x="361" y="42"/>
                  </a:lnTo>
                  <a:lnTo>
                    <a:pt x="300" y="3"/>
                  </a:lnTo>
                  <a:lnTo>
                    <a:pt x="284" y="0"/>
                  </a:lnTo>
                  <a:lnTo>
                    <a:pt x="267" y="3"/>
                  </a:lnTo>
                  <a:lnTo>
                    <a:pt x="260" y="13"/>
                  </a:lnTo>
                  <a:lnTo>
                    <a:pt x="257" y="23"/>
                  </a:lnTo>
                  <a:lnTo>
                    <a:pt x="248" y="23"/>
                  </a:lnTo>
                  <a:lnTo>
                    <a:pt x="225" y="35"/>
                  </a:lnTo>
                  <a:lnTo>
                    <a:pt x="193" y="61"/>
                  </a:lnTo>
                  <a:lnTo>
                    <a:pt x="184" y="64"/>
                  </a:lnTo>
                  <a:lnTo>
                    <a:pt x="171" y="48"/>
                  </a:lnTo>
                  <a:lnTo>
                    <a:pt x="171" y="26"/>
                  </a:lnTo>
                  <a:lnTo>
                    <a:pt x="168" y="16"/>
                  </a:lnTo>
                  <a:lnTo>
                    <a:pt x="158" y="16"/>
                  </a:lnTo>
                  <a:lnTo>
                    <a:pt x="131" y="26"/>
                  </a:lnTo>
                  <a:lnTo>
                    <a:pt x="80" y="203"/>
                  </a:lnTo>
                  <a:lnTo>
                    <a:pt x="77" y="231"/>
                  </a:lnTo>
                  <a:lnTo>
                    <a:pt x="87" y="241"/>
                  </a:lnTo>
                  <a:lnTo>
                    <a:pt x="87" y="261"/>
                  </a:lnTo>
                  <a:lnTo>
                    <a:pt x="80" y="277"/>
                  </a:lnTo>
                  <a:lnTo>
                    <a:pt x="74" y="284"/>
                  </a:lnTo>
                  <a:lnTo>
                    <a:pt x="64" y="300"/>
                  </a:lnTo>
                  <a:lnTo>
                    <a:pt x="84" y="373"/>
                  </a:lnTo>
                  <a:lnTo>
                    <a:pt x="77" y="397"/>
                  </a:lnTo>
                  <a:lnTo>
                    <a:pt x="77" y="416"/>
                  </a:lnTo>
                  <a:lnTo>
                    <a:pt x="52" y="451"/>
                  </a:lnTo>
                  <a:lnTo>
                    <a:pt x="45" y="464"/>
                  </a:lnTo>
                  <a:lnTo>
                    <a:pt x="55" y="486"/>
                  </a:lnTo>
                  <a:lnTo>
                    <a:pt x="55" y="489"/>
                  </a:lnTo>
                  <a:lnTo>
                    <a:pt x="39" y="489"/>
                  </a:lnTo>
                  <a:lnTo>
                    <a:pt x="39" y="509"/>
                  </a:lnTo>
                  <a:lnTo>
                    <a:pt x="36" y="518"/>
                  </a:lnTo>
                  <a:lnTo>
                    <a:pt x="29" y="518"/>
                  </a:lnTo>
                  <a:lnTo>
                    <a:pt x="16" y="512"/>
                  </a:lnTo>
                  <a:lnTo>
                    <a:pt x="0" y="525"/>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66" name="Freeform 281">
              <a:extLst>
                <a:ext uri="{FF2B5EF4-FFF2-40B4-BE49-F238E27FC236}">
                  <a16:creationId xmlns:a16="http://schemas.microsoft.com/office/drawing/2014/main" id="{CA98EA7B-62C5-A1BC-BB97-58F88ECBAB76}"/>
                </a:ext>
              </a:extLst>
            </p:cNvPr>
            <p:cNvSpPr>
              <a:spLocks/>
            </p:cNvSpPr>
            <p:nvPr/>
          </p:nvSpPr>
          <p:spPr bwMode="gray">
            <a:xfrm>
              <a:off x="7022785" y="3181665"/>
              <a:ext cx="592137" cy="587375"/>
            </a:xfrm>
            <a:custGeom>
              <a:avLst/>
              <a:gdLst>
                <a:gd name="T0" fmla="*/ 62 w 745"/>
                <a:gd name="T1" fmla="*/ 0 h 738"/>
                <a:gd name="T2" fmla="*/ 62 w 745"/>
                <a:gd name="T3" fmla="*/ 9 h 738"/>
                <a:gd name="T4" fmla="*/ 63 w 745"/>
                <a:gd name="T5" fmla="*/ 17 h 738"/>
                <a:gd name="T6" fmla="*/ 59 w 745"/>
                <a:gd name="T7" fmla="*/ 40 h 738"/>
                <a:gd name="T8" fmla="*/ 60 w 745"/>
                <a:gd name="T9" fmla="*/ 47 h 738"/>
                <a:gd name="T10" fmla="*/ 56 w 745"/>
                <a:gd name="T11" fmla="*/ 58 h 738"/>
                <a:gd name="T12" fmla="*/ 46 w 745"/>
                <a:gd name="T13" fmla="*/ 67 h 738"/>
                <a:gd name="T14" fmla="*/ 41 w 745"/>
                <a:gd name="T15" fmla="*/ 70 h 738"/>
                <a:gd name="T16" fmla="*/ 34 w 745"/>
                <a:gd name="T17" fmla="*/ 73 h 738"/>
                <a:gd name="T18" fmla="*/ 30 w 745"/>
                <a:gd name="T19" fmla="*/ 79 h 738"/>
                <a:gd name="T20" fmla="*/ 28 w 745"/>
                <a:gd name="T21" fmla="*/ 94 h 738"/>
                <a:gd name="T22" fmla="*/ 20 w 745"/>
                <a:gd name="T23" fmla="*/ 93 h 738"/>
                <a:gd name="T24" fmla="*/ 13 w 745"/>
                <a:gd name="T25" fmla="*/ 106 h 738"/>
                <a:gd name="T26" fmla="*/ 13 w 745"/>
                <a:gd name="T27" fmla="*/ 118 h 738"/>
                <a:gd name="T28" fmla="*/ 6 w 745"/>
                <a:gd name="T29" fmla="*/ 127 h 738"/>
                <a:gd name="T30" fmla="*/ 1 w 745"/>
                <a:gd name="T31" fmla="*/ 134 h 738"/>
                <a:gd name="T32" fmla="*/ 1 w 745"/>
                <a:gd name="T33" fmla="*/ 142 h 738"/>
                <a:gd name="T34" fmla="*/ 11 w 745"/>
                <a:gd name="T35" fmla="*/ 156 h 738"/>
                <a:gd name="T36" fmla="*/ 17 w 745"/>
                <a:gd name="T37" fmla="*/ 165 h 738"/>
                <a:gd name="T38" fmla="*/ 24 w 745"/>
                <a:gd name="T39" fmla="*/ 167 h 738"/>
                <a:gd name="T40" fmla="*/ 25 w 745"/>
                <a:gd name="T41" fmla="*/ 168 h 738"/>
                <a:gd name="T42" fmla="*/ 31 w 745"/>
                <a:gd name="T43" fmla="*/ 170 h 738"/>
                <a:gd name="T44" fmla="*/ 31 w 745"/>
                <a:gd name="T45" fmla="*/ 175 h 738"/>
                <a:gd name="T46" fmla="*/ 47 w 745"/>
                <a:gd name="T47" fmla="*/ 184 h 738"/>
                <a:gd name="T48" fmla="*/ 56 w 745"/>
                <a:gd name="T49" fmla="*/ 181 h 738"/>
                <a:gd name="T50" fmla="*/ 60 w 745"/>
                <a:gd name="T51" fmla="*/ 177 h 738"/>
                <a:gd name="T52" fmla="*/ 65 w 745"/>
                <a:gd name="T53" fmla="*/ 180 h 738"/>
                <a:gd name="T54" fmla="*/ 78 w 745"/>
                <a:gd name="T55" fmla="*/ 175 h 738"/>
                <a:gd name="T56" fmla="*/ 81 w 745"/>
                <a:gd name="T57" fmla="*/ 169 h 738"/>
                <a:gd name="T58" fmla="*/ 92 w 745"/>
                <a:gd name="T59" fmla="*/ 164 h 738"/>
                <a:gd name="T60" fmla="*/ 102 w 745"/>
                <a:gd name="T61" fmla="*/ 156 h 738"/>
                <a:gd name="T62" fmla="*/ 101 w 745"/>
                <a:gd name="T63" fmla="*/ 147 h 738"/>
                <a:gd name="T64" fmla="*/ 116 w 745"/>
                <a:gd name="T65" fmla="*/ 100 h 738"/>
                <a:gd name="T66" fmla="*/ 123 w 745"/>
                <a:gd name="T67" fmla="*/ 102 h 738"/>
                <a:gd name="T68" fmla="*/ 126 w 745"/>
                <a:gd name="T69" fmla="*/ 107 h 738"/>
                <a:gd name="T70" fmla="*/ 135 w 745"/>
                <a:gd name="T71" fmla="*/ 100 h 738"/>
                <a:gd name="T72" fmla="*/ 141 w 745"/>
                <a:gd name="T73" fmla="*/ 82 h 738"/>
                <a:gd name="T74" fmla="*/ 150 w 745"/>
                <a:gd name="T75" fmla="*/ 77 h 738"/>
                <a:gd name="T76" fmla="*/ 156 w 745"/>
                <a:gd name="T77" fmla="*/ 71 h 738"/>
                <a:gd name="T78" fmla="*/ 160 w 745"/>
                <a:gd name="T79" fmla="*/ 63 h 738"/>
                <a:gd name="T80" fmla="*/ 159 w 745"/>
                <a:gd name="T81" fmla="*/ 60 h 738"/>
                <a:gd name="T82" fmla="*/ 161 w 745"/>
                <a:gd name="T83" fmla="*/ 48 h 738"/>
                <a:gd name="T84" fmla="*/ 181 w 745"/>
                <a:gd name="T85" fmla="*/ 58 h 738"/>
                <a:gd name="T86" fmla="*/ 185 w 745"/>
                <a:gd name="T87" fmla="*/ 58 h 738"/>
                <a:gd name="T88" fmla="*/ 187 w 745"/>
                <a:gd name="T89" fmla="*/ 49 h 738"/>
                <a:gd name="T90" fmla="*/ 181 w 745"/>
                <a:gd name="T91" fmla="*/ 38 h 738"/>
                <a:gd name="T92" fmla="*/ 175 w 745"/>
                <a:gd name="T93" fmla="*/ 36 h 738"/>
                <a:gd name="T94" fmla="*/ 170 w 745"/>
                <a:gd name="T95" fmla="*/ 33 h 738"/>
                <a:gd name="T96" fmla="*/ 155 w 745"/>
                <a:gd name="T97" fmla="*/ 42 h 738"/>
                <a:gd name="T98" fmla="*/ 144 w 745"/>
                <a:gd name="T99" fmla="*/ 42 h 738"/>
                <a:gd name="T100" fmla="*/ 140 w 745"/>
                <a:gd name="T101" fmla="*/ 45 h 738"/>
                <a:gd name="T102" fmla="*/ 134 w 745"/>
                <a:gd name="T103" fmla="*/ 51 h 738"/>
                <a:gd name="T104" fmla="*/ 123 w 745"/>
                <a:gd name="T105" fmla="*/ 62 h 738"/>
                <a:gd name="T106" fmla="*/ 118 w 745"/>
                <a:gd name="T107" fmla="*/ 66 h 738"/>
                <a:gd name="T108" fmla="*/ 71 w 745"/>
                <a:gd name="T109" fmla="*/ 47 h 7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45" h="738">
                  <a:moveTo>
                    <a:pt x="251" y="3"/>
                  </a:moveTo>
                  <a:lnTo>
                    <a:pt x="248" y="0"/>
                  </a:lnTo>
                  <a:lnTo>
                    <a:pt x="239" y="10"/>
                  </a:lnTo>
                  <a:lnTo>
                    <a:pt x="245" y="33"/>
                  </a:lnTo>
                  <a:lnTo>
                    <a:pt x="223" y="52"/>
                  </a:lnTo>
                  <a:lnTo>
                    <a:pt x="251" y="68"/>
                  </a:lnTo>
                  <a:lnTo>
                    <a:pt x="242" y="142"/>
                  </a:lnTo>
                  <a:lnTo>
                    <a:pt x="235" y="159"/>
                  </a:lnTo>
                  <a:lnTo>
                    <a:pt x="235" y="175"/>
                  </a:lnTo>
                  <a:lnTo>
                    <a:pt x="239" y="187"/>
                  </a:lnTo>
                  <a:lnTo>
                    <a:pt x="239" y="210"/>
                  </a:lnTo>
                  <a:lnTo>
                    <a:pt x="223" y="229"/>
                  </a:lnTo>
                  <a:lnTo>
                    <a:pt x="213" y="232"/>
                  </a:lnTo>
                  <a:lnTo>
                    <a:pt x="184" y="267"/>
                  </a:lnTo>
                  <a:lnTo>
                    <a:pt x="180" y="274"/>
                  </a:lnTo>
                  <a:lnTo>
                    <a:pt x="164" y="280"/>
                  </a:lnTo>
                  <a:lnTo>
                    <a:pt x="148" y="277"/>
                  </a:lnTo>
                  <a:lnTo>
                    <a:pt x="135" y="291"/>
                  </a:lnTo>
                  <a:lnTo>
                    <a:pt x="135" y="300"/>
                  </a:lnTo>
                  <a:lnTo>
                    <a:pt x="119" y="313"/>
                  </a:lnTo>
                  <a:lnTo>
                    <a:pt x="103" y="352"/>
                  </a:lnTo>
                  <a:lnTo>
                    <a:pt x="110" y="374"/>
                  </a:lnTo>
                  <a:lnTo>
                    <a:pt x="94" y="396"/>
                  </a:lnTo>
                  <a:lnTo>
                    <a:pt x="78" y="371"/>
                  </a:lnTo>
                  <a:lnTo>
                    <a:pt x="65" y="371"/>
                  </a:lnTo>
                  <a:lnTo>
                    <a:pt x="49" y="422"/>
                  </a:lnTo>
                  <a:lnTo>
                    <a:pt x="52" y="445"/>
                  </a:lnTo>
                  <a:lnTo>
                    <a:pt x="49" y="468"/>
                  </a:lnTo>
                  <a:lnTo>
                    <a:pt x="38" y="477"/>
                  </a:lnTo>
                  <a:lnTo>
                    <a:pt x="22" y="506"/>
                  </a:lnTo>
                  <a:lnTo>
                    <a:pt x="0" y="506"/>
                  </a:lnTo>
                  <a:lnTo>
                    <a:pt x="3" y="532"/>
                  </a:lnTo>
                  <a:lnTo>
                    <a:pt x="3" y="551"/>
                  </a:lnTo>
                  <a:lnTo>
                    <a:pt x="3" y="564"/>
                  </a:lnTo>
                  <a:lnTo>
                    <a:pt x="6" y="578"/>
                  </a:lnTo>
                  <a:lnTo>
                    <a:pt x="41" y="622"/>
                  </a:lnTo>
                  <a:lnTo>
                    <a:pt x="62" y="654"/>
                  </a:lnTo>
                  <a:lnTo>
                    <a:pt x="68" y="657"/>
                  </a:lnTo>
                  <a:lnTo>
                    <a:pt x="74" y="654"/>
                  </a:lnTo>
                  <a:lnTo>
                    <a:pt x="94" y="664"/>
                  </a:lnTo>
                  <a:lnTo>
                    <a:pt x="97" y="667"/>
                  </a:lnTo>
                  <a:lnTo>
                    <a:pt x="100" y="670"/>
                  </a:lnTo>
                  <a:lnTo>
                    <a:pt x="113" y="677"/>
                  </a:lnTo>
                  <a:lnTo>
                    <a:pt x="122" y="677"/>
                  </a:lnTo>
                  <a:lnTo>
                    <a:pt x="132" y="680"/>
                  </a:lnTo>
                  <a:lnTo>
                    <a:pt x="122" y="699"/>
                  </a:lnTo>
                  <a:lnTo>
                    <a:pt x="148" y="726"/>
                  </a:lnTo>
                  <a:lnTo>
                    <a:pt x="187" y="735"/>
                  </a:lnTo>
                  <a:lnTo>
                    <a:pt x="203" y="738"/>
                  </a:lnTo>
                  <a:lnTo>
                    <a:pt x="223" y="723"/>
                  </a:lnTo>
                  <a:lnTo>
                    <a:pt x="223" y="713"/>
                  </a:lnTo>
                  <a:lnTo>
                    <a:pt x="239" y="705"/>
                  </a:lnTo>
                  <a:lnTo>
                    <a:pt x="251" y="716"/>
                  </a:lnTo>
                  <a:lnTo>
                    <a:pt x="258" y="719"/>
                  </a:lnTo>
                  <a:lnTo>
                    <a:pt x="270" y="716"/>
                  </a:lnTo>
                  <a:lnTo>
                    <a:pt x="312" y="699"/>
                  </a:lnTo>
                  <a:lnTo>
                    <a:pt x="318" y="673"/>
                  </a:lnTo>
                  <a:lnTo>
                    <a:pt x="322" y="673"/>
                  </a:lnTo>
                  <a:lnTo>
                    <a:pt x="332" y="683"/>
                  </a:lnTo>
                  <a:lnTo>
                    <a:pt x="367" y="654"/>
                  </a:lnTo>
                  <a:lnTo>
                    <a:pt x="377" y="661"/>
                  </a:lnTo>
                  <a:lnTo>
                    <a:pt x="406" y="622"/>
                  </a:lnTo>
                  <a:lnTo>
                    <a:pt x="399" y="610"/>
                  </a:lnTo>
                  <a:lnTo>
                    <a:pt x="403" y="584"/>
                  </a:lnTo>
                  <a:lnTo>
                    <a:pt x="428" y="532"/>
                  </a:lnTo>
                  <a:lnTo>
                    <a:pt x="464" y="396"/>
                  </a:lnTo>
                  <a:lnTo>
                    <a:pt x="471" y="393"/>
                  </a:lnTo>
                  <a:lnTo>
                    <a:pt x="490" y="406"/>
                  </a:lnTo>
                  <a:lnTo>
                    <a:pt x="493" y="416"/>
                  </a:lnTo>
                  <a:lnTo>
                    <a:pt x="503" y="425"/>
                  </a:lnTo>
                  <a:lnTo>
                    <a:pt x="525" y="422"/>
                  </a:lnTo>
                  <a:lnTo>
                    <a:pt x="538" y="396"/>
                  </a:lnTo>
                  <a:lnTo>
                    <a:pt x="554" y="345"/>
                  </a:lnTo>
                  <a:lnTo>
                    <a:pt x="564" y="326"/>
                  </a:lnTo>
                  <a:lnTo>
                    <a:pt x="583" y="336"/>
                  </a:lnTo>
                  <a:lnTo>
                    <a:pt x="599" y="307"/>
                  </a:lnTo>
                  <a:lnTo>
                    <a:pt x="609" y="300"/>
                  </a:lnTo>
                  <a:lnTo>
                    <a:pt x="622" y="283"/>
                  </a:lnTo>
                  <a:lnTo>
                    <a:pt x="632" y="258"/>
                  </a:lnTo>
                  <a:lnTo>
                    <a:pt x="638" y="251"/>
                  </a:lnTo>
                  <a:lnTo>
                    <a:pt x="641" y="242"/>
                  </a:lnTo>
                  <a:lnTo>
                    <a:pt x="635" y="239"/>
                  </a:lnTo>
                  <a:lnTo>
                    <a:pt x="638" y="197"/>
                  </a:lnTo>
                  <a:lnTo>
                    <a:pt x="641" y="191"/>
                  </a:lnTo>
                  <a:lnTo>
                    <a:pt x="648" y="184"/>
                  </a:lnTo>
                  <a:lnTo>
                    <a:pt x="721" y="232"/>
                  </a:lnTo>
                  <a:lnTo>
                    <a:pt x="734" y="235"/>
                  </a:lnTo>
                  <a:lnTo>
                    <a:pt x="737" y="232"/>
                  </a:lnTo>
                  <a:lnTo>
                    <a:pt x="745" y="194"/>
                  </a:lnTo>
                  <a:lnTo>
                    <a:pt x="728" y="155"/>
                  </a:lnTo>
                  <a:lnTo>
                    <a:pt x="721" y="152"/>
                  </a:lnTo>
                  <a:lnTo>
                    <a:pt x="715" y="135"/>
                  </a:lnTo>
                  <a:lnTo>
                    <a:pt x="699" y="142"/>
                  </a:lnTo>
                  <a:lnTo>
                    <a:pt x="686" y="138"/>
                  </a:lnTo>
                  <a:lnTo>
                    <a:pt x="677" y="132"/>
                  </a:lnTo>
                  <a:lnTo>
                    <a:pt x="622" y="152"/>
                  </a:lnTo>
                  <a:lnTo>
                    <a:pt x="619" y="165"/>
                  </a:lnTo>
                  <a:lnTo>
                    <a:pt x="599" y="171"/>
                  </a:lnTo>
                  <a:lnTo>
                    <a:pt x="576" y="168"/>
                  </a:lnTo>
                  <a:lnTo>
                    <a:pt x="567" y="159"/>
                  </a:lnTo>
                  <a:lnTo>
                    <a:pt x="557" y="178"/>
                  </a:lnTo>
                  <a:lnTo>
                    <a:pt x="548" y="184"/>
                  </a:lnTo>
                  <a:lnTo>
                    <a:pt x="535" y="203"/>
                  </a:lnTo>
                  <a:lnTo>
                    <a:pt x="522" y="207"/>
                  </a:lnTo>
                  <a:lnTo>
                    <a:pt x="490" y="245"/>
                  </a:lnTo>
                  <a:lnTo>
                    <a:pt x="477" y="248"/>
                  </a:lnTo>
                  <a:lnTo>
                    <a:pt x="471" y="261"/>
                  </a:lnTo>
                  <a:lnTo>
                    <a:pt x="447" y="155"/>
                  </a:lnTo>
                  <a:lnTo>
                    <a:pt x="283" y="187"/>
                  </a:lnTo>
                  <a:lnTo>
                    <a:pt x="251" y="3"/>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767" name="Freeform 282">
              <a:extLst>
                <a:ext uri="{FF2B5EF4-FFF2-40B4-BE49-F238E27FC236}">
                  <a16:creationId xmlns:a16="http://schemas.microsoft.com/office/drawing/2014/main" id="{DC784825-44DA-F589-7A0F-2EF6CEFA20C3}"/>
                </a:ext>
              </a:extLst>
            </p:cNvPr>
            <p:cNvSpPr>
              <a:spLocks/>
            </p:cNvSpPr>
            <p:nvPr/>
          </p:nvSpPr>
          <p:spPr bwMode="gray">
            <a:xfrm>
              <a:off x="5476560" y="4003991"/>
              <a:ext cx="657225" cy="603250"/>
            </a:xfrm>
            <a:custGeom>
              <a:avLst/>
              <a:gdLst>
                <a:gd name="T0" fmla="*/ 0 w 828"/>
                <a:gd name="T1" fmla="*/ 8 h 760"/>
                <a:gd name="T2" fmla="*/ 187 w 828"/>
                <a:gd name="T3" fmla="*/ 0 h 760"/>
                <a:gd name="T4" fmla="*/ 186 w 828"/>
                <a:gd name="T5" fmla="*/ 3 h 760"/>
                <a:gd name="T6" fmla="*/ 190 w 828"/>
                <a:gd name="T7" fmla="*/ 6 h 760"/>
                <a:gd name="T8" fmla="*/ 192 w 828"/>
                <a:gd name="T9" fmla="*/ 10 h 760"/>
                <a:gd name="T10" fmla="*/ 191 w 828"/>
                <a:gd name="T11" fmla="*/ 14 h 760"/>
                <a:gd name="T12" fmla="*/ 185 w 828"/>
                <a:gd name="T13" fmla="*/ 18 h 760"/>
                <a:gd name="T14" fmla="*/ 180 w 828"/>
                <a:gd name="T15" fmla="*/ 25 h 760"/>
                <a:gd name="T16" fmla="*/ 179 w 828"/>
                <a:gd name="T17" fmla="*/ 28 h 760"/>
                <a:gd name="T18" fmla="*/ 207 w 828"/>
                <a:gd name="T19" fmla="*/ 26 h 760"/>
                <a:gd name="T20" fmla="*/ 206 w 828"/>
                <a:gd name="T21" fmla="*/ 29 h 760"/>
                <a:gd name="T22" fmla="*/ 207 w 828"/>
                <a:gd name="T23" fmla="*/ 31 h 760"/>
                <a:gd name="T24" fmla="*/ 205 w 828"/>
                <a:gd name="T25" fmla="*/ 36 h 760"/>
                <a:gd name="T26" fmla="*/ 200 w 828"/>
                <a:gd name="T27" fmla="*/ 41 h 760"/>
                <a:gd name="T28" fmla="*/ 198 w 828"/>
                <a:gd name="T29" fmla="*/ 52 h 760"/>
                <a:gd name="T30" fmla="*/ 192 w 828"/>
                <a:gd name="T31" fmla="*/ 59 h 760"/>
                <a:gd name="T32" fmla="*/ 194 w 828"/>
                <a:gd name="T33" fmla="*/ 66 h 760"/>
                <a:gd name="T34" fmla="*/ 193 w 828"/>
                <a:gd name="T35" fmla="*/ 75 h 760"/>
                <a:gd name="T36" fmla="*/ 192 w 828"/>
                <a:gd name="T37" fmla="*/ 76 h 760"/>
                <a:gd name="T38" fmla="*/ 188 w 828"/>
                <a:gd name="T39" fmla="*/ 80 h 760"/>
                <a:gd name="T40" fmla="*/ 187 w 828"/>
                <a:gd name="T41" fmla="*/ 83 h 760"/>
                <a:gd name="T42" fmla="*/ 178 w 828"/>
                <a:gd name="T43" fmla="*/ 90 h 760"/>
                <a:gd name="T44" fmla="*/ 175 w 828"/>
                <a:gd name="T45" fmla="*/ 99 h 760"/>
                <a:gd name="T46" fmla="*/ 176 w 828"/>
                <a:gd name="T47" fmla="*/ 107 h 760"/>
                <a:gd name="T48" fmla="*/ 175 w 828"/>
                <a:gd name="T49" fmla="*/ 111 h 760"/>
                <a:gd name="T50" fmla="*/ 167 w 828"/>
                <a:gd name="T51" fmla="*/ 116 h 760"/>
                <a:gd name="T52" fmla="*/ 162 w 828"/>
                <a:gd name="T53" fmla="*/ 123 h 760"/>
                <a:gd name="T54" fmla="*/ 160 w 828"/>
                <a:gd name="T55" fmla="*/ 126 h 760"/>
                <a:gd name="T56" fmla="*/ 160 w 828"/>
                <a:gd name="T57" fmla="*/ 133 h 760"/>
                <a:gd name="T58" fmla="*/ 156 w 828"/>
                <a:gd name="T59" fmla="*/ 137 h 760"/>
                <a:gd name="T60" fmla="*/ 156 w 828"/>
                <a:gd name="T61" fmla="*/ 143 h 760"/>
                <a:gd name="T62" fmla="*/ 154 w 828"/>
                <a:gd name="T63" fmla="*/ 149 h 760"/>
                <a:gd name="T64" fmla="*/ 150 w 828"/>
                <a:gd name="T65" fmla="*/ 156 h 760"/>
                <a:gd name="T66" fmla="*/ 151 w 828"/>
                <a:gd name="T67" fmla="*/ 165 h 760"/>
                <a:gd name="T68" fmla="*/ 155 w 828"/>
                <a:gd name="T69" fmla="*/ 169 h 760"/>
                <a:gd name="T70" fmla="*/ 155 w 828"/>
                <a:gd name="T71" fmla="*/ 174 h 760"/>
                <a:gd name="T72" fmla="*/ 157 w 828"/>
                <a:gd name="T73" fmla="*/ 176 h 760"/>
                <a:gd name="T74" fmla="*/ 157 w 828"/>
                <a:gd name="T75" fmla="*/ 178 h 760"/>
                <a:gd name="T76" fmla="*/ 154 w 828"/>
                <a:gd name="T77" fmla="*/ 180 h 760"/>
                <a:gd name="T78" fmla="*/ 154 w 828"/>
                <a:gd name="T79" fmla="*/ 185 h 760"/>
                <a:gd name="T80" fmla="*/ 154 w 828"/>
                <a:gd name="T81" fmla="*/ 187 h 760"/>
                <a:gd name="T82" fmla="*/ 28 w 828"/>
                <a:gd name="T83" fmla="*/ 190 h 760"/>
                <a:gd name="T84" fmla="*/ 27 w 828"/>
                <a:gd name="T85" fmla="*/ 163 h 760"/>
                <a:gd name="T86" fmla="*/ 21 w 828"/>
                <a:gd name="T87" fmla="*/ 161 h 760"/>
                <a:gd name="T88" fmla="*/ 15 w 828"/>
                <a:gd name="T89" fmla="*/ 164 h 760"/>
                <a:gd name="T90" fmla="*/ 14 w 828"/>
                <a:gd name="T91" fmla="*/ 163 h 760"/>
                <a:gd name="T92" fmla="*/ 7 w 828"/>
                <a:gd name="T93" fmla="*/ 158 h 760"/>
                <a:gd name="T94" fmla="*/ 9 w 828"/>
                <a:gd name="T95" fmla="*/ 66 h 760"/>
                <a:gd name="T96" fmla="*/ 0 w 828"/>
                <a:gd name="T97" fmla="*/ 8 h 7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28" h="760">
                  <a:moveTo>
                    <a:pt x="0" y="32"/>
                  </a:moveTo>
                  <a:lnTo>
                    <a:pt x="745" y="0"/>
                  </a:lnTo>
                  <a:lnTo>
                    <a:pt x="742" y="9"/>
                  </a:lnTo>
                  <a:lnTo>
                    <a:pt x="758" y="22"/>
                  </a:lnTo>
                  <a:lnTo>
                    <a:pt x="765" y="38"/>
                  </a:lnTo>
                  <a:lnTo>
                    <a:pt x="761" y="54"/>
                  </a:lnTo>
                  <a:lnTo>
                    <a:pt x="739" y="70"/>
                  </a:lnTo>
                  <a:lnTo>
                    <a:pt x="719" y="97"/>
                  </a:lnTo>
                  <a:lnTo>
                    <a:pt x="715" y="110"/>
                  </a:lnTo>
                  <a:lnTo>
                    <a:pt x="828" y="103"/>
                  </a:lnTo>
                  <a:lnTo>
                    <a:pt x="822" y="113"/>
                  </a:lnTo>
                  <a:lnTo>
                    <a:pt x="828" y="122"/>
                  </a:lnTo>
                  <a:lnTo>
                    <a:pt x="819" y="142"/>
                  </a:lnTo>
                  <a:lnTo>
                    <a:pt x="800" y="164"/>
                  </a:lnTo>
                  <a:lnTo>
                    <a:pt x="790" y="206"/>
                  </a:lnTo>
                  <a:lnTo>
                    <a:pt x="768" y="235"/>
                  </a:lnTo>
                  <a:lnTo>
                    <a:pt x="774" y="264"/>
                  </a:lnTo>
                  <a:lnTo>
                    <a:pt x="771" y="299"/>
                  </a:lnTo>
                  <a:lnTo>
                    <a:pt x="765" y="303"/>
                  </a:lnTo>
                  <a:lnTo>
                    <a:pt x="749" y="319"/>
                  </a:lnTo>
                  <a:lnTo>
                    <a:pt x="745" y="331"/>
                  </a:lnTo>
                  <a:lnTo>
                    <a:pt x="712" y="360"/>
                  </a:lnTo>
                  <a:lnTo>
                    <a:pt x="700" y="393"/>
                  </a:lnTo>
                  <a:lnTo>
                    <a:pt x="703" y="425"/>
                  </a:lnTo>
                  <a:lnTo>
                    <a:pt x="700" y="441"/>
                  </a:lnTo>
                  <a:lnTo>
                    <a:pt x="668" y="464"/>
                  </a:lnTo>
                  <a:lnTo>
                    <a:pt x="648" y="492"/>
                  </a:lnTo>
                  <a:lnTo>
                    <a:pt x="639" y="502"/>
                  </a:lnTo>
                  <a:lnTo>
                    <a:pt x="639" y="532"/>
                  </a:lnTo>
                  <a:lnTo>
                    <a:pt x="623" y="548"/>
                  </a:lnTo>
                  <a:lnTo>
                    <a:pt x="623" y="570"/>
                  </a:lnTo>
                  <a:lnTo>
                    <a:pt x="613" y="596"/>
                  </a:lnTo>
                  <a:lnTo>
                    <a:pt x="597" y="624"/>
                  </a:lnTo>
                  <a:lnTo>
                    <a:pt x="604" y="658"/>
                  </a:lnTo>
                  <a:lnTo>
                    <a:pt x="620" y="674"/>
                  </a:lnTo>
                  <a:lnTo>
                    <a:pt x="620" y="696"/>
                  </a:lnTo>
                  <a:lnTo>
                    <a:pt x="626" y="702"/>
                  </a:lnTo>
                  <a:lnTo>
                    <a:pt x="626" y="712"/>
                  </a:lnTo>
                  <a:lnTo>
                    <a:pt x="616" y="718"/>
                  </a:lnTo>
                  <a:lnTo>
                    <a:pt x="613" y="737"/>
                  </a:lnTo>
                  <a:lnTo>
                    <a:pt x="616" y="747"/>
                  </a:lnTo>
                  <a:lnTo>
                    <a:pt x="110" y="760"/>
                  </a:lnTo>
                  <a:lnTo>
                    <a:pt x="107" y="650"/>
                  </a:lnTo>
                  <a:lnTo>
                    <a:pt x="81" y="644"/>
                  </a:lnTo>
                  <a:lnTo>
                    <a:pt x="59" y="654"/>
                  </a:lnTo>
                  <a:lnTo>
                    <a:pt x="53" y="650"/>
                  </a:lnTo>
                  <a:lnTo>
                    <a:pt x="26" y="631"/>
                  </a:lnTo>
                  <a:lnTo>
                    <a:pt x="33" y="264"/>
                  </a:lnTo>
                  <a:lnTo>
                    <a:pt x="0" y="32"/>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1088" name="Freeform 283">
              <a:extLst>
                <a:ext uri="{FF2B5EF4-FFF2-40B4-BE49-F238E27FC236}">
                  <a16:creationId xmlns:a16="http://schemas.microsoft.com/office/drawing/2014/main" id="{1028E3C2-2B77-F320-0044-6BA130F4E9EE}"/>
                </a:ext>
              </a:extLst>
            </p:cNvPr>
            <p:cNvSpPr>
              <a:spLocks/>
            </p:cNvSpPr>
            <p:nvPr/>
          </p:nvSpPr>
          <p:spPr bwMode="gray">
            <a:xfrm>
              <a:off x="2928622" y="2907030"/>
              <a:ext cx="741363" cy="922337"/>
            </a:xfrm>
            <a:custGeom>
              <a:avLst/>
              <a:gdLst>
                <a:gd name="T0" fmla="*/ 205 w 935"/>
                <a:gd name="T1" fmla="*/ 290 h 1163"/>
                <a:gd name="T2" fmla="*/ 233 w 935"/>
                <a:gd name="T3" fmla="*/ 83 h 1163"/>
                <a:gd name="T4" fmla="*/ 157 w 935"/>
                <a:gd name="T5" fmla="*/ 71 h 1163"/>
                <a:gd name="T6" fmla="*/ 165 w 935"/>
                <a:gd name="T7" fmla="*/ 20 h 1163"/>
                <a:gd name="T8" fmla="*/ 50 w 935"/>
                <a:gd name="T9" fmla="*/ 0 h 1163"/>
                <a:gd name="T10" fmla="*/ 0 w 935"/>
                <a:gd name="T11" fmla="*/ 258 h 1163"/>
                <a:gd name="T12" fmla="*/ 0 w 935"/>
                <a:gd name="T13" fmla="*/ 258 h 1163"/>
                <a:gd name="T14" fmla="*/ 205 w 935"/>
                <a:gd name="T15" fmla="*/ 290 h 11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35" h="1163">
                  <a:moveTo>
                    <a:pt x="822" y="1163"/>
                  </a:moveTo>
                  <a:lnTo>
                    <a:pt x="935" y="332"/>
                  </a:lnTo>
                  <a:lnTo>
                    <a:pt x="629" y="284"/>
                  </a:lnTo>
                  <a:lnTo>
                    <a:pt x="661" y="81"/>
                  </a:lnTo>
                  <a:lnTo>
                    <a:pt x="200" y="0"/>
                  </a:lnTo>
                  <a:lnTo>
                    <a:pt x="0" y="1034"/>
                  </a:lnTo>
                  <a:lnTo>
                    <a:pt x="822" y="1163"/>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grpSp>
          <p:nvGrpSpPr>
            <p:cNvPr id="1089" name="Group 1088">
              <a:extLst>
                <a:ext uri="{FF2B5EF4-FFF2-40B4-BE49-F238E27FC236}">
                  <a16:creationId xmlns:a16="http://schemas.microsoft.com/office/drawing/2014/main" id="{7EE41370-28D7-A572-FEE0-E9904093E4CD}"/>
                </a:ext>
              </a:extLst>
            </p:cNvPr>
            <p:cNvGrpSpPr/>
            <p:nvPr/>
          </p:nvGrpSpPr>
          <p:grpSpPr>
            <a:xfrm>
              <a:off x="6930708" y="3329305"/>
              <a:ext cx="1054081" cy="574675"/>
              <a:chOff x="6930708" y="3329305"/>
              <a:chExt cx="1054081" cy="574675"/>
            </a:xfrm>
          </p:grpSpPr>
          <p:sp>
            <p:nvSpPr>
              <p:cNvPr id="1090" name="Freeform 285">
                <a:extLst>
                  <a:ext uri="{FF2B5EF4-FFF2-40B4-BE49-F238E27FC236}">
                    <a16:creationId xmlns:a16="http://schemas.microsoft.com/office/drawing/2014/main" id="{D48C2C49-C0EA-4224-36A8-A495CE47409A}"/>
                  </a:ext>
                </a:extLst>
              </p:cNvPr>
              <p:cNvSpPr>
                <a:spLocks/>
              </p:cNvSpPr>
              <p:nvPr/>
            </p:nvSpPr>
            <p:spPr bwMode="gray">
              <a:xfrm>
                <a:off x="6930708" y="3329305"/>
                <a:ext cx="1003300" cy="574675"/>
              </a:xfrm>
              <a:custGeom>
                <a:avLst/>
                <a:gdLst>
                  <a:gd name="T0" fmla="*/ 98 w 1263"/>
                  <a:gd name="T1" fmla="*/ 170 h 725"/>
                  <a:gd name="T2" fmla="*/ 80 w 1263"/>
                  <a:gd name="T3" fmla="*/ 171 h 725"/>
                  <a:gd name="T4" fmla="*/ 70 w 1263"/>
                  <a:gd name="T5" fmla="*/ 173 h 725"/>
                  <a:gd name="T6" fmla="*/ 17 w 1263"/>
                  <a:gd name="T7" fmla="*/ 171 h 725"/>
                  <a:gd name="T8" fmla="*/ 29 w 1263"/>
                  <a:gd name="T9" fmla="*/ 158 h 725"/>
                  <a:gd name="T10" fmla="*/ 33 w 1263"/>
                  <a:gd name="T11" fmla="*/ 149 h 725"/>
                  <a:gd name="T12" fmla="*/ 60 w 1263"/>
                  <a:gd name="T13" fmla="*/ 123 h 725"/>
                  <a:gd name="T14" fmla="*/ 66 w 1263"/>
                  <a:gd name="T15" fmla="*/ 135 h 725"/>
                  <a:gd name="T16" fmla="*/ 85 w 1263"/>
                  <a:gd name="T17" fmla="*/ 134 h 725"/>
                  <a:gd name="T18" fmla="*/ 92 w 1263"/>
                  <a:gd name="T19" fmla="*/ 133 h 725"/>
                  <a:gd name="T20" fmla="*/ 107 w 1263"/>
                  <a:gd name="T21" fmla="*/ 128 h 725"/>
                  <a:gd name="T22" fmla="*/ 112 w 1263"/>
                  <a:gd name="T23" fmla="*/ 124 h 725"/>
                  <a:gd name="T24" fmla="*/ 131 w 1263"/>
                  <a:gd name="T25" fmla="*/ 109 h 725"/>
                  <a:gd name="T26" fmla="*/ 136 w 1263"/>
                  <a:gd name="T27" fmla="*/ 87 h 725"/>
                  <a:gd name="T28" fmla="*/ 152 w 1263"/>
                  <a:gd name="T29" fmla="*/ 55 h 725"/>
                  <a:gd name="T30" fmla="*/ 161 w 1263"/>
                  <a:gd name="T31" fmla="*/ 59 h 725"/>
                  <a:gd name="T32" fmla="*/ 170 w 1263"/>
                  <a:gd name="T33" fmla="*/ 35 h 725"/>
                  <a:gd name="T34" fmla="*/ 182 w 1263"/>
                  <a:gd name="T35" fmla="*/ 29 h 725"/>
                  <a:gd name="T36" fmla="*/ 189 w 1263"/>
                  <a:gd name="T37" fmla="*/ 16 h 725"/>
                  <a:gd name="T38" fmla="*/ 189 w 1263"/>
                  <a:gd name="T39" fmla="*/ 3 h 725"/>
                  <a:gd name="T40" fmla="*/ 210 w 1263"/>
                  <a:gd name="T41" fmla="*/ 12 h 725"/>
                  <a:gd name="T42" fmla="*/ 216 w 1263"/>
                  <a:gd name="T43" fmla="*/ 2 h 725"/>
                  <a:gd name="T44" fmla="*/ 227 w 1263"/>
                  <a:gd name="T45" fmla="*/ 4 h 725"/>
                  <a:gd name="T46" fmla="*/ 236 w 1263"/>
                  <a:gd name="T47" fmla="*/ 13 h 725"/>
                  <a:gd name="T48" fmla="*/ 248 w 1263"/>
                  <a:gd name="T49" fmla="*/ 23 h 725"/>
                  <a:gd name="T50" fmla="*/ 240 w 1263"/>
                  <a:gd name="T51" fmla="*/ 43 h 725"/>
                  <a:gd name="T52" fmla="*/ 252 w 1263"/>
                  <a:gd name="T53" fmla="*/ 46 h 725"/>
                  <a:gd name="T54" fmla="*/ 261 w 1263"/>
                  <a:gd name="T55" fmla="*/ 53 h 725"/>
                  <a:gd name="T56" fmla="*/ 269 w 1263"/>
                  <a:gd name="T57" fmla="*/ 54 h 725"/>
                  <a:gd name="T58" fmla="*/ 286 w 1263"/>
                  <a:gd name="T59" fmla="*/ 61 h 725"/>
                  <a:gd name="T60" fmla="*/ 286 w 1263"/>
                  <a:gd name="T61" fmla="*/ 70 h 725"/>
                  <a:gd name="T62" fmla="*/ 285 w 1263"/>
                  <a:gd name="T63" fmla="*/ 79 h 725"/>
                  <a:gd name="T64" fmla="*/ 294 w 1263"/>
                  <a:gd name="T65" fmla="*/ 88 h 725"/>
                  <a:gd name="T66" fmla="*/ 287 w 1263"/>
                  <a:gd name="T67" fmla="*/ 91 h 725"/>
                  <a:gd name="T68" fmla="*/ 290 w 1263"/>
                  <a:gd name="T69" fmla="*/ 95 h 725"/>
                  <a:gd name="T70" fmla="*/ 285 w 1263"/>
                  <a:gd name="T71" fmla="*/ 98 h 725"/>
                  <a:gd name="T72" fmla="*/ 290 w 1263"/>
                  <a:gd name="T73" fmla="*/ 102 h 725"/>
                  <a:gd name="T74" fmla="*/ 292 w 1263"/>
                  <a:gd name="T75" fmla="*/ 111 h 725"/>
                  <a:gd name="T76" fmla="*/ 283 w 1263"/>
                  <a:gd name="T77" fmla="*/ 111 h 725"/>
                  <a:gd name="T78" fmla="*/ 296 w 1263"/>
                  <a:gd name="T79" fmla="*/ 115 h 725"/>
                  <a:gd name="T80" fmla="*/ 310 w 1263"/>
                  <a:gd name="T81" fmla="*/ 111 h 725"/>
                  <a:gd name="T82" fmla="*/ 313 w 1263"/>
                  <a:gd name="T83" fmla="*/ 130 h 72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63" h="725">
                    <a:moveTo>
                      <a:pt x="1247" y="529"/>
                    </a:moveTo>
                    <a:lnTo>
                      <a:pt x="828" y="609"/>
                    </a:lnTo>
                    <a:lnTo>
                      <a:pt x="390" y="680"/>
                    </a:lnTo>
                    <a:lnTo>
                      <a:pt x="383" y="677"/>
                    </a:lnTo>
                    <a:lnTo>
                      <a:pt x="364" y="683"/>
                    </a:lnTo>
                    <a:lnTo>
                      <a:pt x="319" y="687"/>
                    </a:lnTo>
                    <a:lnTo>
                      <a:pt x="323" y="680"/>
                    </a:lnTo>
                    <a:lnTo>
                      <a:pt x="277" y="687"/>
                    </a:lnTo>
                    <a:lnTo>
                      <a:pt x="277" y="693"/>
                    </a:lnTo>
                    <a:lnTo>
                      <a:pt x="0" y="725"/>
                    </a:lnTo>
                    <a:lnTo>
                      <a:pt x="9" y="715"/>
                    </a:lnTo>
                    <a:lnTo>
                      <a:pt x="68" y="687"/>
                    </a:lnTo>
                    <a:lnTo>
                      <a:pt x="77" y="674"/>
                    </a:lnTo>
                    <a:lnTo>
                      <a:pt x="109" y="647"/>
                    </a:lnTo>
                    <a:lnTo>
                      <a:pt x="113" y="634"/>
                    </a:lnTo>
                    <a:lnTo>
                      <a:pt x="116" y="625"/>
                    </a:lnTo>
                    <a:lnTo>
                      <a:pt x="132" y="618"/>
                    </a:lnTo>
                    <a:lnTo>
                      <a:pt x="132" y="599"/>
                    </a:lnTo>
                    <a:lnTo>
                      <a:pt x="148" y="583"/>
                    </a:lnTo>
                    <a:lnTo>
                      <a:pt x="235" y="509"/>
                    </a:lnTo>
                    <a:lnTo>
                      <a:pt x="238" y="493"/>
                    </a:lnTo>
                    <a:lnTo>
                      <a:pt x="248" y="496"/>
                    </a:lnTo>
                    <a:lnTo>
                      <a:pt x="238" y="515"/>
                    </a:lnTo>
                    <a:lnTo>
                      <a:pt x="264" y="542"/>
                    </a:lnTo>
                    <a:lnTo>
                      <a:pt x="303" y="551"/>
                    </a:lnTo>
                    <a:lnTo>
                      <a:pt x="319" y="554"/>
                    </a:lnTo>
                    <a:lnTo>
                      <a:pt x="339" y="539"/>
                    </a:lnTo>
                    <a:lnTo>
                      <a:pt x="339" y="529"/>
                    </a:lnTo>
                    <a:lnTo>
                      <a:pt x="355" y="521"/>
                    </a:lnTo>
                    <a:lnTo>
                      <a:pt x="367" y="532"/>
                    </a:lnTo>
                    <a:lnTo>
                      <a:pt x="374" y="535"/>
                    </a:lnTo>
                    <a:lnTo>
                      <a:pt x="386" y="532"/>
                    </a:lnTo>
                    <a:lnTo>
                      <a:pt x="428" y="515"/>
                    </a:lnTo>
                    <a:lnTo>
                      <a:pt x="434" y="489"/>
                    </a:lnTo>
                    <a:lnTo>
                      <a:pt x="438" y="489"/>
                    </a:lnTo>
                    <a:lnTo>
                      <a:pt x="448" y="499"/>
                    </a:lnTo>
                    <a:lnTo>
                      <a:pt x="483" y="470"/>
                    </a:lnTo>
                    <a:lnTo>
                      <a:pt x="493" y="477"/>
                    </a:lnTo>
                    <a:lnTo>
                      <a:pt x="522" y="438"/>
                    </a:lnTo>
                    <a:lnTo>
                      <a:pt x="515" y="426"/>
                    </a:lnTo>
                    <a:lnTo>
                      <a:pt x="519" y="400"/>
                    </a:lnTo>
                    <a:lnTo>
                      <a:pt x="544" y="348"/>
                    </a:lnTo>
                    <a:lnTo>
                      <a:pt x="580" y="212"/>
                    </a:lnTo>
                    <a:lnTo>
                      <a:pt x="587" y="209"/>
                    </a:lnTo>
                    <a:lnTo>
                      <a:pt x="606" y="222"/>
                    </a:lnTo>
                    <a:lnTo>
                      <a:pt x="609" y="232"/>
                    </a:lnTo>
                    <a:lnTo>
                      <a:pt x="619" y="241"/>
                    </a:lnTo>
                    <a:lnTo>
                      <a:pt x="641" y="238"/>
                    </a:lnTo>
                    <a:lnTo>
                      <a:pt x="654" y="212"/>
                    </a:lnTo>
                    <a:lnTo>
                      <a:pt x="670" y="161"/>
                    </a:lnTo>
                    <a:lnTo>
                      <a:pt x="680" y="142"/>
                    </a:lnTo>
                    <a:lnTo>
                      <a:pt x="699" y="152"/>
                    </a:lnTo>
                    <a:lnTo>
                      <a:pt x="715" y="123"/>
                    </a:lnTo>
                    <a:lnTo>
                      <a:pt x="725" y="116"/>
                    </a:lnTo>
                    <a:lnTo>
                      <a:pt x="738" y="99"/>
                    </a:lnTo>
                    <a:lnTo>
                      <a:pt x="748" y="74"/>
                    </a:lnTo>
                    <a:lnTo>
                      <a:pt x="754" y="67"/>
                    </a:lnTo>
                    <a:lnTo>
                      <a:pt x="757" y="58"/>
                    </a:lnTo>
                    <a:lnTo>
                      <a:pt x="751" y="55"/>
                    </a:lnTo>
                    <a:lnTo>
                      <a:pt x="754" y="13"/>
                    </a:lnTo>
                    <a:lnTo>
                      <a:pt x="757" y="7"/>
                    </a:lnTo>
                    <a:lnTo>
                      <a:pt x="764" y="0"/>
                    </a:lnTo>
                    <a:lnTo>
                      <a:pt x="837" y="48"/>
                    </a:lnTo>
                    <a:lnTo>
                      <a:pt x="850" y="51"/>
                    </a:lnTo>
                    <a:lnTo>
                      <a:pt x="853" y="48"/>
                    </a:lnTo>
                    <a:lnTo>
                      <a:pt x="861" y="10"/>
                    </a:lnTo>
                    <a:lnTo>
                      <a:pt x="874" y="7"/>
                    </a:lnTo>
                    <a:lnTo>
                      <a:pt x="890" y="13"/>
                    </a:lnTo>
                    <a:lnTo>
                      <a:pt x="906" y="19"/>
                    </a:lnTo>
                    <a:lnTo>
                      <a:pt x="896" y="35"/>
                    </a:lnTo>
                    <a:lnTo>
                      <a:pt x="912" y="55"/>
                    </a:lnTo>
                    <a:lnTo>
                      <a:pt x="944" y="55"/>
                    </a:lnTo>
                    <a:lnTo>
                      <a:pt x="957" y="67"/>
                    </a:lnTo>
                    <a:lnTo>
                      <a:pt x="976" y="77"/>
                    </a:lnTo>
                    <a:lnTo>
                      <a:pt x="992" y="93"/>
                    </a:lnTo>
                    <a:lnTo>
                      <a:pt x="989" y="104"/>
                    </a:lnTo>
                    <a:lnTo>
                      <a:pt x="970" y="142"/>
                    </a:lnTo>
                    <a:lnTo>
                      <a:pt x="957" y="174"/>
                    </a:lnTo>
                    <a:lnTo>
                      <a:pt x="960" y="196"/>
                    </a:lnTo>
                    <a:lnTo>
                      <a:pt x="986" y="196"/>
                    </a:lnTo>
                    <a:lnTo>
                      <a:pt x="1006" y="184"/>
                    </a:lnTo>
                    <a:lnTo>
                      <a:pt x="1022" y="203"/>
                    </a:lnTo>
                    <a:lnTo>
                      <a:pt x="1035" y="209"/>
                    </a:lnTo>
                    <a:lnTo>
                      <a:pt x="1041" y="212"/>
                    </a:lnTo>
                    <a:lnTo>
                      <a:pt x="1054" y="222"/>
                    </a:lnTo>
                    <a:lnTo>
                      <a:pt x="1060" y="222"/>
                    </a:lnTo>
                    <a:lnTo>
                      <a:pt x="1073" y="219"/>
                    </a:lnTo>
                    <a:lnTo>
                      <a:pt x="1076" y="219"/>
                    </a:lnTo>
                    <a:lnTo>
                      <a:pt x="1114" y="238"/>
                    </a:lnTo>
                    <a:lnTo>
                      <a:pt x="1141" y="245"/>
                    </a:lnTo>
                    <a:lnTo>
                      <a:pt x="1157" y="265"/>
                    </a:lnTo>
                    <a:lnTo>
                      <a:pt x="1154" y="271"/>
                    </a:lnTo>
                    <a:lnTo>
                      <a:pt x="1144" y="281"/>
                    </a:lnTo>
                    <a:lnTo>
                      <a:pt x="1151" y="306"/>
                    </a:lnTo>
                    <a:lnTo>
                      <a:pt x="1144" y="313"/>
                    </a:lnTo>
                    <a:lnTo>
                      <a:pt x="1137" y="319"/>
                    </a:lnTo>
                    <a:lnTo>
                      <a:pt x="1167" y="332"/>
                    </a:lnTo>
                    <a:lnTo>
                      <a:pt x="1176" y="354"/>
                    </a:lnTo>
                    <a:lnTo>
                      <a:pt x="1176" y="360"/>
                    </a:lnTo>
                    <a:lnTo>
                      <a:pt x="1170" y="367"/>
                    </a:lnTo>
                    <a:lnTo>
                      <a:pt x="1148" y="364"/>
                    </a:lnTo>
                    <a:lnTo>
                      <a:pt x="1144" y="373"/>
                    </a:lnTo>
                    <a:lnTo>
                      <a:pt x="1151" y="380"/>
                    </a:lnTo>
                    <a:lnTo>
                      <a:pt x="1157" y="380"/>
                    </a:lnTo>
                    <a:lnTo>
                      <a:pt x="1157" y="390"/>
                    </a:lnTo>
                    <a:lnTo>
                      <a:pt x="1144" y="394"/>
                    </a:lnTo>
                    <a:lnTo>
                      <a:pt x="1137" y="394"/>
                    </a:lnTo>
                    <a:lnTo>
                      <a:pt x="1134" y="400"/>
                    </a:lnTo>
                    <a:lnTo>
                      <a:pt x="1144" y="406"/>
                    </a:lnTo>
                    <a:lnTo>
                      <a:pt x="1160" y="410"/>
                    </a:lnTo>
                    <a:lnTo>
                      <a:pt x="1179" y="416"/>
                    </a:lnTo>
                    <a:lnTo>
                      <a:pt x="1186" y="426"/>
                    </a:lnTo>
                    <a:lnTo>
                      <a:pt x="1167" y="445"/>
                    </a:lnTo>
                    <a:lnTo>
                      <a:pt x="1157" y="445"/>
                    </a:lnTo>
                    <a:lnTo>
                      <a:pt x="1130" y="435"/>
                    </a:lnTo>
                    <a:lnTo>
                      <a:pt x="1130" y="445"/>
                    </a:lnTo>
                    <a:lnTo>
                      <a:pt x="1148" y="454"/>
                    </a:lnTo>
                    <a:lnTo>
                      <a:pt x="1163" y="467"/>
                    </a:lnTo>
                    <a:lnTo>
                      <a:pt x="1183" y="461"/>
                    </a:lnTo>
                    <a:lnTo>
                      <a:pt x="1199" y="445"/>
                    </a:lnTo>
                    <a:lnTo>
                      <a:pt x="1218" y="448"/>
                    </a:lnTo>
                    <a:lnTo>
                      <a:pt x="1240" y="445"/>
                    </a:lnTo>
                    <a:lnTo>
                      <a:pt x="1243" y="448"/>
                    </a:lnTo>
                    <a:lnTo>
                      <a:pt x="1263" y="509"/>
                    </a:lnTo>
                    <a:lnTo>
                      <a:pt x="1250" y="521"/>
                    </a:lnTo>
                    <a:lnTo>
                      <a:pt x="1243" y="521"/>
                    </a:lnTo>
                    <a:lnTo>
                      <a:pt x="1247" y="529"/>
                    </a:lnTo>
                    <a:close/>
                  </a:path>
                </a:pathLst>
              </a:custGeom>
              <a:solidFill>
                <a:srgbClr val="EAEAEA"/>
              </a:solidFill>
              <a:ln w="9525" cap="flat" cmpd="sng">
                <a:solidFill>
                  <a:srgbClr val="BFBFBF"/>
                </a:solidFill>
                <a:prstDash val="solid"/>
                <a:round/>
                <a:headEnd/>
                <a:tailEnd/>
              </a:ln>
              <a:effectLst/>
            </p:spPr>
            <p:txBody>
              <a:bodyPr wrap="none" anchor="ct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latin typeface="Arial" panose="020B0604020202020204" pitchFamily="34" charset="0"/>
                </a:endParaRPr>
              </a:p>
            </p:txBody>
          </p:sp>
          <p:sp>
            <p:nvSpPr>
              <p:cNvPr id="1091" name="Freeform 286">
                <a:extLst>
                  <a:ext uri="{FF2B5EF4-FFF2-40B4-BE49-F238E27FC236}">
                    <a16:creationId xmlns:a16="http://schemas.microsoft.com/office/drawing/2014/main" id="{60ADA471-88FB-FDEB-FAE6-52304402E6AE}"/>
                  </a:ext>
                </a:extLst>
              </p:cNvPr>
              <p:cNvSpPr>
                <a:spLocks/>
              </p:cNvSpPr>
              <p:nvPr/>
            </p:nvSpPr>
            <p:spPr bwMode="auto">
              <a:xfrm rot="20873963">
                <a:off x="7887579" y="3489793"/>
                <a:ext cx="97210" cy="145816"/>
              </a:xfrm>
              <a:custGeom>
                <a:avLst/>
                <a:gdLst>
                  <a:gd name="T0" fmla="*/ 42 w 60"/>
                  <a:gd name="T1" fmla="*/ 18 h 90"/>
                  <a:gd name="T2" fmla="*/ 48 w 60"/>
                  <a:gd name="T3" fmla="*/ 18 h 90"/>
                  <a:gd name="T4" fmla="*/ 60 w 60"/>
                  <a:gd name="T5" fmla="*/ 0 h 90"/>
                  <a:gd name="T6" fmla="*/ 30 w 60"/>
                  <a:gd name="T7" fmla="*/ 6 h 90"/>
                  <a:gd name="T8" fmla="*/ 30 w 60"/>
                  <a:gd name="T9" fmla="*/ 12 h 90"/>
                  <a:gd name="T10" fmla="*/ 24 w 60"/>
                  <a:gd name="T11" fmla="*/ 18 h 90"/>
                  <a:gd name="T12" fmla="*/ 12 w 60"/>
                  <a:gd name="T13" fmla="*/ 42 h 90"/>
                  <a:gd name="T14" fmla="*/ 0 w 60"/>
                  <a:gd name="T15" fmla="*/ 78 h 90"/>
                  <a:gd name="T16" fmla="*/ 6 w 60"/>
                  <a:gd name="T17" fmla="*/ 90 h 90"/>
                  <a:gd name="T18" fmla="*/ 12 w 60"/>
                  <a:gd name="T19" fmla="*/ 90 h 90"/>
                  <a:gd name="T20" fmla="*/ 6 w 60"/>
                  <a:gd name="T21" fmla="*/ 90 h 90"/>
                  <a:gd name="T22" fmla="*/ 12 w 60"/>
                  <a:gd name="T23" fmla="*/ 90 h 90"/>
                  <a:gd name="T24" fmla="*/ 30 w 60"/>
                  <a:gd name="T25" fmla="*/ 54 h 90"/>
                  <a:gd name="T26" fmla="*/ 42 w 60"/>
                  <a:gd name="T27" fmla="*/ 24 h 90"/>
                  <a:gd name="T28" fmla="*/ 42 w 60"/>
                  <a:gd name="T2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90">
                    <a:moveTo>
                      <a:pt x="42" y="18"/>
                    </a:moveTo>
                    <a:lnTo>
                      <a:pt x="48" y="18"/>
                    </a:lnTo>
                    <a:lnTo>
                      <a:pt x="60" y="0"/>
                    </a:lnTo>
                    <a:lnTo>
                      <a:pt x="30" y="6"/>
                    </a:lnTo>
                    <a:lnTo>
                      <a:pt x="30" y="12"/>
                    </a:lnTo>
                    <a:lnTo>
                      <a:pt x="24" y="18"/>
                    </a:lnTo>
                    <a:lnTo>
                      <a:pt x="12" y="42"/>
                    </a:lnTo>
                    <a:lnTo>
                      <a:pt x="0" y="78"/>
                    </a:lnTo>
                    <a:lnTo>
                      <a:pt x="6" y="90"/>
                    </a:lnTo>
                    <a:lnTo>
                      <a:pt x="12" y="90"/>
                    </a:lnTo>
                    <a:lnTo>
                      <a:pt x="6" y="90"/>
                    </a:lnTo>
                    <a:lnTo>
                      <a:pt x="12" y="90"/>
                    </a:lnTo>
                    <a:lnTo>
                      <a:pt x="30" y="54"/>
                    </a:lnTo>
                    <a:lnTo>
                      <a:pt x="42" y="24"/>
                    </a:lnTo>
                    <a:lnTo>
                      <a:pt x="42" y="18"/>
                    </a:lnTo>
                    <a:close/>
                  </a:path>
                </a:pathLst>
              </a:custGeom>
              <a:solidFill>
                <a:srgbClr val="EAEAEA"/>
              </a:solidFill>
              <a:ln w="9525">
                <a:solidFill>
                  <a:srgbClr val="BFBFBF"/>
                </a:solidFill>
                <a:prstDash val="solid"/>
                <a:round/>
                <a:headEnd/>
                <a:tailEnd/>
              </a:ln>
            </p:spPr>
            <p:txBody>
              <a:bodyPr vert="horz" wrap="square" lIns="80682" tIns="40341" rIns="80682" bIns="40341" numCol="1" anchor="t" anchorCtr="0" compatLnSpc="1">
                <a:prstTxWarp prst="textNoShape">
                  <a:avLst/>
                </a:prstTxWarp>
              </a:bodyPr>
              <a:lstStyle>
                <a:defPPr>
                  <a:defRPr lang="en-US"/>
                </a:defPPr>
                <a:lvl1pPr algn="l" rtl="0" fontAlgn="base">
                  <a:spcBef>
                    <a:spcPct val="0"/>
                  </a:spcBef>
                  <a:spcAft>
                    <a:spcPct val="0"/>
                  </a:spcAft>
                  <a:defRPr sz="1200" kern="1200">
                    <a:solidFill>
                      <a:schemeClr val="tx1"/>
                    </a:solidFill>
                    <a:latin typeface="Arial" pitchFamily="18" charset="0"/>
                    <a:ea typeface="+mn-ea"/>
                    <a:cs typeface="+mn-cs"/>
                  </a:defRPr>
                </a:lvl1pPr>
                <a:lvl2pPr marL="457200" algn="l" rtl="0" fontAlgn="base">
                  <a:spcBef>
                    <a:spcPct val="0"/>
                  </a:spcBef>
                  <a:spcAft>
                    <a:spcPct val="0"/>
                  </a:spcAft>
                  <a:defRPr sz="1200" kern="1200">
                    <a:solidFill>
                      <a:schemeClr val="tx1"/>
                    </a:solidFill>
                    <a:latin typeface="Arial" pitchFamily="18" charset="0"/>
                    <a:ea typeface="+mn-ea"/>
                    <a:cs typeface="+mn-cs"/>
                  </a:defRPr>
                </a:lvl2pPr>
                <a:lvl3pPr marL="914400" algn="l" rtl="0" fontAlgn="base">
                  <a:spcBef>
                    <a:spcPct val="0"/>
                  </a:spcBef>
                  <a:spcAft>
                    <a:spcPct val="0"/>
                  </a:spcAft>
                  <a:defRPr sz="1200" kern="1200">
                    <a:solidFill>
                      <a:schemeClr val="tx1"/>
                    </a:solidFill>
                    <a:latin typeface="Arial" pitchFamily="18" charset="0"/>
                    <a:ea typeface="+mn-ea"/>
                    <a:cs typeface="+mn-cs"/>
                  </a:defRPr>
                </a:lvl3pPr>
                <a:lvl4pPr marL="1371600" algn="l" rtl="0" fontAlgn="base">
                  <a:spcBef>
                    <a:spcPct val="0"/>
                  </a:spcBef>
                  <a:spcAft>
                    <a:spcPct val="0"/>
                  </a:spcAft>
                  <a:defRPr sz="1200" kern="1200">
                    <a:solidFill>
                      <a:schemeClr val="tx1"/>
                    </a:solidFill>
                    <a:latin typeface="Arial" pitchFamily="18" charset="0"/>
                    <a:ea typeface="+mn-ea"/>
                    <a:cs typeface="+mn-cs"/>
                  </a:defRPr>
                </a:lvl4pPr>
                <a:lvl5pPr marL="1828800" algn="l" rtl="0" fontAlgn="base">
                  <a:spcBef>
                    <a:spcPct val="0"/>
                  </a:spcBef>
                  <a:spcAft>
                    <a:spcPct val="0"/>
                  </a:spcAft>
                  <a:defRPr sz="1200" kern="1200">
                    <a:solidFill>
                      <a:schemeClr val="tx1"/>
                    </a:solidFill>
                    <a:latin typeface="Arial" pitchFamily="18" charset="0"/>
                    <a:ea typeface="+mn-ea"/>
                    <a:cs typeface="+mn-cs"/>
                  </a:defRPr>
                </a:lvl5pPr>
                <a:lvl6pPr marL="2286000" algn="l" defTabSz="914400" rtl="0" eaLnBrk="1" latinLnBrk="0" hangingPunct="1">
                  <a:defRPr sz="1200" kern="1200">
                    <a:solidFill>
                      <a:schemeClr val="tx1"/>
                    </a:solidFill>
                    <a:latin typeface="Arial" pitchFamily="18" charset="0"/>
                    <a:ea typeface="+mn-ea"/>
                    <a:cs typeface="+mn-cs"/>
                  </a:defRPr>
                </a:lvl6pPr>
                <a:lvl7pPr marL="2743200" algn="l" defTabSz="914400" rtl="0" eaLnBrk="1" latinLnBrk="0" hangingPunct="1">
                  <a:defRPr sz="1200" kern="1200">
                    <a:solidFill>
                      <a:schemeClr val="tx1"/>
                    </a:solidFill>
                    <a:latin typeface="Arial" pitchFamily="18" charset="0"/>
                    <a:ea typeface="+mn-ea"/>
                    <a:cs typeface="+mn-cs"/>
                  </a:defRPr>
                </a:lvl7pPr>
                <a:lvl8pPr marL="3200400" algn="l" defTabSz="914400" rtl="0" eaLnBrk="1" latinLnBrk="0" hangingPunct="1">
                  <a:defRPr sz="1200" kern="1200">
                    <a:solidFill>
                      <a:schemeClr val="tx1"/>
                    </a:solidFill>
                    <a:latin typeface="Arial" pitchFamily="18" charset="0"/>
                    <a:ea typeface="+mn-ea"/>
                    <a:cs typeface="+mn-cs"/>
                  </a:defRPr>
                </a:lvl8pPr>
                <a:lvl9pPr marL="3657600" algn="l" defTabSz="914400" rtl="0" eaLnBrk="1" latinLnBrk="0" hangingPunct="1">
                  <a:defRPr sz="1200" kern="1200">
                    <a:solidFill>
                      <a:schemeClr val="tx1"/>
                    </a:solidFill>
                    <a:latin typeface="Arial" pitchFamily="18" charset="0"/>
                    <a:ea typeface="+mn-ea"/>
                    <a:cs typeface="+mn-cs"/>
                  </a:defRPr>
                </a:lvl9pPr>
              </a:lstStyle>
              <a:p>
                <a:endParaRPr lang="en-US" sz="1059" dirty="0"/>
              </a:p>
            </p:txBody>
          </p:sp>
        </p:grpSp>
      </p:grpSp>
      <p:grpSp>
        <p:nvGrpSpPr>
          <p:cNvPr id="2" name="Group 1">
            <a:extLst>
              <a:ext uri="{FF2B5EF4-FFF2-40B4-BE49-F238E27FC236}">
                <a16:creationId xmlns:a16="http://schemas.microsoft.com/office/drawing/2014/main" id="{B01754F5-B403-028C-EECA-11F01EE93CB2}"/>
              </a:ext>
            </a:extLst>
          </p:cNvPr>
          <p:cNvGrpSpPr/>
          <p:nvPr/>
        </p:nvGrpSpPr>
        <p:grpSpPr>
          <a:xfrm>
            <a:off x="659517" y="1346735"/>
            <a:ext cx="5303012" cy="3196873"/>
            <a:chOff x="659517" y="1346735"/>
            <a:chExt cx="5303012" cy="3196873"/>
          </a:xfrm>
        </p:grpSpPr>
        <p:sp>
          <p:nvSpPr>
            <p:cNvPr id="21" name="Oval 20">
              <a:extLst>
                <a:ext uri="{FF2B5EF4-FFF2-40B4-BE49-F238E27FC236}">
                  <a16:creationId xmlns:a16="http://schemas.microsoft.com/office/drawing/2014/main" id="{5B695AF0-4A5F-649E-D162-16FA043B58CD}"/>
                </a:ext>
              </a:extLst>
            </p:cNvPr>
            <p:cNvSpPr>
              <a:spLocks noChangeAspect="1"/>
            </p:cNvSpPr>
            <p:nvPr/>
          </p:nvSpPr>
          <p:spPr bwMode="auto">
            <a:xfrm>
              <a:off x="753159" y="245544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25" name="Oval 24">
              <a:extLst>
                <a:ext uri="{FF2B5EF4-FFF2-40B4-BE49-F238E27FC236}">
                  <a16:creationId xmlns:a16="http://schemas.microsoft.com/office/drawing/2014/main" id="{5F184AC2-5741-BB7F-11D8-EAE0E1F44942}"/>
                </a:ext>
              </a:extLst>
            </p:cNvPr>
            <p:cNvSpPr>
              <a:spLocks noChangeAspect="1"/>
            </p:cNvSpPr>
            <p:nvPr/>
          </p:nvSpPr>
          <p:spPr bwMode="auto">
            <a:xfrm>
              <a:off x="1048434" y="134673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28" name="Oval 27">
              <a:extLst>
                <a:ext uri="{FF2B5EF4-FFF2-40B4-BE49-F238E27FC236}">
                  <a16:creationId xmlns:a16="http://schemas.microsoft.com/office/drawing/2014/main" id="{80E4B597-FEDE-D694-D913-6BA3B8CC8BE3}"/>
                </a:ext>
              </a:extLst>
            </p:cNvPr>
            <p:cNvSpPr>
              <a:spLocks noChangeAspect="1"/>
            </p:cNvSpPr>
            <p:nvPr/>
          </p:nvSpPr>
          <p:spPr bwMode="auto">
            <a:xfrm>
              <a:off x="985569" y="246306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31" name="Oval 30">
              <a:extLst>
                <a:ext uri="{FF2B5EF4-FFF2-40B4-BE49-F238E27FC236}">
                  <a16:creationId xmlns:a16="http://schemas.microsoft.com/office/drawing/2014/main" id="{C422E1DB-A78B-CA0D-D440-23A01FE5DC4B}"/>
                </a:ext>
              </a:extLst>
            </p:cNvPr>
            <p:cNvSpPr>
              <a:spLocks noChangeAspect="1"/>
            </p:cNvSpPr>
            <p:nvPr/>
          </p:nvSpPr>
          <p:spPr bwMode="auto">
            <a:xfrm>
              <a:off x="989379" y="248592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30" name="Oval 29">
              <a:extLst>
                <a:ext uri="{FF2B5EF4-FFF2-40B4-BE49-F238E27FC236}">
                  <a16:creationId xmlns:a16="http://schemas.microsoft.com/office/drawing/2014/main" id="{75253972-195C-C959-0313-96E61C8E5C73}"/>
                </a:ext>
              </a:extLst>
            </p:cNvPr>
            <p:cNvSpPr>
              <a:spLocks noChangeAspect="1"/>
            </p:cNvSpPr>
            <p:nvPr/>
          </p:nvSpPr>
          <p:spPr bwMode="auto">
            <a:xfrm>
              <a:off x="990987" y="247655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32" name="Oval 31">
              <a:extLst>
                <a:ext uri="{FF2B5EF4-FFF2-40B4-BE49-F238E27FC236}">
                  <a16:creationId xmlns:a16="http://schemas.microsoft.com/office/drawing/2014/main" id="{88E54EA7-AD87-130F-22A8-68F065E50C18}"/>
                </a:ext>
              </a:extLst>
            </p:cNvPr>
            <p:cNvSpPr>
              <a:spLocks noChangeAspect="1"/>
            </p:cNvSpPr>
            <p:nvPr/>
          </p:nvSpPr>
          <p:spPr bwMode="auto">
            <a:xfrm>
              <a:off x="774114" y="254688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34" name="Oval 33">
              <a:extLst>
                <a:ext uri="{FF2B5EF4-FFF2-40B4-BE49-F238E27FC236}">
                  <a16:creationId xmlns:a16="http://schemas.microsoft.com/office/drawing/2014/main" id="{FA5ECDCF-9354-04C7-2061-665D49E678CC}"/>
                </a:ext>
              </a:extLst>
            </p:cNvPr>
            <p:cNvSpPr>
              <a:spLocks noChangeAspect="1"/>
            </p:cNvSpPr>
            <p:nvPr/>
          </p:nvSpPr>
          <p:spPr bwMode="auto">
            <a:xfrm>
              <a:off x="793164" y="253926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35" name="Oval 34">
              <a:extLst>
                <a:ext uri="{FF2B5EF4-FFF2-40B4-BE49-F238E27FC236}">
                  <a16:creationId xmlns:a16="http://schemas.microsoft.com/office/drawing/2014/main" id="{9FA59573-8FEC-1A6C-B004-FDF5FC8F6628}"/>
                </a:ext>
              </a:extLst>
            </p:cNvPr>
            <p:cNvSpPr>
              <a:spLocks noChangeAspect="1"/>
            </p:cNvSpPr>
            <p:nvPr/>
          </p:nvSpPr>
          <p:spPr bwMode="auto">
            <a:xfrm>
              <a:off x="802689" y="254307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36" name="Oval 35">
              <a:extLst>
                <a:ext uri="{FF2B5EF4-FFF2-40B4-BE49-F238E27FC236}">
                  <a16:creationId xmlns:a16="http://schemas.microsoft.com/office/drawing/2014/main" id="{03187FB6-6298-6B83-0D96-4C49EB5BABBF}"/>
                </a:ext>
              </a:extLst>
            </p:cNvPr>
            <p:cNvSpPr>
              <a:spLocks noChangeAspect="1"/>
            </p:cNvSpPr>
            <p:nvPr/>
          </p:nvSpPr>
          <p:spPr bwMode="auto">
            <a:xfrm>
              <a:off x="798879" y="256022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37" name="Oval 36">
              <a:extLst>
                <a:ext uri="{FF2B5EF4-FFF2-40B4-BE49-F238E27FC236}">
                  <a16:creationId xmlns:a16="http://schemas.microsoft.com/office/drawing/2014/main" id="{03D069D6-A008-030D-FCB3-CBEFB4419CED}"/>
                </a:ext>
              </a:extLst>
            </p:cNvPr>
            <p:cNvSpPr>
              <a:spLocks noChangeAspect="1"/>
            </p:cNvSpPr>
            <p:nvPr/>
          </p:nvSpPr>
          <p:spPr bwMode="auto">
            <a:xfrm>
              <a:off x="680769" y="264975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38" name="Oval 37">
              <a:extLst>
                <a:ext uri="{FF2B5EF4-FFF2-40B4-BE49-F238E27FC236}">
                  <a16:creationId xmlns:a16="http://schemas.microsoft.com/office/drawing/2014/main" id="{7A5BDFDD-8B87-57D2-50E4-E58A5964BDEA}"/>
                </a:ext>
              </a:extLst>
            </p:cNvPr>
            <p:cNvSpPr>
              <a:spLocks noChangeAspect="1"/>
            </p:cNvSpPr>
            <p:nvPr/>
          </p:nvSpPr>
          <p:spPr bwMode="auto">
            <a:xfrm>
              <a:off x="691902" y="265753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39" name="Oval 38">
              <a:extLst>
                <a:ext uri="{FF2B5EF4-FFF2-40B4-BE49-F238E27FC236}">
                  <a16:creationId xmlns:a16="http://schemas.microsoft.com/office/drawing/2014/main" id="{32DB636D-1965-A38D-45C2-015CC39B77BA}"/>
                </a:ext>
              </a:extLst>
            </p:cNvPr>
            <p:cNvSpPr>
              <a:spLocks noChangeAspect="1"/>
            </p:cNvSpPr>
            <p:nvPr/>
          </p:nvSpPr>
          <p:spPr bwMode="auto">
            <a:xfrm>
              <a:off x="916989" y="3032660"/>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40" name="Oval 39">
              <a:extLst>
                <a:ext uri="{FF2B5EF4-FFF2-40B4-BE49-F238E27FC236}">
                  <a16:creationId xmlns:a16="http://schemas.microsoft.com/office/drawing/2014/main" id="{C886CDFF-EE5A-066C-31E2-2428D92C464B}"/>
                </a:ext>
              </a:extLst>
            </p:cNvPr>
            <p:cNvSpPr>
              <a:spLocks noChangeAspect="1"/>
            </p:cNvSpPr>
            <p:nvPr/>
          </p:nvSpPr>
          <p:spPr bwMode="auto">
            <a:xfrm>
              <a:off x="659517" y="263276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41" name="Oval 40">
              <a:extLst>
                <a:ext uri="{FF2B5EF4-FFF2-40B4-BE49-F238E27FC236}">
                  <a16:creationId xmlns:a16="http://schemas.microsoft.com/office/drawing/2014/main" id="{B1582258-02E1-5C69-DC9B-868F3FC41C47}"/>
                </a:ext>
              </a:extLst>
            </p:cNvPr>
            <p:cNvSpPr>
              <a:spLocks noChangeAspect="1"/>
            </p:cNvSpPr>
            <p:nvPr/>
          </p:nvSpPr>
          <p:spPr bwMode="auto">
            <a:xfrm>
              <a:off x="695712" y="260990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42" name="Oval 41">
              <a:extLst>
                <a:ext uri="{FF2B5EF4-FFF2-40B4-BE49-F238E27FC236}">
                  <a16:creationId xmlns:a16="http://schemas.microsoft.com/office/drawing/2014/main" id="{4C75EB4B-39C0-1DE5-00C2-D49E1E704D3E}"/>
                </a:ext>
              </a:extLst>
            </p:cNvPr>
            <p:cNvSpPr>
              <a:spLocks noChangeAspect="1"/>
            </p:cNvSpPr>
            <p:nvPr/>
          </p:nvSpPr>
          <p:spPr bwMode="auto">
            <a:xfrm>
              <a:off x="720774" y="2609750"/>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43" name="Oval 42">
              <a:extLst>
                <a:ext uri="{FF2B5EF4-FFF2-40B4-BE49-F238E27FC236}">
                  <a16:creationId xmlns:a16="http://schemas.microsoft.com/office/drawing/2014/main" id="{22FF16B8-F4F6-38C8-ED54-C22902700301}"/>
                </a:ext>
              </a:extLst>
            </p:cNvPr>
            <p:cNvSpPr>
              <a:spLocks noChangeAspect="1"/>
            </p:cNvSpPr>
            <p:nvPr/>
          </p:nvSpPr>
          <p:spPr bwMode="auto">
            <a:xfrm>
              <a:off x="990987" y="251846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44" name="Oval 43">
              <a:extLst>
                <a:ext uri="{FF2B5EF4-FFF2-40B4-BE49-F238E27FC236}">
                  <a16:creationId xmlns:a16="http://schemas.microsoft.com/office/drawing/2014/main" id="{0EB2A700-8915-DE3F-D582-3B940E921E42}"/>
                </a:ext>
              </a:extLst>
            </p:cNvPr>
            <p:cNvSpPr>
              <a:spLocks noChangeAspect="1"/>
            </p:cNvSpPr>
            <p:nvPr/>
          </p:nvSpPr>
          <p:spPr bwMode="auto">
            <a:xfrm>
              <a:off x="924312" y="160978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45" name="Oval 44">
              <a:extLst>
                <a:ext uri="{FF2B5EF4-FFF2-40B4-BE49-F238E27FC236}">
                  <a16:creationId xmlns:a16="http://schemas.microsoft.com/office/drawing/2014/main" id="{9157DB9E-90F1-3C3C-ED9B-D41C3D3581FC}"/>
                </a:ext>
              </a:extLst>
            </p:cNvPr>
            <p:cNvSpPr>
              <a:spLocks noChangeAspect="1"/>
            </p:cNvSpPr>
            <p:nvPr/>
          </p:nvSpPr>
          <p:spPr bwMode="auto">
            <a:xfrm>
              <a:off x="924312" y="163264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46" name="Oval 45">
              <a:extLst>
                <a:ext uri="{FF2B5EF4-FFF2-40B4-BE49-F238E27FC236}">
                  <a16:creationId xmlns:a16="http://schemas.microsoft.com/office/drawing/2014/main" id="{4B68A419-8D51-3087-62DE-19B5422460D9}"/>
                </a:ext>
              </a:extLst>
            </p:cNvPr>
            <p:cNvSpPr>
              <a:spLocks noChangeAspect="1"/>
            </p:cNvSpPr>
            <p:nvPr/>
          </p:nvSpPr>
          <p:spPr bwMode="auto">
            <a:xfrm>
              <a:off x="1215777" y="143452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47" name="Oval 46">
              <a:extLst>
                <a:ext uri="{FF2B5EF4-FFF2-40B4-BE49-F238E27FC236}">
                  <a16:creationId xmlns:a16="http://schemas.microsoft.com/office/drawing/2014/main" id="{995D8B56-CA62-5B14-FE7F-EC23E950846E}"/>
                </a:ext>
              </a:extLst>
            </p:cNvPr>
            <p:cNvSpPr>
              <a:spLocks noChangeAspect="1"/>
            </p:cNvSpPr>
            <p:nvPr/>
          </p:nvSpPr>
          <p:spPr bwMode="auto">
            <a:xfrm>
              <a:off x="1255782" y="160025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48" name="Oval 47">
              <a:extLst>
                <a:ext uri="{FF2B5EF4-FFF2-40B4-BE49-F238E27FC236}">
                  <a16:creationId xmlns:a16="http://schemas.microsoft.com/office/drawing/2014/main" id="{17C609BE-A281-8DBB-210A-7298FF831AB7}"/>
                </a:ext>
              </a:extLst>
            </p:cNvPr>
            <p:cNvSpPr>
              <a:spLocks noChangeAspect="1"/>
            </p:cNvSpPr>
            <p:nvPr/>
          </p:nvSpPr>
          <p:spPr bwMode="auto">
            <a:xfrm>
              <a:off x="1263402" y="161359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6" name="Oval 55">
              <a:extLst>
                <a:ext uri="{FF2B5EF4-FFF2-40B4-BE49-F238E27FC236}">
                  <a16:creationId xmlns:a16="http://schemas.microsoft.com/office/drawing/2014/main" id="{A114AE32-E8D2-9576-93DF-BDEF0AC30F0F}"/>
                </a:ext>
              </a:extLst>
            </p:cNvPr>
            <p:cNvSpPr>
              <a:spLocks noChangeAspect="1"/>
            </p:cNvSpPr>
            <p:nvPr/>
          </p:nvSpPr>
          <p:spPr bwMode="auto">
            <a:xfrm>
              <a:off x="701724" y="270119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8" name="Oval 57">
              <a:extLst>
                <a:ext uri="{FF2B5EF4-FFF2-40B4-BE49-F238E27FC236}">
                  <a16:creationId xmlns:a16="http://schemas.microsoft.com/office/drawing/2014/main" id="{33F349B8-0AE8-9107-E92C-AD9B4B15C9C0}"/>
                </a:ext>
              </a:extLst>
            </p:cNvPr>
            <p:cNvSpPr>
              <a:spLocks noChangeAspect="1"/>
            </p:cNvSpPr>
            <p:nvPr/>
          </p:nvSpPr>
          <p:spPr bwMode="auto">
            <a:xfrm>
              <a:off x="688389" y="271071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9" name="Oval 58">
              <a:extLst>
                <a:ext uri="{FF2B5EF4-FFF2-40B4-BE49-F238E27FC236}">
                  <a16:creationId xmlns:a16="http://schemas.microsoft.com/office/drawing/2014/main" id="{18284B15-43DF-3DDC-B29B-A6D70FFD07EA}"/>
                </a:ext>
              </a:extLst>
            </p:cNvPr>
            <p:cNvSpPr>
              <a:spLocks noChangeAspect="1"/>
            </p:cNvSpPr>
            <p:nvPr/>
          </p:nvSpPr>
          <p:spPr bwMode="auto">
            <a:xfrm>
              <a:off x="893832" y="283660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1" name="Oval 60">
              <a:extLst>
                <a:ext uri="{FF2B5EF4-FFF2-40B4-BE49-F238E27FC236}">
                  <a16:creationId xmlns:a16="http://schemas.microsoft.com/office/drawing/2014/main" id="{309F19F1-59A8-840D-D8FC-BD77984AE647}"/>
                </a:ext>
              </a:extLst>
            </p:cNvPr>
            <p:cNvSpPr>
              <a:spLocks noChangeAspect="1"/>
            </p:cNvSpPr>
            <p:nvPr/>
          </p:nvSpPr>
          <p:spPr bwMode="auto">
            <a:xfrm>
              <a:off x="918894" y="290312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2" name="Oval 61">
              <a:extLst>
                <a:ext uri="{FF2B5EF4-FFF2-40B4-BE49-F238E27FC236}">
                  <a16:creationId xmlns:a16="http://schemas.microsoft.com/office/drawing/2014/main" id="{76E1DFDF-8CC3-4DB0-D1E9-1A94011583E9}"/>
                </a:ext>
              </a:extLst>
            </p:cNvPr>
            <p:cNvSpPr>
              <a:spLocks noChangeAspect="1"/>
            </p:cNvSpPr>
            <p:nvPr/>
          </p:nvSpPr>
          <p:spPr bwMode="auto">
            <a:xfrm>
              <a:off x="749349" y="303075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3" name="Oval 62">
              <a:extLst>
                <a:ext uri="{FF2B5EF4-FFF2-40B4-BE49-F238E27FC236}">
                  <a16:creationId xmlns:a16="http://schemas.microsoft.com/office/drawing/2014/main" id="{ED639309-89B3-E4D4-465F-1A622167507F}"/>
                </a:ext>
              </a:extLst>
            </p:cNvPr>
            <p:cNvSpPr>
              <a:spLocks noChangeAspect="1"/>
            </p:cNvSpPr>
            <p:nvPr/>
          </p:nvSpPr>
          <p:spPr bwMode="auto">
            <a:xfrm>
              <a:off x="764589" y="306504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4" name="Oval 63">
              <a:extLst>
                <a:ext uri="{FF2B5EF4-FFF2-40B4-BE49-F238E27FC236}">
                  <a16:creationId xmlns:a16="http://schemas.microsoft.com/office/drawing/2014/main" id="{9F1F90AF-F195-8838-9722-24F6F52202D5}"/>
                </a:ext>
              </a:extLst>
            </p:cNvPr>
            <p:cNvSpPr>
              <a:spLocks noChangeAspect="1"/>
            </p:cNvSpPr>
            <p:nvPr/>
          </p:nvSpPr>
          <p:spPr bwMode="auto">
            <a:xfrm>
              <a:off x="924312" y="304424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0" name="Oval 59">
              <a:extLst>
                <a:ext uri="{FF2B5EF4-FFF2-40B4-BE49-F238E27FC236}">
                  <a16:creationId xmlns:a16="http://schemas.microsoft.com/office/drawing/2014/main" id="{D34653D7-1D15-FD5B-9684-EC2139F97F1B}"/>
                </a:ext>
              </a:extLst>
            </p:cNvPr>
            <p:cNvSpPr>
              <a:spLocks noChangeAspect="1"/>
            </p:cNvSpPr>
            <p:nvPr/>
          </p:nvSpPr>
          <p:spPr bwMode="auto">
            <a:xfrm>
              <a:off x="939849" y="303075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5" name="Oval 64">
              <a:extLst>
                <a:ext uri="{FF2B5EF4-FFF2-40B4-BE49-F238E27FC236}">
                  <a16:creationId xmlns:a16="http://schemas.microsoft.com/office/drawing/2014/main" id="{7F71BFE2-25CE-275E-C6ED-8FE441609CFF}"/>
                </a:ext>
              </a:extLst>
            </p:cNvPr>
            <p:cNvSpPr>
              <a:spLocks noChangeAspect="1"/>
            </p:cNvSpPr>
            <p:nvPr/>
          </p:nvSpPr>
          <p:spPr bwMode="auto">
            <a:xfrm>
              <a:off x="897939" y="319839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6" name="Oval 65">
              <a:extLst>
                <a:ext uri="{FF2B5EF4-FFF2-40B4-BE49-F238E27FC236}">
                  <a16:creationId xmlns:a16="http://schemas.microsoft.com/office/drawing/2014/main" id="{DE59CA05-C00A-8BE8-4B74-37ECD1D0DA1D}"/>
                </a:ext>
              </a:extLst>
            </p:cNvPr>
            <p:cNvSpPr>
              <a:spLocks noChangeAspect="1"/>
            </p:cNvSpPr>
            <p:nvPr/>
          </p:nvSpPr>
          <p:spPr bwMode="auto">
            <a:xfrm>
              <a:off x="791259" y="2571650"/>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7" name="Oval 66">
              <a:extLst>
                <a:ext uri="{FF2B5EF4-FFF2-40B4-BE49-F238E27FC236}">
                  <a16:creationId xmlns:a16="http://schemas.microsoft.com/office/drawing/2014/main" id="{2350F9F6-152C-4723-9518-318906C9D5AD}"/>
                </a:ext>
              </a:extLst>
            </p:cNvPr>
            <p:cNvSpPr>
              <a:spLocks noChangeAspect="1"/>
            </p:cNvSpPr>
            <p:nvPr/>
          </p:nvSpPr>
          <p:spPr bwMode="auto">
            <a:xfrm>
              <a:off x="955089" y="3261260"/>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8" name="Oval 67">
              <a:extLst>
                <a:ext uri="{FF2B5EF4-FFF2-40B4-BE49-F238E27FC236}">
                  <a16:creationId xmlns:a16="http://schemas.microsoft.com/office/drawing/2014/main" id="{1FD1A3AF-CB69-CA2D-94C5-776251FD5431}"/>
                </a:ext>
              </a:extLst>
            </p:cNvPr>
            <p:cNvSpPr>
              <a:spLocks noChangeAspect="1"/>
            </p:cNvSpPr>
            <p:nvPr/>
          </p:nvSpPr>
          <p:spPr bwMode="auto">
            <a:xfrm>
              <a:off x="975747" y="32366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9" name="Oval 68">
              <a:extLst>
                <a:ext uri="{FF2B5EF4-FFF2-40B4-BE49-F238E27FC236}">
                  <a16:creationId xmlns:a16="http://schemas.microsoft.com/office/drawing/2014/main" id="{5AEA6B84-D986-2522-33CE-2B3FD598A20D}"/>
                </a:ext>
              </a:extLst>
            </p:cNvPr>
            <p:cNvSpPr>
              <a:spLocks noChangeAspect="1"/>
            </p:cNvSpPr>
            <p:nvPr/>
          </p:nvSpPr>
          <p:spPr bwMode="auto">
            <a:xfrm>
              <a:off x="1011942" y="32366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0" name="Oval 69">
              <a:extLst>
                <a:ext uri="{FF2B5EF4-FFF2-40B4-BE49-F238E27FC236}">
                  <a16:creationId xmlns:a16="http://schemas.microsoft.com/office/drawing/2014/main" id="{C551A94B-60E3-BC22-775D-0E1D56638CF3}"/>
                </a:ext>
              </a:extLst>
            </p:cNvPr>
            <p:cNvSpPr>
              <a:spLocks noChangeAspect="1"/>
            </p:cNvSpPr>
            <p:nvPr/>
          </p:nvSpPr>
          <p:spPr bwMode="auto">
            <a:xfrm>
              <a:off x="975747" y="32747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1" name="Oval 70">
              <a:extLst>
                <a:ext uri="{FF2B5EF4-FFF2-40B4-BE49-F238E27FC236}">
                  <a16:creationId xmlns:a16="http://schemas.microsoft.com/office/drawing/2014/main" id="{C3D26BA7-84BF-6EA6-30D3-12F298CE2A9F}"/>
                </a:ext>
              </a:extLst>
            </p:cNvPr>
            <p:cNvSpPr>
              <a:spLocks noChangeAspect="1"/>
            </p:cNvSpPr>
            <p:nvPr/>
          </p:nvSpPr>
          <p:spPr bwMode="auto">
            <a:xfrm>
              <a:off x="1000512" y="325951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2" name="Oval 71">
              <a:extLst>
                <a:ext uri="{FF2B5EF4-FFF2-40B4-BE49-F238E27FC236}">
                  <a16:creationId xmlns:a16="http://schemas.microsoft.com/office/drawing/2014/main" id="{A4C1390E-CA23-10A9-D62E-5B1A06A16AB9}"/>
                </a:ext>
              </a:extLst>
            </p:cNvPr>
            <p:cNvSpPr>
              <a:spLocks noChangeAspect="1"/>
            </p:cNvSpPr>
            <p:nvPr/>
          </p:nvSpPr>
          <p:spPr bwMode="auto">
            <a:xfrm>
              <a:off x="1013847" y="327094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3" name="Oval 72">
              <a:extLst>
                <a:ext uri="{FF2B5EF4-FFF2-40B4-BE49-F238E27FC236}">
                  <a16:creationId xmlns:a16="http://schemas.microsoft.com/office/drawing/2014/main" id="{3C1E199A-22E3-EA6B-7CCC-F98308D2E059}"/>
                </a:ext>
              </a:extLst>
            </p:cNvPr>
            <p:cNvSpPr>
              <a:spLocks noChangeAspect="1"/>
            </p:cNvSpPr>
            <p:nvPr/>
          </p:nvSpPr>
          <p:spPr bwMode="auto">
            <a:xfrm>
              <a:off x="972234" y="320030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4" name="Oval 73">
              <a:extLst>
                <a:ext uri="{FF2B5EF4-FFF2-40B4-BE49-F238E27FC236}">
                  <a16:creationId xmlns:a16="http://schemas.microsoft.com/office/drawing/2014/main" id="{6B52E8A8-DFC5-2925-30B2-A1758239F99C}"/>
                </a:ext>
              </a:extLst>
            </p:cNvPr>
            <p:cNvSpPr>
              <a:spLocks noChangeAspect="1"/>
            </p:cNvSpPr>
            <p:nvPr/>
          </p:nvSpPr>
          <p:spPr bwMode="auto">
            <a:xfrm>
              <a:off x="1031289" y="325554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5" name="Oval 74">
              <a:extLst>
                <a:ext uri="{FF2B5EF4-FFF2-40B4-BE49-F238E27FC236}">
                  <a16:creationId xmlns:a16="http://schemas.microsoft.com/office/drawing/2014/main" id="{4D7BA6D3-F5E3-F069-C57E-5B5805A2137E}"/>
                </a:ext>
              </a:extLst>
            </p:cNvPr>
            <p:cNvSpPr>
              <a:spLocks noChangeAspect="1"/>
            </p:cNvSpPr>
            <p:nvPr/>
          </p:nvSpPr>
          <p:spPr bwMode="auto">
            <a:xfrm>
              <a:off x="983664" y="328602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6" name="Oval 75">
              <a:extLst>
                <a:ext uri="{FF2B5EF4-FFF2-40B4-BE49-F238E27FC236}">
                  <a16:creationId xmlns:a16="http://schemas.microsoft.com/office/drawing/2014/main" id="{2B67BA8D-AB7E-04A2-B281-190B56A8080F}"/>
                </a:ext>
              </a:extLst>
            </p:cNvPr>
            <p:cNvSpPr>
              <a:spLocks noChangeAspect="1"/>
            </p:cNvSpPr>
            <p:nvPr/>
          </p:nvSpPr>
          <p:spPr bwMode="auto">
            <a:xfrm>
              <a:off x="1016049" y="329936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7" name="Oval 76">
              <a:extLst>
                <a:ext uri="{FF2B5EF4-FFF2-40B4-BE49-F238E27FC236}">
                  <a16:creationId xmlns:a16="http://schemas.microsoft.com/office/drawing/2014/main" id="{588F5A57-84AB-82B6-80C3-C03365C5BC69}"/>
                </a:ext>
              </a:extLst>
            </p:cNvPr>
            <p:cNvSpPr>
              <a:spLocks noChangeAspect="1"/>
            </p:cNvSpPr>
            <p:nvPr/>
          </p:nvSpPr>
          <p:spPr bwMode="auto">
            <a:xfrm>
              <a:off x="1072902" y="343667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8" name="Oval 77">
              <a:extLst>
                <a:ext uri="{FF2B5EF4-FFF2-40B4-BE49-F238E27FC236}">
                  <a16:creationId xmlns:a16="http://schemas.microsoft.com/office/drawing/2014/main" id="{BE64BB7D-75C4-A665-D003-8064FD9E715D}"/>
                </a:ext>
              </a:extLst>
            </p:cNvPr>
            <p:cNvSpPr>
              <a:spLocks noChangeAspect="1"/>
            </p:cNvSpPr>
            <p:nvPr/>
          </p:nvSpPr>
          <p:spPr bwMode="auto">
            <a:xfrm>
              <a:off x="1351032" y="303281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9" name="Oval 78">
              <a:extLst>
                <a:ext uri="{FF2B5EF4-FFF2-40B4-BE49-F238E27FC236}">
                  <a16:creationId xmlns:a16="http://schemas.microsoft.com/office/drawing/2014/main" id="{4E1B16DE-625F-BDF4-7BEA-F5F42FD21495}"/>
                </a:ext>
              </a:extLst>
            </p:cNvPr>
            <p:cNvSpPr>
              <a:spLocks noChangeAspect="1"/>
            </p:cNvSpPr>
            <p:nvPr/>
          </p:nvSpPr>
          <p:spPr bwMode="auto">
            <a:xfrm>
              <a:off x="1372284" y="303837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80" name="Oval 79">
              <a:extLst>
                <a:ext uri="{FF2B5EF4-FFF2-40B4-BE49-F238E27FC236}">
                  <a16:creationId xmlns:a16="http://schemas.microsoft.com/office/drawing/2014/main" id="{A740194B-5C1B-8723-83D0-9AFC86F5421A}"/>
                </a:ext>
              </a:extLst>
            </p:cNvPr>
            <p:cNvSpPr>
              <a:spLocks noChangeAspect="1"/>
            </p:cNvSpPr>
            <p:nvPr/>
          </p:nvSpPr>
          <p:spPr bwMode="auto">
            <a:xfrm>
              <a:off x="1853952" y="210889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81" name="Oval 80">
              <a:extLst>
                <a:ext uri="{FF2B5EF4-FFF2-40B4-BE49-F238E27FC236}">
                  <a16:creationId xmlns:a16="http://schemas.microsoft.com/office/drawing/2014/main" id="{3F6AD3E1-8625-B415-472F-75E90B9438A1}"/>
                </a:ext>
              </a:extLst>
            </p:cNvPr>
            <p:cNvSpPr>
              <a:spLocks noChangeAspect="1"/>
            </p:cNvSpPr>
            <p:nvPr/>
          </p:nvSpPr>
          <p:spPr bwMode="auto">
            <a:xfrm>
              <a:off x="1806327" y="247655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82" name="Oval 81">
              <a:extLst>
                <a:ext uri="{FF2B5EF4-FFF2-40B4-BE49-F238E27FC236}">
                  <a16:creationId xmlns:a16="http://schemas.microsoft.com/office/drawing/2014/main" id="{8086CD7E-70E0-EBAF-583D-A1C463A9AF28}"/>
                </a:ext>
              </a:extLst>
            </p:cNvPr>
            <p:cNvSpPr>
              <a:spLocks noChangeAspect="1"/>
            </p:cNvSpPr>
            <p:nvPr/>
          </p:nvSpPr>
          <p:spPr bwMode="auto">
            <a:xfrm>
              <a:off x="1806624" y="249735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84" name="Oval 83">
              <a:extLst>
                <a:ext uri="{FF2B5EF4-FFF2-40B4-BE49-F238E27FC236}">
                  <a16:creationId xmlns:a16="http://schemas.microsoft.com/office/drawing/2014/main" id="{17336A4B-0896-DF92-6460-44BFFDA58741}"/>
                </a:ext>
              </a:extLst>
            </p:cNvPr>
            <p:cNvSpPr>
              <a:spLocks noChangeAspect="1"/>
            </p:cNvSpPr>
            <p:nvPr/>
          </p:nvSpPr>
          <p:spPr bwMode="auto">
            <a:xfrm>
              <a:off x="1557069" y="293550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85" name="Oval 84">
              <a:extLst>
                <a:ext uri="{FF2B5EF4-FFF2-40B4-BE49-F238E27FC236}">
                  <a16:creationId xmlns:a16="http://schemas.microsoft.com/office/drawing/2014/main" id="{61FDCF71-719F-B17B-5DF8-ABD8258710E1}"/>
                </a:ext>
              </a:extLst>
            </p:cNvPr>
            <p:cNvSpPr>
              <a:spLocks noChangeAspect="1"/>
            </p:cNvSpPr>
            <p:nvPr/>
          </p:nvSpPr>
          <p:spPr bwMode="auto">
            <a:xfrm>
              <a:off x="1465332" y="317188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86" name="Oval 85">
              <a:extLst>
                <a:ext uri="{FF2B5EF4-FFF2-40B4-BE49-F238E27FC236}">
                  <a16:creationId xmlns:a16="http://schemas.microsoft.com/office/drawing/2014/main" id="{4D7A4AA4-4F2D-610C-38DB-35A7131AF893}"/>
                </a:ext>
              </a:extLst>
            </p:cNvPr>
            <p:cNvSpPr>
              <a:spLocks noChangeAspect="1"/>
            </p:cNvSpPr>
            <p:nvPr/>
          </p:nvSpPr>
          <p:spPr bwMode="auto">
            <a:xfrm>
              <a:off x="1648212" y="353192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87" name="Oval 86">
              <a:extLst>
                <a:ext uri="{FF2B5EF4-FFF2-40B4-BE49-F238E27FC236}">
                  <a16:creationId xmlns:a16="http://schemas.microsoft.com/office/drawing/2014/main" id="{D39F484B-542E-39EE-8D6A-666174009CE8}"/>
                </a:ext>
              </a:extLst>
            </p:cNvPr>
            <p:cNvSpPr>
              <a:spLocks noChangeAspect="1"/>
            </p:cNvSpPr>
            <p:nvPr/>
          </p:nvSpPr>
          <p:spPr bwMode="auto">
            <a:xfrm>
              <a:off x="1672977" y="34652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88" name="Oval 87">
              <a:extLst>
                <a:ext uri="{FF2B5EF4-FFF2-40B4-BE49-F238E27FC236}">
                  <a16:creationId xmlns:a16="http://schemas.microsoft.com/office/drawing/2014/main" id="{7653C002-E3DA-D793-2E0A-834FB197F82C}"/>
                </a:ext>
              </a:extLst>
            </p:cNvPr>
            <p:cNvSpPr>
              <a:spLocks noChangeAspect="1"/>
            </p:cNvSpPr>
            <p:nvPr/>
          </p:nvSpPr>
          <p:spPr bwMode="auto">
            <a:xfrm>
              <a:off x="1636782" y="347287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90" name="Oval 89">
              <a:extLst>
                <a:ext uri="{FF2B5EF4-FFF2-40B4-BE49-F238E27FC236}">
                  <a16:creationId xmlns:a16="http://schemas.microsoft.com/office/drawing/2014/main" id="{367AB3DC-8684-7BB7-6096-0A14126DCCC8}"/>
                </a:ext>
              </a:extLst>
            </p:cNvPr>
            <p:cNvSpPr>
              <a:spLocks noChangeAspect="1"/>
            </p:cNvSpPr>
            <p:nvPr/>
          </p:nvSpPr>
          <p:spPr bwMode="auto">
            <a:xfrm>
              <a:off x="1646307" y="345572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91" name="Oval 90">
              <a:extLst>
                <a:ext uri="{FF2B5EF4-FFF2-40B4-BE49-F238E27FC236}">
                  <a16:creationId xmlns:a16="http://schemas.microsoft.com/office/drawing/2014/main" id="{ACDA32F2-62F2-9822-EDD2-E4E859390BB9}"/>
                </a:ext>
              </a:extLst>
            </p:cNvPr>
            <p:cNvSpPr>
              <a:spLocks noChangeAspect="1"/>
            </p:cNvSpPr>
            <p:nvPr/>
          </p:nvSpPr>
          <p:spPr bwMode="auto">
            <a:xfrm>
              <a:off x="1650117" y="34271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92" name="Oval 91">
              <a:extLst>
                <a:ext uri="{FF2B5EF4-FFF2-40B4-BE49-F238E27FC236}">
                  <a16:creationId xmlns:a16="http://schemas.microsoft.com/office/drawing/2014/main" id="{8EBB454A-0420-C81D-A307-02DCA1F8F48F}"/>
                </a:ext>
              </a:extLst>
            </p:cNvPr>
            <p:cNvSpPr>
              <a:spLocks noChangeAspect="1"/>
            </p:cNvSpPr>
            <p:nvPr/>
          </p:nvSpPr>
          <p:spPr bwMode="auto">
            <a:xfrm>
              <a:off x="1621542" y="344239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93" name="Oval 92">
              <a:extLst>
                <a:ext uri="{FF2B5EF4-FFF2-40B4-BE49-F238E27FC236}">
                  <a16:creationId xmlns:a16="http://schemas.microsoft.com/office/drawing/2014/main" id="{DBCA8F97-775A-9458-DCDD-18EBBAF013B0}"/>
                </a:ext>
              </a:extLst>
            </p:cNvPr>
            <p:cNvSpPr>
              <a:spLocks noChangeAspect="1"/>
            </p:cNvSpPr>
            <p:nvPr/>
          </p:nvSpPr>
          <p:spPr bwMode="auto">
            <a:xfrm>
              <a:off x="1610409" y="343652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94" name="Oval 93">
              <a:extLst>
                <a:ext uri="{FF2B5EF4-FFF2-40B4-BE49-F238E27FC236}">
                  <a16:creationId xmlns:a16="http://schemas.microsoft.com/office/drawing/2014/main" id="{BE1676BC-3BDE-3C03-F923-BB5EEECE6BC8}"/>
                </a:ext>
              </a:extLst>
            </p:cNvPr>
            <p:cNvSpPr>
              <a:spLocks noChangeAspect="1"/>
            </p:cNvSpPr>
            <p:nvPr/>
          </p:nvSpPr>
          <p:spPr bwMode="auto">
            <a:xfrm>
              <a:off x="1629459" y="345557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95" name="Oval 94">
              <a:extLst>
                <a:ext uri="{FF2B5EF4-FFF2-40B4-BE49-F238E27FC236}">
                  <a16:creationId xmlns:a16="http://schemas.microsoft.com/office/drawing/2014/main" id="{2EFA4611-A39A-4280-63C1-2B69028918D5}"/>
                </a:ext>
              </a:extLst>
            </p:cNvPr>
            <p:cNvSpPr>
              <a:spLocks noChangeAspect="1"/>
            </p:cNvSpPr>
            <p:nvPr/>
          </p:nvSpPr>
          <p:spPr bwMode="auto">
            <a:xfrm>
              <a:off x="2513082" y="283088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96" name="Oval 95">
              <a:extLst>
                <a:ext uri="{FF2B5EF4-FFF2-40B4-BE49-F238E27FC236}">
                  <a16:creationId xmlns:a16="http://schemas.microsoft.com/office/drawing/2014/main" id="{0CFF5664-D3BE-C6DB-CBE3-BACB024DF11B}"/>
                </a:ext>
              </a:extLst>
            </p:cNvPr>
            <p:cNvSpPr>
              <a:spLocks noChangeAspect="1"/>
            </p:cNvSpPr>
            <p:nvPr/>
          </p:nvSpPr>
          <p:spPr bwMode="auto">
            <a:xfrm>
              <a:off x="2484507" y="270706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97" name="Oval 96">
              <a:extLst>
                <a:ext uri="{FF2B5EF4-FFF2-40B4-BE49-F238E27FC236}">
                  <a16:creationId xmlns:a16="http://schemas.microsoft.com/office/drawing/2014/main" id="{5E937120-5CCB-46E0-D928-9A80DA85CFA2}"/>
                </a:ext>
              </a:extLst>
            </p:cNvPr>
            <p:cNvSpPr>
              <a:spLocks noChangeAspect="1"/>
            </p:cNvSpPr>
            <p:nvPr/>
          </p:nvSpPr>
          <p:spPr bwMode="auto">
            <a:xfrm>
              <a:off x="2511177" y="270706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98" name="Oval 97">
              <a:extLst>
                <a:ext uri="{FF2B5EF4-FFF2-40B4-BE49-F238E27FC236}">
                  <a16:creationId xmlns:a16="http://schemas.microsoft.com/office/drawing/2014/main" id="{A1A90BE9-2BE5-5A82-22AB-062D63FAE230}"/>
                </a:ext>
              </a:extLst>
            </p:cNvPr>
            <p:cNvSpPr>
              <a:spLocks noChangeAspect="1"/>
            </p:cNvSpPr>
            <p:nvPr/>
          </p:nvSpPr>
          <p:spPr bwMode="auto">
            <a:xfrm>
              <a:off x="2499747" y="269944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99" name="Oval 98">
              <a:extLst>
                <a:ext uri="{FF2B5EF4-FFF2-40B4-BE49-F238E27FC236}">
                  <a16:creationId xmlns:a16="http://schemas.microsoft.com/office/drawing/2014/main" id="{5C927260-2D21-F9EB-40BF-8C22FD6E2ECA}"/>
                </a:ext>
              </a:extLst>
            </p:cNvPr>
            <p:cNvSpPr>
              <a:spLocks noChangeAspect="1"/>
            </p:cNvSpPr>
            <p:nvPr/>
          </p:nvSpPr>
          <p:spPr bwMode="auto">
            <a:xfrm>
              <a:off x="2721024" y="163248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0" name="Oval 99">
              <a:extLst>
                <a:ext uri="{FF2B5EF4-FFF2-40B4-BE49-F238E27FC236}">
                  <a16:creationId xmlns:a16="http://schemas.microsoft.com/office/drawing/2014/main" id="{ABCE6234-1D97-D7E8-4963-5E50B2D80340}"/>
                </a:ext>
              </a:extLst>
            </p:cNvPr>
            <p:cNvSpPr>
              <a:spLocks noChangeAspect="1"/>
            </p:cNvSpPr>
            <p:nvPr/>
          </p:nvSpPr>
          <p:spPr bwMode="auto">
            <a:xfrm>
              <a:off x="2684829" y="378513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1" name="Oval 100">
              <a:extLst>
                <a:ext uri="{FF2B5EF4-FFF2-40B4-BE49-F238E27FC236}">
                  <a16:creationId xmlns:a16="http://schemas.microsoft.com/office/drawing/2014/main" id="{941DA92E-AED9-B104-352E-78F795779D75}"/>
                </a:ext>
              </a:extLst>
            </p:cNvPr>
            <p:cNvSpPr>
              <a:spLocks noChangeAspect="1"/>
            </p:cNvSpPr>
            <p:nvPr/>
          </p:nvSpPr>
          <p:spPr bwMode="auto">
            <a:xfrm>
              <a:off x="2721024" y="378513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2" name="Oval 101">
              <a:extLst>
                <a:ext uri="{FF2B5EF4-FFF2-40B4-BE49-F238E27FC236}">
                  <a16:creationId xmlns:a16="http://schemas.microsoft.com/office/drawing/2014/main" id="{4AD7DBC1-DDBC-6840-D3B5-4442E9BF063A}"/>
                </a:ext>
              </a:extLst>
            </p:cNvPr>
            <p:cNvSpPr>
              <a:spLocks noChangeAspect="1"/>
            </p:cNvSpPr>
            <p:nvPr/>
          </p:nvSpPr>
          <p:spPr bwMode="auto">
            <a:xfrm>
              <a:off x="2736264" y="378132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3" name="Oval 102">
              <a:extLst>
                <a:ext uri="{FF2B5EF4-FFF2-40B4-BE49-F238E27FC236}">
                  <a16:creationId xmlns:a16="http://schemas.microsoft.com/office/drawing/2014/main" id="{F5318373-468C-D020-BDCB-D8C0F32C4FBF}"/>
                </a:ext>
              </a:extLst>
            </p:cNvPr>
            <p:cNvSpPr>
              <a:spLocks noChangeAspect="1"/>
            </p:cNvSpPr>
            <p:nvPr/>
          </p:nvSpPr>
          <p:spPr bwMode="auto">
            <a:xfrm>
              <a:off x="3115062" y="412057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4" name="Oval 103">
              <a:extLst>
                <a:ext uri="{FF2B5EF4-FFF2-40B4-BE49-F238E27FC236}">
                  <a16:creationId xmlns:a16="http://schemas.microsoft.com/office/drawing/2014/main" id="{372D29E8-9CDF-719C-1F9F-62E7AF8BEB07}"/>
                </a:ext>
              </a:extLst>
            </p:cNvPr>
            <p:cNvSpPr>
              <a:spLocks noChangeAspect="1"/>
            </p:cNvSpPr>
            <p:nvPr/>
          </p:nvSpPr>
          <p:spPr bwMode="auto">
            <a:xfrm>
              <a:off x="3135382" y="41510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5" name="Oval 104">
              <a:extLst>
                <a:ext uri="{FF2B5EF4-FFF2-40B4-BE49-F238E27FC236}">
                  <a16:creationId xmlns:a16="http://schemas.microsoft.com/office/drawing/2014/main" id="{2FCA34A4-011D-C4CB-F9E2-C47964E0D5AB}"/>
                </a:ext>
              </a:extLst>
            </p:cNvPr>
            <p:cNvSpPr>
              <a:spLocks noChangeAspect="1"/>
            </p:cNvSpPr>
            <p:nvPr/>
          </p:nvSpPr>
          <p:spPr bwMode="auto">
            <a:xfrm>
              <a:off x="3313479" y="367147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6" name="Oval 105">
              <a:extLst>
                <a:ext uri="{FF2B5EF4-FFF2-40B4-BE49-F238E27FC236}">
                  <a16:creationId xmlns:a16="http://schemas.microsoft.com/office/drawing/2014/main" id="{C3E5E3C1-CAF7-6811-ABDD-0A5DA5EFAE7B}"/>
                </a:ext>
              </a:extLst>
            </p:cNvPr>
            <p:cNvSpPr>
              <a:spLocks noChangeAspect="1"/>
            </p:cNvSpPr>
            <p:nvPr/>
          </p:nvSpPr>
          <p:spPr bwMode="auto">
            <a:xfrm>
              <a:off x="3300482" y="366083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7" name="Oval 106">
              <a:extLst>
                <a:ext uri="{FF2B5EF4-FFF2-40B4-BE49-F238E27FC236}">
                  <a16:creationId xmlns:a16="http://schemas.microsoft.com/office/drawing/2014/main" id="{36A8DC73-A609-8EF2-FB88-BA9B61DFB1E8}"/>
                </a:ext>
              </a:extLst>
            </p:cNvPr>
            <p:cNvSpPr>
              <a:spLocks noChangeAspect="1"/>
            </p:cNvSpPr>
            <p:nvPr/>
          </p:nvSpPr>
          <p:spPr bwMode="auto">
            <a:xfrm>
              <a:off x="3216662" y="400627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8" name="Oval 107">
              <a:extLst>
                <a:ext uri="{FF2B5EF4-FFF2-40B4-BE49-F238E27FC236}">
                  <a16:creationId xmlns:a16="http://schemas.microsoft.com/office/drawing/2014/main" id="{8993CB13-15FC-A944-A847-20125D2ABB6C}"/>
                </a:ext>
              </a:extLst>
            </p:cNvPr>
            <p:cNvSpPr>
              <a:spLocks noChangeAspect="1"/>
            </p:cNvSpPr>
            <p:nvPr/>
          </p:nvSpPr>
          <p:spPr bwMode="auto">
            <a:xfrm>
              <a:off x="3170942" y="377259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9" name="Oval 108">
              <a:extLst>
                <a:ext uri="{FF2B5EF4-FFF2-40B4-BE49-F238E27FC236}">
                  <a16:creationId xmlns:a16="http://schemas.microsoft.com/office/drawing/2014/main" id="{BA3E44BA-BE8C-A9CD-2E7D-3B626F431EA6}"/>
                </a:ext>
              </a:extLst>
            </p:cNvPr>
            <p:cNvSpPr>
              <a:spLocks noChangeAspect="1"/>
            </p:cNvSpPr>
            <p:nvPr/>
          </p:nvSpPr>
          <p:spPr bwMode="auto">
            <a:xfrm>
              <a:off x="3193464" y="421566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10" name="Oval 109">
              <a:extLst>
                <a:ext uri="{FF2B5EF4-FFF2-40B4-BE49-F238E27FC236}">
                  <a16:creationId xmlns:a16="http://schemas.microsoft.com/office/drawing/2014/main" id="{00ABC03F-96DF-4A6F-4DB4-5BCAEF59E3AE}"/>
                </a:ext>
              </a:extLst>
            </p:cNvPr>
            <p:cNvSpPr>
              <a:spLocks noChangeAspect="1"/>
            </p:cNvSpPr>
            <p:nvPr/>
          </p:nvSpPr>
          <p:spPr bwMode="auto">
            <a:xfrm>
              <a:off x="3559859" y="282819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11" name="Oval 110">
              <a:extLst>
                <a:ext uri="{FF2B5EF4-FFF2-40B4-BE49-F238E27FC236}">
                  <a16:creationId xmlns:a16="http://schemas.microsoft.com/office/drawing/2014/main" id="{F865F1FC-495E-206C-984C-84FCB787F4CB}"/>
                </a:ext>
              </a:extLst>
            </p:cNvPr>
            <p:cNvSpPr>
              <a:spLocks noChangeAspect="1"/>
            </p:cNvSpPr>
            <p:nvPr/>
          </p:nvSpPr>
          <p:spPr bwMode="auto">
            <a:xfrm>
              <a:off x="4436159" y="355463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12" name="Oval 111">
              <a:extLst>
                <a:ext uri="{FF2B5EF4-FFF2-40B4-BE49-F238E27FC236}">
                  <a16:creationId xmlns:a16="http://schemas.microsoft.com/office/drawing/2014/main" id="{D0C36862-2787-5D0E-40EA-1C4ADF8EC790}"/>
                </a:ext>
              </a:extLst>
            </p:cNvPr>
            <p:cNvSpPr>
              <a:spLocks noChangeAspect="1"/>
            </p:cNvSpPr>
            <p:nvPr/>
          </p:nvSpPr>
          <p:spPr bwMode="auto">
            <a:xfrm>
              <a:off x="3378587" y="397388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13" name="Oval 112">
              <a:extLst>
                <a:ext uri="{FF2B5EF4-FFF2-40B4-BE49-F238E27FC236}">
                  <a16:creationId xmlns:a16="http://schemas.microsoft.com/office/drawing/2014/main" id="{E3CE3A32-5657-F08B-D7D9-F9234E7DA964}"/>
                </a:ext>
              </a:extLst>
            </p:cNvPr>
            <p:cNvSpPr>
              <a:spLocks noChangeAspect="1"/>
            </p:cNvSpPr>
            <p:nvPr/>
          </p:nvSpPr>
          <p:spPr bwMode="auto">
            <a:xfrm>
              <a:off x="3460502" y="383101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14" name="Oval 113">
              <a:extLst>
                <a:ext uri="{FF2B5EF4-FFF2-40B4-BE49-F238E27FC236}">
                  <a16:creationId xmlns:a16="http://schemas.microsoft.com/office/drawing/2014/main" id="{52462E08-4F44-BF40-0E0A-9D6259CFC854}"/>
                </a:ext>
              </a:extLst>
            </p:cNvPr>
            <p:cNvSpPr>
              <a:spLocks noChangeAspect="1"/>
            </p:cNvSpPr>
            <p:nvPr/>
          </p:nvSpPr>
          <p:spPr bwMode="auto">
            <a:xfrm>
              <a:off x="3433832" y="324427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15" name="Oval 114">
              <a:extLst>
                <a:ext uri="{FF2B5EF4-FFF2-40B4-BE49-F238E27FC236}">
                  <a16:creationId xmlns:a16="http://schemas.microsoft.com/office/drawing/2014/main" id="{4C6E46E5-8044-26E8-73FD-554623D55793}"/>
                </a:ext>
              </a:extLst>
            </p:cNvPr>
            <p:cNvSpPr>
              <a:spLocks noChangeAspect="1"/>
            </p:cNvSpPr>
            <p:nvPr/>
          </p:nvSpPr>
          <p:spPr bwMode="auto">
            <a:xfrm>
              <a:off x="3490982" y="321569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16" name="Oval 115">
              <a:extLst>
                <a:ext uri="{FF2B5EF4-FFF2-40B4-BE49-F238E27FC236}">
                  <a16:creationId xmlns:a16="http://schemas.microsoft.com/office/drawing/2014/main" id="{AEB5D9ED-AABF-063F-F7A7-004A76D3638E}"/>
                </a:ext>
              </a:extLst>
            </p:cNvPr>
            <p:cNvSpPr>
              <a:spLocks noChangeAspect="1"/>
            </p:cNvSpPr>
            <p:nvPr/>
          </p:nvSpPr>
          <p:spPr bwMode="auto">
            <a:xfrm>
              <a:off x="3477647" y="409390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17" name="Oval 116">
              <a:extLst>
                <a:ext uri="{FF2B5EF4-FFF2-40B4-BE49-F238E27FC236}">
                  <a16:creationId xmlns:a16="http://schemas.microsoft.com/office/drawing/2014/main" id="{B40C5D52-2B24-308B-3F18-F227C328A3C1}"/>
                </a:ext>
              </a:extLst>
            </p:cNvPr>
            <p:cNvSpPr>
              <a:spLocks noChangeAspect="1"/>
            </p:cNvSpPr>
            <p:nvPr/>
          </p:nvSpPr>
          <p:spPr bwMode="auto">
            <a:xfrm>
              <a:off x="3468122" y="411485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18" name="Oval 117">
              <a:extLst>
                <a:ext uri="{FF2B5EF4-FFF2-40B4-BE49-F238E27FC236}">
                  <a16:creationId xmlns:a16="http://schemas.microsoft.com/office/drawing/2014/main" id="{9C59FDF5-2D11-0D4D-E437-ACB030436BE0}"/>
                </a:ext>
              </a:extLst>
            </p:cNvPr>
            <p:cNvSpPr>
              <a:spLocks noChangeAspect="1"/>
            </p:cNvSpPr>
            <p:nvPr/>
          </p:nvSpPr>
          <p:spPr bwMode="auto">
            <a:xfrm>
              <a:off x="3227754" y="435663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19" name="Oval 118">
              <a:extLst>
                <a:ext uri="{FF2B5EF4-FFF2-40B4-BE49-F238E27FC236}">
                  <a16:creationId xmlns:a16="http://schemas.microsoft.com/office/drawing/2014/main" id="{92814914-7B98-E463-84BA-8802A03E03D3}"/>
                </a:ext>
              </a:extLst>
            </p:cNvPr>
            <p:cNvSpPr>
              <a:spLocks noChangeAspect="1"/>
            </p:cNvSpPr>
            <p:nvPr/>
          </p:nvSpPr>
          <p:spPr bwMode="auto">
            <a:xfrm>
              <a:off x="3248709" y="4366160"/>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20" name="Oval 119">
              <a:extLst>
                <a:ext uri="{FF2B5EF4-FFF2-40B4-BE49-F238E27FC236}">
                  <a16:creationId xmlns:a16="http://schemas.microsoft.com/office/drawing/2014/main" id="{C180D57A-DA58-6BFD-883D-7D142498B590}"/>
                </a:ext>
              </a:extLst>
            </p:cNvPr>
            <p:cNvSpPr>
              <a:spLocks noChangeAspect="1"/>
            </p:cNvSpPr>
            <p:nvPr/>
          </p:nvSpPr>
          <p:spPr bwMode="auto">
            <a:xfrm>
              <a:off x="3235374" y="436806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21" name="Oval 120">
              <a:extLst>
                <a:ext uri="{FF2B5EF4-FFF2-40B4-BE49-F238E27FC236}">
                  <a16:creationId xmlns:a16="http://schemas.microsoft.com/office/drawing/2014/main" id="{42872807-B495-4403-EAE4-A47DA56C066F}"/>
                </a:ext>
              </a:extLst>
            </p:cNvPr>
            <p:cNvSpPr>
              <a:spLocks noChangeAspect="1"/>
            </p:cNvSpPr>
            <p:nvPr/>
          </p:nvSpPr>
          <p:spPr bwMode="auto">
            <a:xfrm>
              <a:off x="3494454" y="412803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22" name="Oval 121">
              <a:extLst>
                <a:ext uri="{FF2B5EF4-FFF2-40B4-BE49-F238E27FC236}">
                  <a16:creationId xmlns:a16="http://schemas.microsoft.com/office/drawing/2014/main" id="{8DBA743A-ACF3-C527-179E-B9C0FFD72BB1}"/>
                </a:ext>
              </a:extLst>
            </p:cNvPr>
            <p:cNvSpPr>
              <a:spLocks noChangeAspect="1"/>
            </p:cNvSpPr>
            <p:nvPr/>
          </p:nvSpPr>
          <p:spPr bwMode="auto">
            <a:xfrm>
              <a:off x="3528744" y="410898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23" name="Oval 122">
              <a:extLst>
                <a:ext uri="{FF2B5EF4-FFF2-40B4-BE49-F238E27FC236}">
                  <a16:creationId xmlns:a16="http://schemas.microsoft.com/office/drawing/2014/main" id="{D12494DD-8BB0-D00C-4285-914AB280CADF}"/>
                </a:ext>
              </a:extLst>
            </p:cNvPr>
            <p:cNvSpPr>
              <a:spLocks noChangeAspect="1"/>
            </p:cNvSpPr>
            <p:nvPr/>
          </p:nvSpPr>
          <p:spPr bwMode="auto">
            <a:xfrm>
              <a:off x="3511599" y="4107080"/>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24" name="Oval 123">
              <a:extLst>
                <a:ext uri="{FF2B5EF4-FFF2-40B4-BE49-F238E27FC236}">
                  <a16:creationId xmlns:a16="http://schemas.microsoft.com/office/drawing/2014/main" id="{8310F06A-D81D-9F21-B21F-D5689D682808}"/>
                </a:ext>
              </a:extLst>
            </p:cNvPr>
            <p:cNvSpPr>
              <a:spLocks noChangeAspect="1"/>
            </p:cNvSpPr>
            <p:nvPr/>
          </p:nvSpPr>
          <p:spPr bwMode="auto">
            <a:xfrm>
              <a:off x="3502074" y="4118510"/>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25" name="Oval 124">
              <a:extLst>
                <a:ext uri="{FF2B5EF4-FFF2-40B4-BE49-F238E27FC236}">
                  <a16:creationId xmlns:a16="http://schemas.microsoft.com/office/drawing/2014/main" id="{BBC0759A-A96D-39C1-9A06-FDCAFA9BF0D5}"/>
                </a:ext>
              </a:extLst>
            </p:cNvPr>
            <p:cNvSpPr>
              <a:spLocks noChangeAspect="1"/>
            </p:cNvSpPr>
            <p:nvPr/>
          </p:nvSpPr>
          <p:spPr bwMode="auto">
            <a:xfrm>
              <a:off x="3528744" y="413184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26" name="Oval 125">
              <a:extLst>
                <a:ext uri="{FF2B5EF4-FFF2-40B4-BE49-F238E27FC236}">
                  <a16:creationId xmlns:a16="http://schemas.microsoft.com/office/drawing/2014/main" id="{071EE3DD-BF7B-C6B5-EAB1-16582C521EC5}"/>
                </a:ext>
              </a:extLst>
            </p:cNvPr>
            <p:cNvSpPr>
              <a:spLocks noChangeAspect="1"/>
            </p:cNvSpPr>
            <p:nvPr/>
          </p:nvSpPr>
          <p:spPr bwMode="auto">
            <a:xfrm>
              <a:off x="3639234" y="4053740"/>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27" name="Oval 126">
              <a:extLst>
                <a:ext uri="{FF2B5EF4-FFF2-40B4-BE49-F238E27FC236}">
                  <a16:creationId xmlns:a16="http://schemas.microsoft.com/office/drawing/2014/main" id="{FE25FAB9-562C-602A-62A9-D55339EB6558}"/>
                </a:ext>
              </a:extLst>
            </p:cNvPr>
            <p:cNvSpPr>
              <a:spLocks noChangeAspect="1"/>
            </p:cNvSpPr>
            <p:nvPr/>
          </p:nvSpPr>
          <p:spPr bwMode="auto">
            <a:xfrm>
              <a:off x="3644949" y="4076600"/>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12" name="Oval 511">
              <a:extLst>
                <a:ext uri="{FF2B5EF4-FFF2-40B4-BE49-F238E27FC236}">
                  <a16:creationId xmlns:a16="http://schemas.microsoft.com/office/drawing/2014/main" id="{6229AC9C-899F-A1FE-CBE5-A57AF9290CA1}"/>
                </a:ext>
              </a:extLst>
            </p:cNvPr>
            <p:cNvSpPr>
              <a:spLocks noChangeAspect="1"/>
            </p:cNvSpPr>
            <p:nvPr/>
          </p:nvSpPr>
          <p:spPr bwMode="auto">
            <a:xfrm>
              <a:off x="3623994" y="405564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13" name="Oval 512">
              <a:extLst>
                <a:ext uri="{FF2B5EF4-FFF2-40B4-BE49-F238E27FC236}">
                  <a16:creationId xmlns:a16="http://schemas.microsoft.com/office/drawing/2014/main" id="{0EC5E798-726A-C4B8-711A-449FE6E0FD84}"/>
                </a:ext>
              </a:extLst>
            </p:cNvPr>
            <p:cNvSpPr>
              <a:spLocks noChangeAspect="1"/>
            </p:cNvSpPr>
            <p:nvPr/>
          </p:nvSpPr>
          <p:spPr bwMode="auto">
            <a:xfrm>
              <a:off x="3728769" y="403659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14" name="Oval 513">
              <a:extLst>
                <a:ext uri="{FF2B5EF4-FFF2-40B4-BE49-F238E27FC236}">
                  <a16:creationId xmlns:a16="http://schemas.microsoft.com/office/drawing/2014/main" id="{47C6BA8E-33EE-FD61-00CC-263EB5E70CF3}"/>
                </a:ext>
              </a:extLst>
            </p:cNvPr>
            <p:cNvSpPr>
              <a:spLocks noChangeAspect="1"/>
            </p:cNvSpPr>
            <p:nvPr/>
          </p:nvSpPr>
          <p:spPr bwMode="auto">
            <a:xfrm>
              <a:off x="3871644" y="403659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15" name="Oval 514">
              <a:extLst>
                <a:ext uri="{FF2B5EF4-FFF2-40B4-BE49-F238E27FC236}">
                  <a16:creationId xmlns:a16="http://schemas.microsoft.com/office/drawing/2014/main" id="{993FBBDD-DB7A-361A-B6C3-DB964ED51157}"/>
                </a:ext>
              </a:extLst>
            </p:cNvPr>
            <p:cNvSpPr>
              <a:spLocks noChangeAspect="1"/>
            </p:cNvSpPr>
            <p:nvPr/>
          </p:nvSpPr>
          <p:spPr bwMode="auto">
            <a:xfrm>
              <a:off x="3985944" y="399849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16" name="Oval 515">
              <a:extLst>
                <a:ext uri="{FF2B5EF4-FFF2-40B4-BE49-F238E27FC236}">
                  <a16:creationId xmlns:a16="http://schemas.microsoft.com/office/drawing/2014/main" id="{01A0695E-E985-2405-3CB9-7DDD02CF5F68}"/>
                </a:ext>
              </a:extLst>
            </p:cNvPr>
            <p:cNvSpPr>
              <a:spLocks noChangeAspect="1"/>
            </p:cNvSpPr>
            <p:nvPr/>
          </p:nvSpPr>
          <p:spPr bwMode="auto">
            <a:xfrm>
              <a:off x="4006899" y="402135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17" name="Oval 516">
              <a:extLst>
                <a:ext uri="{FF2B5EF4-FFF2-40B4-BE49-F238E27FC236}">
                  <a16:creationId xmlns:a16="http://schemas.microsoft.com/office/drawing/2014/main" id="{231ED890-21BB-D571-0F15-DADDEED4F982}"/>
                </a:ext>
              </a:extLst>
            </p:cNvPr>
            <p:cNvSpPr>
              <a:spLocks noChangeAspect="1"/>
            </p:cNvSpPr>
            <p:nvPr/>
          </p:nvSpPr>
          <p:spPr bwMode="auto">
            <a:xfrm>
              <a:off x="3991659" y="402135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18" name="Oval 517">
              <a:extLst>
                <a:ext uri="{FF2B5EF4-FFF2-40B4-BE49-F238E27FC236}">
                  <a16:creationId xmlns:a16="http://schemas.microsoft.com/office/drawing/2014/main" id="{A142CB3A-EC08-EA2F-5E5A-57D3620B4DE8}"/>
                </a:ext>
              </a:extLst>
            </p:cNvPr>
            <p:cNvSpPr>
              <a:spLocks noChangeAspect="1"/>
            </p:cNvSpPr>
            <p:nvPr/>
          </p:nvSpPr>
          <p:spPr bwMode="auto">
            <a:xfrm>
              <a:off x="4062144" y="3981350"/>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19" name="Oval 518">
              <a:extLst>
                <a:ext uri="{FF2B5EF4-FFF2-40B4-BE49-F238E27FC236}">
                  <a16:creationId xmlns:a16="http://schemas.microsoft.com/office/drawing/2014/main" id="{1697577E-DF0D-A2FA-B333-0F9050493D7C}"/>
                </a:ext>
              </a:extLst>
            </p:cNvPr>
            <p:cNvSpPr>
              <a:spLocks noChangeAspect="1"/>
            </p:cNvSpPr>
            <p:nvPr/>
          </p:nvSpPr>
          <p:spPr bwMode="auto">
            <a:xfrm>
              <a:off x="4098339" y="3988970"/>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20" name="Oval 519">
              <a:extLst>
                <a:ext uri="{FF2B5EF4-FFF2-40B4-BE49-F238E27FC236}">
                  <a16:creationId xmlns:a16="http://schemas.microsoft.com/office/drawing/2014/main" id="{EF974C97-8043-58A6-B327-0E8C9D992A67}"/>
                </a:ext>
              </a:extLst>
            </p:cNvPr>
            <p:cNvSpPr>
              <a:spLocks noChangeAspect="1"/>
            </p:cNvSpPr>
            <p:nvPr/>
          </p:nvSpPr>
          <p:spPr bwMode="auto">
            <a:xfrm>
              <a:off x="4086909" y="4048025"/>
              <a:ext cx="73152" cy="73152"/>
            </a:xfrm>
            <a:prstGeom prst="ellipse">
              <a:avLst/>
            </a:prstGeom>
            <a:solidFill>
              <a:schemeClr val="accent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21" name="Oval 520">
              <a:extLst>
                <a:ext uri="{FF2B5EF4-FFF2-40B4-BE49-F238E27FC236}">
                  <a16:creationId xmlns:a16="http://schemas.microsoft.com/office/drawing/2014/main" id="{90E76270-A604-0DC5-5968-A319C661A38A}"/>
                </a:ext>
              </a:extLst>
            </p:cNvPr>
            <p:cNvSpPr>
              <a:spLocks noChangeAspect="1"/>
            </p:cNvSpPr>
            <p:nvPr/>
          </p:nvSpPr>
          <p:spPr bwMode="auto">
            <a:xfrm>
              <a:off x="4091354" y="337492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22" name="Oval 521">
              <a:extLst>
                <a:ext uri="{FF2B5EF4-FFF2-40B4-BE49-F238E27FC236}">
                  <a16:creationId xmlns:a16="http://schemas.microsoft.com/office/drawing/2014/main" id="{D83A21CA-9616-F0F4-3398-524955A4451A}"/>
                </a:ext>
              </a:extLst>
            </p:cNvPr>
            <p:cNvSpPr>
              <a:spLocks noChangeAspect="1"/>
            </p:cNvSpPr>
            <p:nvPr/>
          </p:nvSpPr>
          <p:spPr bwMode="auto">
            <a:xfrm>
              <a:off x="4083437" y="336746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23" name="Oval 522">
              <a:extLst>
                <a:ext uri="{FF2B5EF4-FFF2-40B4-BE49-F238E27FC236}">
                  <a16:creationId xmlns:a16="http://schemas.microsoft.com/office/drawing/2014/main" id="{F66286D2-8021-2887-B8AA-A13392AB3AD1}"/>
                </a:ext>
              </a:extLst>
            </p:cNvPr>
            <p:cNvSpPr>
              <a:spLocks noChangeAspect="1"/>
            </p:cNvSpPr>
            <p:nvPr/>
          </p:nvSpPr>
          <p:spPr bwMode="auto">
            <a:xfrm>
              <a:off x="4110107" y="336746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24" name="Oval 523">
              <a:extLst>
                <a:ext uri="{FF2B5EF4-FFF2-40B4-BE49-F238E27FC236}">
                  <a16:creationId xmlns:a16="http://schemas.microsoft.com/office/drawing/2014/main" id="{65AF959A-CF51-1C55-E15C-B1FC51DF4FA9}"/>
                </a:ext>
              </a:extLst>
            </p:cNvPr>
            <p:cNvSpPr>
              <a:spLocks noChangeAspect="1"/>
            </p:cNvSpPr>
            <p:nvPr/>
          </p:nvSpPr>
          <p:spPr bwMode="auto">
            <a:xfrm>
              <a:off x="4094867" y="335031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25" name="Oval 524">
              <a:extLst>
                <a:ext uri="{FF2B5EF4-FFF2-40B4-BE49-F238E27FC236}">
                  <a16:creationId xmlns:a16="http://schemas.microsoft.com/office/drawing/2014/main" id="{C776A7EA-5F08-0B05-FE6F-AF698D4D3DBB}"/>
                </a:ext>
              </a:extLst>
            </p:cNvPr>
            <p:cNvSpPr>
              <a:spLocks noChangeAspect="1"/>
            </p:cNvSpPr>
            <p:nvPr/>
          </p:nvSpPr>
          <p:spPr bwMode="auto">
            <a:xfrm>
              <a:off x="4393952" y="34017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26" name="Oval 525">
              <a:extLst>
                <a:ext uri="{FF2B5EF4-FFF2-40B4-BE49-F238E27FC236}">
                  <a16:creationId xmlns:a16="http://schemas.microsoft.com/office/drawing/2014/main" id="{0C804A88-9880-2F03-1922-121F247D6DC8}"/>
                </a:ext>
              </a:extLst>
            </p:cNvPr>
            <p:cNvSpPr>
              <a:spLocks noChangeAspect="1"/>
            </p:cNvSpPr>
            <p:nvPr/>
          </p:nvSpPr>
          <p:spPr bwMode="auto">
            <a:xfrm>
              <a:off x="4399667" y="318648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27" name="Oval 526">
              <a:extLst>
                <a:ext uri="{FF2B5EF4-FFF2-40B4-BE49-F238E27FC236}">
                  <a16:creationId xmlns:a16="http://schemas.microsoft.com/office/drawing/2014/main" id="{A77F0B21-F453-1297-B786-AD262B689F72}"/>
                </a:ext>
              </a:extLst>
            </p:cNvPr>
            <p:cNvSpPr>
              <a:spLocks noChangeAspect="1"/>
            </p:cNvSpPr>
            <p:nvPr/>
          </p:nvSpPr>
          <p:spPr bwMode="auto">
            <a:xfrm>
              <a:off x="4416812" y="316743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28" name="Oval 527">
              <a:extLst>
                <a:ext uri="{FF2B5EF4-FFF2-40B4-BE49-F238E27FC236}">
                  <a16:creationId xmlns:a16="http://schemas.microsoft.com/office/drawing/2014/main" id="{F388678C-1B7F-531A-C0B1-632F5E251DA5}"/>
                </a:ext>
              </a:extLst>
            </p:cNvPr>
            <p:cNvSpPr>
              <a:spLocks noChangeAspect="1"/>
            </p:cNvSpPr>
            <p:nvPr/>
          </p:nvSpPr>
          <p:spPr bwMode="auto">
            <a:xfrm>
              <a:off x="3355092" y="282898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29" name="Oval 528">
              <a:extLst>
                <a:ext uri="{FF2B5EF4-FFF2-40B4-BE49-F238E27FC236}">
                  <a16:creationId xmlns:a16="http://schemas.microsoft.com/office/drawing/2014/main" id="{BF51D7AA-C2BB-496E-86EF-1512C3987C54}"/>
                </a:ext>
              </a:extLst>
            </p:cNvPr>
            <p:cNvSpPr>
              <a:spLocks noChangeAspect="1"/>
            </p:cNvSpPr>
            <p:nvPr/>
          </p:nvSpPr>
          <p:spPr bwMode="auto">
            <a:xfrm>
              <a:off x="3450342" y="283660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30" name="Oval 529">
              <a:extLst>
                <a:ext uri="{FF2B5EF4-FFF2-40B4-BE49-F238E27FC236}">
                  <a16:creationId xmlns:a16="http://schemas.microsoft.com/office/drawing/2014/main" id="{6970ED52-F698-7631-AAC4-66B4E26E644E}"/>
                </a:ext>
              </a:extLst>
            </p:cNvPr>
            <p:cNvSpPr>
              <a:spLocks noChangeAspect="1"/>
            </p:cNvSpPr>
            <p:nvPr/>
          </p:nvSpPr>
          <p:spPr bwMode="auto">
            <a:xfrm>
              <a:off x="3652272" y="25127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31" name="Oval 530">
              <a:extLst>
                <a:ext uri="{FF2B5EF4-FFF2-40B4-BE49-F238E27FC236}">
                  <a16:creationId xmlns:a16="http://schemas.microsoft.com/office/drawing/2014/main" id="{1B283F25-96B6-48B1-7CD9-AB3C8B7C735C}"/>
                </a:ext>
              </a:extLst>
            </p:cNvPr>
            <p:cNvSpPr>
              <a:spLocks noChangeAspect="1"/>
            </p:cNvSpPr>
            <p:nvPr/>
          </p:nvSpPr>
          <p:spPr bwMode="auto">
            <a:xfrm>
              <a:off x="3648462" y="250132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32" name="Oval 531">
              <a:extLst>
                <a:ext uri="{FF2B5EF4-FFF2-40B4-BE49-F238E27FC236}">
                  <a16:creationId xmlns:a16="http://schemas.microsoft.com/office/drawing/2014/main" id="{2226C5D6-9B95-D266-3800-CC9A35E7A635}"/>
                </a:ext>
              </a:extLst>
            </p:cNvPr>
            <p:cNvSpPr>
              <a:spLocks noChangeAspect="1"/>
            </p:cNvSpPr>
            <p:nvPr/>
          </p:nvSpPr>
          <p:spPr bwMode="auto">
            <a:xfrm>
              <a:off x="3657987" y="249179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33" name="Oval 532">
              <a:extLst>
                <a:ext uri="{FF2B5EF4-FFF2-40B4-BE49-F238E27FC236}">
                  <a16:creationId xmlns:a16="http://schemas.microsoft.com/office/drawing/2014/main" id="{84EE4081-64C9-17E3-BE57-8258D298DA1A}"/>
                </a:ext>
              </a:extLst>
            </p:cNvPr>
            <p:cNvSpPr>
              <a:spLocks noChangeAspect="1"/>
            </p:cNvSpPr>
            <p:nvPr/>
          </p:nvSpPr>
          <p:spPr bwMode="auto">
            <a:xfrm>
              <a:off x="4178984" y="208143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34" name="Oval 533">
              <a:extLst>
                <a:ext uri="{FF2B5EF4-FFF2-40B4-BE49-F238E27FC236}">
                  <a16:creationId xmlns:a16="http://schemas.microsoft.com/office/drawing/2014/main" id="{DF929B52-703F-4348-B988-198E00E8FD4C}"/>
                </a:ext>
              </a:extLst>
            </p:cNvPr>
            <p:cNvSpPr>
              <a:spLocks noChangeAspect="1"/>
            </p:cNvSpPr>
            <p:nvPr/>
          </p:nvSpPr>
          <p:spPr bwMode="auto">
            <a:xfrm>
              <a:off x="4140884" y="213858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35" name="Oval 534">
              <a:extLst>
                <a:ext uri="{FF2B5EF4-FFF2-40B4-BE49-F238E27FC236}">
                  <a16:creationId xmlns:a16="http://schemas.microsoft.com/office/drawing/2014/main" id="{D04B84AF-B559-FFFD-97CE-5F3ADC975572}"/>
                </a:ext>
              </a:extLst>
            </p:cNvPr>
            <p:cNvSpPr>
              <a:spLocks noChangeAspect="1"/>
            </p:cNvSpPr>
            <p:nvPr/>
          </p:nvSpPr>
          <p:spPr bwMode="auto">
            <a:xfrm>
              <a:off x="4074209" y="228145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36" name="Oval 535">
              <a:extLst>
                <a:ext uri="{FF2B5EF4-FFF2-40B4-BE49-F238E27FC236}">
                  <a16:creationId xmlns:a16="http://schemas.microsoft.com/office/drawing/2014/main" id="{91EFC817-084F-3F40-8D66-4A83AAB3BDE2}"/>
                </a:ext>
              </a:extLst>
            </p:cNvPr>
            <p:cNvSpPr>
              <a:spLocks noChangeAspect="1"/>
            </p:cNvSpPr>
            <p:nvPr/>
          </p:nvSpPr>
          <p:spPr bwMode="auto">
            <a:xfrm>
              <a:off x="4183767" y="226891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37" name="Oval 536">
              <a:extLst>
                <a:ext uri="{FF2B5EF4-FFF2-40B4-BE49-F238E27FC236}">
                  <a16:creationId xmlns:a16="http://schemas.microsoft.com/office/drawing/2014/main" id="{7968E791-0349-6155-42FC-15B12CF92CCA}"/>
                </a:ext>
              </a:extLst>
            </p:cNvPr>
            <p:cNvSpPr>
              <a:spLocks noChangeAspect="1"/>
            </p:cNvSpPr>
            <p:nvPr/>
          </p:nvSpPr>
          <p:spPr bwMode="auto">
            <a:xfrm>
              <a:off x="4196129" y="227574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38" name="Oval 537">
              <a:extLst>
                <a:ext uri="{FF2B5EF4-FFF2-40B4-BE49-F238E27FC236}">
                  <a16:creationId xmlns:a16="http://schemas.microsoft.com/office/drawing/2014/main" id="{C10F20ED-C2ED-0CE6-2CE5-28E06246FE95}"/>
                </a:ext>
              </a:extLst>
            </p:cNvPr>
            <p:cNvSpPr>
              <a:spLocks noChangeAspect="1"/>
            </p:cNvSpPr>
            <p:nvPr/>
          </p:nvSpPr>
          <p:spPr bwMode="auto">
            <a:xfrm>
              <a:off x="4215179" y="238813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39" name="Oval 538">
              <a:extLst>
                <a:ext uri="{FF2B5EF4-FFF2-40B4-BE49-F238E27FC236}">
                  <a16:creationId xmlns:a16="http://schemas.microsoft.com/office/drawing/2014/main" id="{E1177A7D-0740-4AFB-FAE9-F94EEB006D35}"/>
                </a:ext>
              </a:extLst>
            </p:cNvPr>
            <p:cNvSpPr>
              <a:spLocks noChangeAspect="1"/>
            </p:cNvSpPr>
            <p:nvPr/>
          </p:nvSpPr>
          <p:spPr bwMode="auto">
            <a:xfrm>
              <a:off x="4065657" y="258514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40" name="Oval 539">
              <a:extLst>
                <a:ext uri="{FF2B5EF4-FFF2-40B4-BE49-F238E27FC236}">
                  <a16:creationId xmlns:a16="http://schemas.microsoft.com/office/drawing/2014/main" id="{CCAD8172-C242-58CD-DCD7-55E0A9FEDB5F}"/>
                </a:ext>
              </a:extLst>
            </p:cNvPr>
            <p:cNvSpPr>
              <a:spLocks noChangeAspect="1"/>
            </p:cNvSpPr>
            <p:nvPr/>
          </p:nvSpPr>
          <p:spPr bwMode="auto">
            <a:xfrm>
              <a:off x="4065657" y="259466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41" name="Oval 540">
              <a:extLst>
                <a:ext uri="{FF2B5EF4-FFF2-40B4-BE49-F238E27FC236}">
                  <a16:creationId xmlns:a16="http://schemas.microsoft.com/office/drawing/2014/main" id="{F5C0BFA3-0FFA-1EE8-7013-65446160F1AB}"/>
                </a:ext>
              </a:extLst>
            </p:cNvPr>
            <p:cNvSpPr>
              <a:spLocks noChangeAspect="1"/>
            </p:cNvSpPr>
            <p:nvPr/>
          </p:nvSpPr>
          <p:spPr bwMode="auto">
            <a:xfrm>
              <a:off x="4202817" y="266705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42" name="Oval 541">
              <a:extLst>
                <a:ext uri="{FF2B5EF4-FFF2-40B4-BE49-F238E27FC236}">
                  <a16:creationId xmlns:a16="http://schemas.microsoft.com/office/drawing/2014/main" id="{6501493E-12BE-5FD5-DF09-30CC78C4D869}"/>
                </a:ext>
              </a:extLst>
            </p:cNvPr>
            <p:cNvSpPr>
              <a:spLocks noChangeAspect="1"/>
            </p:cNvSpPr>
            <p:nvPr/>
          </p:nvSpPr>
          <p:spPr bwMode="auto">
            <a:xfrm>
              <a:off x="4341882" y="261371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43" name="Oval 542">
              <a:extLst>
                <a:ext uri="{FF2B5EF4-FFF2-40B4-BE49-F238E27FC236}">
                  <a16:creationId xmlns:a16="http://schemas.microsoft.com/office/drawing/2014/main" id="{A570ADCB-7A67-EE86-F3F8-9649A8053CAC}"/>
                </a:ext>
              </a:extLst>
            </p:cNvPr>
            <p:cNvSpPr>
              <a:spLocks noChangeAspect="1"/>
            </p:cNvSpPr>
            <p:nvPr/>
          </p:nvSpPr>
          <p:spPr bwMode="auto">
            <a:xfrm>
              <a:off x="4202817" y="244226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44" name="Oval 543">
              <a:extLst>
                <a:ext uri="{FF2B5EF4-FFF2-40B4-BE49-F238E27FC236}">
                  <a16:creationId xmlns:a16="http://schemas.microsoft.com/office/drawing/2014/main" id="{70B84C90-802A-0419-53DA-3234B88765AB}"/>
                </a:ext>
              </a:extLst>
            </p:cNvPr>
            <p:cNvSpPr>
              <a:spLocks noChangeAspect="1"/>
            </p:cNvSpPr>
            <p:nvPr/>
          </p:nvSpPr>
          <p:spPr bwMode="auto">
            <a:xfrm>
              <a:off x="4210437" y="243274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45" name="Oval 544">
              <a:extLst>
                <a:ext uri="{FF2B5EF4-FFF2-40B4-BE49-F238E27FC236}">
                  <a16:creationId xmlns:a16="http://schemas.microsoft.com/office/drawing/2014/main" id="{7244115E-A0EF-0B3F-909C-F1F2E7C0F13C}"/>
                </a:ext>
              </a:extLst>
            </p:cNvPr>
            <p:cNvSpPr>
              <a:spLocks noChangeAspect="1"/>
            </p:cNvSpPr>
            <p:nvPr/>
          </p:nvSpPr>
          <p:spPr bwMode="auto">
            <a:xfrm>
              <a:off x="4227582" y="243464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46" name="Oval 545">
              <a:extLst>
                <a:ext uri="{FF2B5EF4-FFF2-40B4-BE49-F238E27FC236}">
                  <a16:creationId xmlns:a16="http://schemas.microsoft.com/office/drawing/2014/main" id="{A6243352-5C8C-0071-2564-D17F7935EEE2}"/>
                </a:ext>
              </a:extLst>
            </p:cNvPr>
            <p:cNvSpPr>
              <a:spLocks noChangeAspect="1"/>
            </p:cNvSpPr>
            <p:nvPr/>
          </p:nvSpPr>
          <p:spPr bwMode="auto">
            <a:xfrm>
              <a:off x="4273302" y="246322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47" name="Oval 546">
              <a:extLst>
                <a:ext uri="{FF2B5EF4-FFF2-40B4-BE49-F238E27FC236}">
                  <a16:creationId xmlns:a16="http://schemas.microsoft.com/office/drawing/2014/main" id="{DBEE3361-3984-745A-B176-550B390FB905}"/>
                </a:ext>
              </a:extLst>
            </p:cNvPr>
            <p:cNvSpPr>
              <a:spLocks noChangeAspect="1"/>
            </p:cNvSpPr>
            <p:nvPr/>
          </p:nvSpPr>
          <p:spPr bwMode="auto">
            <a:xfrm>
              <a:off x="4381887" y="243083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48" name="Oval 547">
              <a:extLst>
                <a:ext uri="{FF2B5EF4-FFF2-40B4-BE49-F238E27FC236}">
                  <a16:creationId xmlns:a16="http://schemas.microsoft.com/office/drawing/2014/main" id="{3CEBA938-37D0-1E33-E262-F35B0227BA54}"/>
                </a:ext>
              </a:extLst>
            </p:cNvPr>
            <p:cNvSpPr>
              <a:spLocks noChangeAspect="1"/>
            </p:cNvSpPr>
            <p:nvPr/>
          </p:nvSpPr>
          <p:spPr bwMode="auto">
            <a:xfrm>
              <a:off x="4444752" y="234701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49" name="Oval 548">
              <a:extLst>
                <a:ext uri="{FF2B5EF4-FFF2-40B4-BE49-F238E27FC236}">
                  <a16:creationId xmlns:a16="http://schemas.microsoft.com/office/drawing/2014/main" id="{98EE55EB-932F-938D-E39E-57A7F83DA89D}"/>
                </a:ext>
              </a:extLst>
            </p:cNvPr>
            <p:cNvSpPr>
              <a:spLocks noChangeAspect="1"/>
            </p:cNvSpPr>
            <p:nvPr/>
          </p:nvSpPr>
          <p:spPr bwMode="auto">
            <a:xfrm>
              <a:off x="4507617" y="249941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50" name="Oval 549">
              <a:extLst>
                <a:ext uri="{FF2B5EF4-FFF2-40B4-BE49-F238E27FC236}">
                  <a16:creationId xmlns:a16="http://schemas.microsoft.com/office/drawing/2014/main" id="{F367FA61-236B-57C6-D7D5-7BCDED4E53F5}"/>
                </a:ext>
              </a:extLst>
            </p:cNvPr>
            <p:cNvSpPr>
              <a:spLocks noChangeAspect="1"/>
            </p:cNvSpPr>
            <p:nvPr/>
          </p:nvSpPr>
          <p:spPr bwMode="auto">
            <a:xfrm>
              <a:off x="4412367" y="268610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51" name="Oval 550">
              <a:extLst>
                <a:ext uri="{FF2B5EF4-FFF2-40B4-BE49-F238E27FC236}">
                  <a16:creationId xmlns:a16="http://schemas.microsoft.com/office/drawing/2014/main" id="{017776D0-0527-AC55-BD39-41BAA94B960E}"/>
                </a:ext>
              </a:extLst>
            </p:cNvPr>
            <p:cNvSpPr>
              <a:spLocks noChangeAspect="1"/>
            </p:cNvSpPr>
            <p:nvPr/>
          </p:nvSpPr>
          <p:spPr bwMode="auto">
            <a:xfrm>
              <a:off x="4418082" y="267467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52" name="Oval 551">
              <a:extLst>
                <a:ext uri="{FF2B5EF4-FFF2-40B4-BE49-F238E27FC236}">
                  <a16:creationId xmlns:a16="http://schemas.microsoft.com/office/drawing/2014/main" id="{A90F86EF-F270-3FC9-E2CD-684471E0A657}"/>
                </a:ext>
              </a:extLst>
            </p:cNvPr>
            <p:cNvSpPr>
              <a:spLocks noChangeAspect="1"/>
            </p:cNvSpPr>
            <p:nvPr/>
          </p:nvSpPr>
          <p:spPr bwMode="auto">
            <a:xfrm>
              <a:off x="4440942" y="268420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53" name="Oval 552">
              <a:extLst>
                <a:ext uri="{FF2B5EF4-FFF2-40B4-BE49-F238E27FC236}">
                  <a16:creationId xmlns:a16="http://schemas.microsoft.com/office/drawing/2014/main" id="{94E96CA9-B24F-EA6C-F412-A714B2769A0D}"/>
                </a:ext>
              </a:extLst>
            </p:cNvPr>
            <p:cNvSpPr>
              <a:spLocks noChangeAspect="1"/>
            </p:cNvSpPr>
            <p:nvPr/>
          </p:nvSpPr>
          <p:spPr bwMode="auto">
            <a:xfrm>
              <a:off x="4307592" y="294899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54" name="Oval 553">
              <a:extLst>
                <a:ext uri="{FF2B5EF4-FFF2-40B4-BE49-F238E27FC236}">
                  <a16:creationId xmlns:a16="http://schemas.microsoft.com/office/drawing/2014/main" id="{B336BE1F-7A66-196F-52D6-26962625FA5C}"/>
                </a:ext>
              </a:extLst>
            </p:cNvPr>
            <p:cNvSpPr>
              <a:spLocks noChangeAspect="1"/>
            </p:cNvSpPr>
            <p:nvPr/>
          </p:nvSpPr>
          <p:spPr bwMode="auto">
            <a:xfrm>
              <a:off x="4494282" y="290327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55" name="Oval 554">
              <a:extLst>
                <a:ext uri="{FF2B5EF4-FFF2-40B4-BE49-F238E27FC236}">
                  <a16:creationId xmlns:a16="http://schemas.microsoft.com/office/drawing/2014/main" id="{4453A111-3832-7325-C739-2BAB8D4F4205}"/>
                </a:ext>
              </a:extLst>
            </p:cNvPr>
            <p:cNvSpPr>
              <a:spLocks noChangeAspect="1"/>
            </p:cNvSpPr>
            <p:nvPr/>
          </p:nvSpPr>
          <p:spPr bwMode="auto">
            <a:xfrm>
              <a:off x="4511427" y="289756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56" name="Oval 555">
              <a:extLst>
                <a:ext uri="{FF2B5EF4-FFF2-40B4-BE49-F238E27FC236}">
                  <a16:creationId xmlns:a16="http://schemas.microsoft.com/office/drawing/2014/main" id="{A4B3E1B8-B686-8925-4B6F-44CB928B5026}"/>
                </a:ext>
              </a:extLst>
            </p:cNvPr>
            <p:cNvSpPr>
              <a:spLocks noChangeAspect="1"/>
            </p:cNvSpPr>
            <p:nvPr/>
          </p:nvSpPr>
          <p:spPr bwMode="auto">
            <a:xfrm>
              <a:off x="4629537" y="290899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57" name="Oval 556">
              <a:extLst>
                <a:ext uri="{FF2B5EF4-FFF2-40B4-BE49-F238E27FC236}">
                  <a16:creationId xmlns:a16="http://schemas.microsoft.com/office/drawing/2014/main" id="{C66EF190-E6B0-AD9D-CDD6-A92509CB10F1}"/>
                </a:ext>
              </a:extLst>
            </p:cNvPr>
            <p:cNvSpPr>
              <a:spLocks noChangeAspect="1"/>
            </p:cNvSpPr>
            <p:nvPr/>
          </p:nvSpPr>
          <p:spPr bwMode="auto">
            <a:xfrm>
              <a:off x="4686687" y="282136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58" name="Oval 557">
              <a:extLst>
                <a:ext uri="{FF2B5EF4-FFF2-40B4-BE49-F238E27FC236}">
                  <a16:creationId xmlns:a16="http://schemas.microsoft.com/office/drawing/2014/main" id="{01406C9E-4177-172C-0ABE-601D03B14BCC}"/>
                </a:ext>
              </a:extLst>
            </p:cNvPr>
            <p:cNvSpPr>
              <a:spLocks noChangeAspect="1"/>
            </p:cNvSpPr>
            <p:nvPr/>
          </p:nvSpPr>
          <p:spPr bwMode="auto">
            <a:xfrm>
              <a:off x="4616202" y="276230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59" name="Oval 558">
              <a:extLst>
                <a:ext uri="{FF2B5EF4-FFF2-40B4-BE49-F238E27FC236}">
                  <a16:creationId xmlns:a16="http://schemas.microsoft.com/office/drawing/2014/main" id="{B4D2679D-3747-B930-AE81-C909FE3C4BD8}"/>
                </a:ext>
              </a:extLst>
            </p:cNvPr>
            <p:cNvSpPr>
              <a:spLocks noChangeAspect="1"/>
            </p:cNvSpPr>
            <p:nvPr/>
          </p:nvSpPr>
          <p:spPr bwMode="auto">
            <a:xfrm>
              <a:off x="4620012" y="273754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60" name="Oval 559">
              <a:extLst>
                <a:ext uri="{FF2B5EF4-FFF2-40B4-BE49-F238E27FC236}">
                  <a16:creationId xmlns:a16="http://schemas.microsoft.com/office/drawing/2014/main" id="{1775B8A3-8010-EBCB-DD48-0D2CE36872AF}"/>
                </a:ext>
              </a:extLst>
            </p:cNvPr>
            <p:cNvSpPr>
              <a:spLocks noChangeAspect="1"/>
            </p:cNvSpPr>
            <p:nvPr/>
          </p:nvSpPr>
          <p:spPr bwMode="auto">
            <a:xfrm>
              <a:off x="4606677" y="273754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61" name="Oval 560">
              <a:extLst>
                <a:ext uri="{FF2B5EF4-FFF2-40B4-BE49-F238E27FC236}">
                  <a16:creationId xmlns:a16="http://schemas.microsoft.com/office/drawing/2014/main" id="{3A929F74-0DBA-DE7D-84D5-D709828540F3}"/>
                </a:ext>
              </a:extLst>
            </p:cNvPr>
            <p:cNvSpPr>
              <a:spLocks noChangeAspect="1"/>
            </p:cNvSpPr>
            <p:nvPr/>
          </p:nvSpPr>
          <p:spPr bwMode="auto">
            <a:xfrm>
              <a:off x="4621917" y="267658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62" name="Oval 561">
              <a:extLst>
                <a:ext uri="{FF2B5EF4-FFF2-40B4-BE49-F238E27FC236}">
                  <a16:creationId xmlns:a16="http://schemas.microsoft.com/office/drawing/2014/main" id="{7AC1E893-519C-1BED-9256-BCD7FFBB26DF}"/>
                </a:ext>
              </a:extLst>
            </p:cNvPr>
            <p:cNvSpPr>
              <a:spLocks noChangeAspect="1"/>
            </p:cNvSpPr>
            <p:nvPr/>
          </p:nvSpPr>
          <p:spPr bwMode="auto">
            <a:xfrm>
              <a:off x="4637157" y="267658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63" name="Oval 562">
              <a:extLst>
                <a:ext uri="{FF2B5EF4-FFF2-40B4-BE49-F238E27FC236}">
                  <a16:creationId xmlns:a16="http://schemas.microsoft.com/office/drawing/2014/main" id="{73C6E583-CF54-1FE2-4EC8-7A349C89F640}"/>
                </a:ext>
              </a:extLst>
            </p:cNvPr>
            <p:cNvSpPr>
              <a:spLocks noChangeAspect="1"/>
            </p:cNvSpPr>
            <p:nvPr/>
          </p:nvSpPr>
          <p:spPr bwMode="auto">
            <a:xfrm>
              <a:off x="5346749" y="443283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64" name="Oval 563">
              <a:extLst>
                <a:ext uri="{FF2B5EF4-FFF2-40B4-BE49-F238E27FC236}">
                  <a16:creationId xmlns:a16="http://schemas.microsoft.com/office/drawing/2014/main" id="{739492A4-A615-D0C1-6E0F-8B2988732371}"/>
                </a:ext>
              </a:extLst>
            </p:cNvPr>
            <p:cNvSpPr>
              <a:spLocks noChangeAspect="1"/>
            </p:cNvSpPr>
            <p:nvPr/>
          </p:nvSpPr>
          <p:spPr bwMode="auto">
            <a:xfrm>
              <a:off x="5337224" y="435092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65" name="Oval 564">
              <a:extLst>
                <a:ext uri="{FF2B5EF4-FFF2-40B4-BE49-F238E27FC236}">
                  <a16:creationId xmlns:a16="http://schemas.microsoft.com/office/drawing/2014/main" id="{A9C41623-5EF6-6AC5-85B3-30E7140C7818}"/>
                </a:ext>
              </a:extLst>
            </p:cNvPr>
            <p:cNvSpPr>
              <a:spLocks noChangeAspect="1"/>
            </p:cNvSpPr>
            <p:nvPr/>
          </p:nvSpPr>
          <p:spPr bwMode="auto">
            <a:xfrm>
              <a:off x="5339129" y="433568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67" name="Oval 566">
              <a:extLst>
                <a:ext uri="{FF2B5EF4-FFF2-40B4-BE49-F238E27FC236}">
                  <a16:creationId xmlns:a16="http://schemas.microsoft.com/office/drawing/2014/main" id="{CA1EAAC3-6556-2E90-3F2D-D38EC85F622B}"/>
                </a:ext>
              </a:extLst>
            </p:cNvPr>
            <p:cNvSpPr>
              <a:spLocks noChangeAspect="1"/>
            </p:cNvSpPr>
            <p:nvPr/>
          </p:nvSpPr>
          <p:spPr bwMode="auto">
            <a:xfrm>
              <a:off x="5238164" y="417375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68" name="Oval 567">
              <a:extLst>
                <a:ext uri="{FF2B5EF4-FFF2-40B4-BE49-F238E27FC236}">
                  <a16:creationId xmlns:a16="http://schemas.microsoft.com/office/drawing/2014/main" id="{7A29E101-96A0-0886-283D-0CEB2F0C3327}"/>
                </a:ext>
              </a:extLst>
            </p:cNvPr>
            <p:cNvSpPr>
              <a:spLocks noChangeAspect="1"/>
            </p:cNvSpPr>
            <p:nvPr/>
          </p:nvSpPr>
          <p:spPr bwMode="auto">
            <a:xfrm>
              <a:off x="5146724" y="414708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69" name="Oval 568">
              <a:extLst>
                <a:ext uri="{FF2B5EF4-FFF2-40B4-BE49-F238E27FC236}">
                  <a16:creationId xmlns:a16="http://schemas.microsoft.com/office/drawing/2014/main" id="{DB74EF55-6B45-65DF-8A1A-1FE266984D65}"/>
                </a:ext>
              </a:extLst>
            </p:cNvPr>
            <p:cNvSpPr>
              <a:spLocks noChangeAspect="1"/>
            </p:cNvSpPr>
            <p:nvPr/>
          </p:nvSpPr>
          <p:spPr bwMode="auto">
            <a:xfrm>
              <a:off x="5043854" y="422519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70" name="Oval 569">
              <a:extLst>
                <a:ext uri="{FF2B5EF4-FFF2-40B4-BE49-F238E27FC236}">
                  <a16:creationId xmlns:a16="http://schemas.microsoft.com/office/drawing/2014/main" id="{03E83497-A87E-5890-A858-761431F17F7B}"/>
                </a:ext>
              </a:extLst>
            </p:cNvPr>
            <p:cNvSpPr>
              <a:spLocks noChangeAspect="1"/>
            </p:cNvSpPr>
            <p:nvPr/>
          </p:nvSpPr>
          <p:spPr bwMode="auto">
            <a:xfrm>
              <a:off x="4763819" y="392420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71" name="Oval 570">
              <a:extLst>
                <a:ext uri="{FF2B5EF4-FFF2-40B4-BE49-F238E27FC236}">
                  <a16:creationId xmlns:a16="http://schemas.microsoft.com/office/drawing/2014/main" id="{F3C5860D-52E2-4B3C-6F2F-52646581A083}"/>
                </a:ext>
              </a:extLst>
            </p:cNvPr>
            <p:cNvSpPr>
              <a:spLocks noChangeAspect="1"/>
            </p:cNvSpPr>
            <p:nvPr/>
          </p:nvSpPr>
          <p:spPr bwMode="auto">
            <a:xfrm>
              <a:off x="5053379" y="387086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72" name="Oval 571">
              <a:extLst>
                <a:ext uri="{FF2B5EF4-FFF2-40B4-BE49-F238E27FC236}">
                  <a16:creationId xmlns:a16="http://schemas.microsoft.com/office/drawing/2014/main" id="{7D94D002-B76B-2670-5734-118304DA7612}"/>
                </a:ext>
              </a:extLst>
            </p:cNvPr>
            <p:cNvSpPr>
              <a:spLocks noChangeAspect="1"/>
            </p:cNvSpPr>
            <p:nvPr/>
          </p:nvSpPr>
          <p:spPr bwMode="auto">
            <a:xfrm>
              <a:off x="5072429" y="390705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73" name="Oval 572">
              <a:extLst>
                <a:ext uri="{FF2B5EF4-FFF2-40B4-BE49-F238E27FC236}">
                  <a16:creationId xmlns:a16="http://schemas.microsoft.com/office/drawing/2014/main" id="{18CAD960-3235-699A-728C-7963E9156448}"/>
                </a:ext>
              </a:extLst>
            </p:cNvPr>
            <p:cNvSpPr>
              <a:spLocks noChangeAspect="1"/>
            </p:cNvSpPr>
            <p:nvPr/>
          </p:nvSpPr>
          <p:spPr bwMode="auto">
            <a:xfrm>
              <a:off x="5340737" y="447045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74" name="Oval 573">
              <a:extLst>
                <a:ext uri="{FF2B5EF4-FFF2-40B4-BE49-F238E27FC236}">
                  <a16:creationId xmlns:a16="http://schemas.microsoft.com/office/drawing/2014/main" id="{25218605-D122-24B4-8F45-579441AAA66C}"/>
                </a:ext>
              </a:extLst>
            </p:cNvPr>
            <p:cNvSpPr>
              <a:spLocks noChangeAspect="1"/>
            </p:cNvSpPr>
            <p:nvPr/>
          </p:nvSpPr>
          <p:spPr bwMode="auto">
            <a:xfrm>
              <a:off x="5319782" y="443616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575" name="Oval 574">
              <a:extLst>
                <a:ext uri="{FF2B5EF4-FFF2-40B4-BE49-F238E27FC236}">
                  <a16:creationId xmlns:a16="http://schemas.microsoft.com/office/drawing/2014/main" id="{25A1E6AA-1721-A3AC-9A42-5A8FB5885043}"/>
                </a:ext>
              </a:extLst>
            </p:cNvPr>
            <p:cNvSpPr>
              <a:spLocks noChangeAspect="1"/>
            </p:cNvSpPr>
            <p:nvPr/>
          </p:nvSpPr>
          <p:spPr bwMode="auto">
            <a:xfrm>
              <a:off x="5340737" y="441711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24" name="Oval 1023">
              <a:extLst>
                <a:ext uri="{FF2B5EF4-FFF2-40B4-BE49-F238E27FC236}">
                  <a16:creationId xmlns:a16="http://schemas.microsoft.com/office/drawing/2014/main" id="{5CEFD4A6-C2AF-F356-A559-C16301EF1E38}"/>
                </a:ext>
              </a:extLst>
            </p:cNvPr>
            <p:cNvSpPr>
              <a:spLocks noChangeAspect="1"/>
            </p:cNvSpPr>
            <p:nvPr/>
          </p:nvSpPr>
          <p:spPr bwMode="auto">
            <a:xfrm>
              <a:off x="5289302" y="427614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25" name="Oval 1024">
              <a:extLst>
                <a:ext uri="{FF2B5EF4-FFF2-40B4-BE49-F238E27FC236}">
                  <a16:creationId xmlns:a16="http://schemas.microsoft.com/office/drawing/2014/main" id="{D0A88DDC-6069-7E64-712C-23593DE3A72B}"/>
                </a:ext>
              </a:extLst>
            </p:cNvPr>
            <p:cNvSpPr>
              <a:spLocks noChangeAspect="1"/>
            </p:cNvSpPr>
            <p:nvPr/>
          </p:nvSpPr>
          <p:spPr bwMode="auto">
            <a:xfrm>
              <a:off x="5083562" y="434853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27" name="Oval 1026">
              <a:extLst>
                <a:ext uri="{FF2B5EF4-FFF2-40B4-BE49-F238E27FC236}">
                  <a16:creationId xmlns:a16="http://schemas.microsoft.com/office/drawing/2014/main" id="{8E85BA4C-E1A0-3844-55F5-EC72F0BAE9F2}"/>
                </a:ext>
              </a:extLst>
            </p:cNvPr>
            <p:cNvSpPr>
              <a:spLocks noChangeAspect="1"/>
            </p:cNvSpPr>
            <p:nvPr/>
          </p:nvSpPr>
          <p:spPr bwMode="auto">
            <a:xfrm>
              <a:off x="5028317" y="423042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28" name="Oval 1027">
              <a:extLst>
                <a:ext uri="{FF2B5EF4-FFF2-40B4-BE49-F238E27FC236}">
                  <a16:creationId xmlns:a16="http://schemas.microsoft.com/office/drawing/2014/main" id="{E69FB496-93C9-C791-8CBA-DC5E38F89915}"/>
                </a:ext>
              </a:extLst>
            </p:cNvPr>
            <p:cNvSpPr>
              <a:spLocks noChangeAspect="1"/>
            </p:cNvSpPr>
            <p:nvPr/>
          </p:nvSpPr>
          <p:spPr bwMode="auto">
            <a:xfrm>
              <a:off x="5091182" y="420756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29" name="Oval 1028">
              <a:extLst>
                <a:ext uri="{FF2B5EF4-FFF2-40B4-BE49-F238E27FC236}">
                  <a16:creationId xmlns:a16="http://schemas.microsoft.com/office/drawing/2014/main" id="{9EE6703D-FC0C-4418-F289-A8E0FC61DF73}"/>
                </a:ext>
              </a:extLst>
            </p:cNvPr>
            <p:cNvSpPr>
              <a:spLocks noChangeAspect="1"/>
            </p:cNvSpPr>
            <p:nvPr/>
          </p:nvSpPr>
          <p:spPr bwMode="auto">
            <a:xfrm>
              <a:off x="5089277" y="389514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30" name="Oval 1029">
              <a:extLst>
                <a:ext uri="{FF2B5EF4-FFF2-40B4-BE49-F238E27FC236}">
                  <a16:creationId xmlns:a16="http://schemas.microsoft.com/office/drawing/2014/main" id="{D1C3EA79-4A2A-556F-DD6A-CB011444A0D4}"/>
                </a:ext>
              </a:extLst>
            </p:cNvPr>
            <p:cNvSpPr>
              <a:spLocks noChangeAspect="1"/>
            </p:cNvSpPr>
            <p:nvPr/>
          </p:nvSpPr>
          <p:spPr bwMode="auto">
            <a:xfrm>
              <a:off x="5100707" y="391991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31" name="Oval 1030">
              <a:extLst>
                <a:ext uri="{FF2B5EF4-FFF2-40B4-BE49-F238E27FC236}">
                  <a16:creationId xmlns:a16="http://schemas.microsoft.com/office/drawing/2014/main" id="{6321A390-8A03-4D13-4277-BB483882ED1C}"/>
                </a:ext>
              </a:extLst>
            </p:cNvPr>
            <p:cNvSpPr>
              <a:spLocks noChangeAspect="1"/>
            </p:cNvSpPr>
            <p:nvPr/>
          </p:nvSpPr>
          <p:spPr bwMode="auto">
            <a:xfrm>
              <a:off x="4841627" y="377894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32" name="Oval 1031">
              <a:extLst>
                <a:ext uri="{FF2B5EF4-FFF2-40B4-BE49-F238E27FC236}">
                  <a16:creationId xmlns:a16="http://schemas.microsoft.com/office/drawing/2014/main" id="{5F51C1E6-72F3-18CF-579D-9B689F6E068E}"/>
                </a:ext>
              </a:extLst>
            </p:cNvPr>
            <p:cNvSpPr>
              <a:spLocks noChangeAspect="1"/>
            </p:cNvSpPr>
            <p:nvPr/>
          </p:nvSpPr>
          <p:spPr bwMode="auto">
            <a:xfrm>
              <a:off x="4727327" y="345128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33" name="Oval 1032">
              <a:extLst>
                <a:ext uri="{FF2B5EF4-FFF2-40B4-BE49-F238E27FC236}">
                  <a16:creationId xmlns:a16="http://schemas.microsoft.com/office/drawing/2014/main" id="{DC1EEF90-F008-07D1-8D59-64F4621AC8B0}"/>
                </a:ext>
              </a:extLst>
            </p:cNvPr>
            <p:cNvSpPr>
              <a:spLocks noChangeAspect="1"/>
            </p:cNvSpPr>
            <p:nvPr/>
          </p:nvSpPr>
          <p:spPr bwMode="auto">
            <a:xfrm>
              <a:off x="4744472" y="348747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34" name="Oval 1033">
              <a:extLst>
                <a:ext uri="{FF2B5EF4-FFF2-40B4-BE49-F238E27FC236}">
                  <a16:creationId xmlns:a16="http://schemas.microsoft.com/office/drawing/2014/main" id="{44F41A5B-2384-E47E-8E9E-DA3651B74B3A}"/>
                </a:ext>
              </a:extLst>
            </p:cNvPr>
            <p:cNvSpPr>
              <a:spLocks noChangeAspect="1"/>
            </p:cNvSpPr>
            <p:nvPr/>
          </p:nvSpPr>
          <p:spPr bwMode="auto">
            <a:xfrm>
              <a:off x="4776857" y="344937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35" name="Oval 1034">
              <a:extLst>
                <a:ext uri="{FF2B5EF4-FFF2-40B4-BE49-F238E27FC236}">
                  <a16:creationId xmlns:a16="http://schemas.microsoft.com/office/drawing/2014/main" id="{D14F5C0C-1D6C-C59B-7EC0-6736C3F13545}"/>
                </a:ext>
              </a:extLst>
            </p:cNvPr>
            <p:cNvSpPr>
              <a:spLocks noChangeAspect="1"/>
            </p:cNvSpPr>
            <p:nvPr/>
          </p:nvSpPr>
          <p:spPr bwMode="auto">
            <a:xfrm>
              <a:off x="4814957" y="344556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36" name="Oval 1035">
              <a:extLst>
                <a:ext uri="{FF2B5EF4-FFF2-40B4-BE49-F238E27FC236}">
                  <a16:creationId xmlns:a16="http://schemas.microsoft.com/office/drawing/2014/main" id="{85C22F02-16C9-D3EF-AD66-EF198D8BDB5B}"/>
                </a:ext>
              </a:extLst>
            </p:cNvPr>
            <p:cNvSpPr>
              <a:spLocks noChangeAspect="1"/>
            </p:cNvSpPr>
            <p:nvPr/>
          </p:nvSpPr>
          <p:spPr bwMode="auto">
            <a:xfrm>
              <a:off x="5081657" y="34017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37" name="Oval 1036">
              <a:extLst>
                <a:ext uri="{FF2B5EF4-FFF2-40B4-BE49-F238E27FC236}">
                  <a16:creationId xmlns:a16="http://schemas.microsoft.com/office/drawing/2014/main" id="{17D806B6-362E-55E5-C75D-1F5216B23139}"/>
                </a:ext>
              </a:extLst>
            </p:cNvPr>
            <p:cNvSpPr>
              <a:spLocks noChangeAspect="1"/>
            </p:cNvSpPr>
            <p:nvPr/>
          </p:nvSpPr>
          <p:spPr bwMode="auto">
            <a:xfrm>
              <a:off x="5211197" y="353319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38" name="Oval 1037">
              <a:extLst>
                <a:ext uri="{FF2B5EF4-FFF2-40B4-BE49-F238E27FC236}">
                  <a16:creationId xmlns:a16="http://schemas.microsoft.com/office/drawing/2014/main" id="{0D96322A-C812-0F2C-B331-D3447C637453}"/>
                </a:ext>
              </a:extLst>
            </p:cNvPr>
            <p:cNvSpPr>
              <a:spLocks noChangeAspect="1"/>
            </p:cNvSpPr>
            <p:nvPr/>
          </p:nvSpPr>
          <p:spPr bwMode="auto">
            <a:xfrm>
              <a:off x="5192147" y="330840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39" name="Oval 1038">
              <a:extLst>
                <a:ext uri="{FF2B5EF4-FFF2-40B4-BE49-F238E27FC236}">
                  <a16:creationId xmlns:a16="http://schemas.microsoft.com/office/drawing/2014/main" id="{9B5FC133-59AF-4EC3-2B42-88D7BD1832B7}"/>
                </a:ext>
              </a:extLst>
            </p:cNvPr>
            <p:cNvSpPr>
              <a:spLocks noChangeAspect="1"/>
            </p:cNvSpPr>
            <p:nvPr/>
          </p:nvSpPr>
          <p:spPr bwMode="auto">
            <a:xfrm>
              <a:off x="5169287" y="331031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42" name="Oval 1041">
              <a:extLst>
                <a:ext uri="{FF2B5EF4-FFF2-40B4-BE49-F238E27FC236}">
                  <a16:creationId xmlns:a16="http://schemas.microsoft.com/office/drawing/2014/main" id="{82F0000F-9001-39BA-2B72-1477BAA911E5}"/>
                </a:ext>
              </a:extLst>
            </p:cNvPr>
            <p:cNvSpPr>
              <a:spLocks noChangeAspect="1"/>
            </p:cNvSpPr>
            <p:nvPr/>
          </p:nvSpPr>
          <p:spPr bwMode="auto">
            <a:xfrm>
              <a:off x="4761914" y="375275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43" name="Oval 1042">
              <a:extLst>
                <a:ext uri="{FF2B5EF4-FFF2-40B4-BE49-F238E27FC236}">
                  <a16:creationId xmlns:a16="http://schemas.microsoft.com/office/drawing/2014/main" id="{8DC225C3-923D-9948-5C2C-9DCC6019AD22}"/>
                </a:ext>
              </a:extLst>
            </p:cNvPr>
            <p:cNvSpPr>
              <a:spLocks noChangeAspect="1"/>
            </p:cNvSpPr>
            <p:nvPr/>
          </p:nvSpPr>
          <p:spPr bwMode="auto">
            <a:xfrm>
              <a:off x="4638089" y="359844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44" name="Oval 1043">
              <a:extLst>
                <a:ext uri="{FF2B5EF4-FFF2-40B4-BE49-F238E27FC236}">
                  <a16:creationId xmlns:a16="http://schemas.microsoft.com/office/drawing/2014/main" id="{364BE696-5592-7FF0-5426-D2EBED3BE0FD}"/>
                </a:ext>
              </a:extLst>
            </p:cNvPr>
            <p:cNvSpPr>
              <a:spLocks noChangeAspect="1"/>
            </p:cNvSpPr>
            <p:nvPr/>
          </p:nvSpPr>
          <p:spPr bwMode="auto">
            <a:xfrm>
              <a:off x="4798109" y="358320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45" name="Oval 1044">
              <a:extLst>
                <a:ext uri="{FF2B5EF4-FFF2-40B4-BE49-F238E27FC236}">
                  <a16:creationId xmlns:a16="http://schemas.microsoft.com/office/drawing/2014/main" id="{B83CDCA7-6704-2893-3290-EA059476E0E0}"/>
                </a:ext>
              </a:extLst>
            </p:cNvPr>
            <p:cNvSpPr>
              <a:spLocks noChangeAspect="1"/>
            </p:cNvSpPr>
            <p:nvPr/>
          </p:nvSpPr>
          <p:spPr bwMode="auto">
            <a:xfrm>
              <a:off x="4693334" y="347462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46" name="Oval 1045">
              <a:extLst>
                <a:ext uri="{FF2B5EF4-FFF2-40B4-BE49-F238E27FC236}">
                  <a16:creationId xmlns:a16="http://schemas.microsoft.com/office/drawing/2014/main" id="{6A6445DF-BBC1-929A-0C44-98D9BB26D776}"/>
                </a:ext>
              </a:extLst>
            </p:cNvPr>
            <p:cNvSpPr>
              <a:spLocks noChangeAspect="1"/>
            </p:cNvSpPr>
            <p:nvPr/>
          </p:nvSpPr>
          <p:spPr bwMode="auto">
            <a:xfrm>
              <a:off x="4744769" y="343080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47" name="Oval 1046">
              <a:extLst>
                <a:ext uri="{FF2B5EF4-FFF2-40B4-BE49-F238E27FC236}">
                  <a16:creationId xmlns:a16="http://schemas.microsoft.com/office/drawing/2014/main" id="{CB622BA8-063E-13CF-D72F-1568A8E62816}"/>
                </a:ext>
              </a:extLst>
            </p:cNvPr>
            <p:cNvSpPr>
              <a:spLocks noChangeAspect="1"/>
            </p:cNvSpPr>
            <p:nvPr/>
          </p:nvSpPr>
          <p:spPr bwMode="auto">
            <a:xfrm>
              <a:off x="4628564" y="335270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48" name="Oval 1047">
              <a:extLst>
                <a:ext uri="{FF2B5EF4-FFF2-40B4-BE49-F238E27FC236}">
                  <a16:creationId xmlns:a16="http://schemas.microsoft.com/office/drawing/2014/main" id="{87DE140B-AA32-C7ED-C056-8B599F0F4E0E}"/>
                </a:ext>
              </a:extLst>
            </p:cNvPr>
            <p:cNvSpPr>
              <a:spLocks noChangeAspect="1"/>
            </p:cNvSpPr>
            <p:nvPr/>
          </p:nvSpPr>
          <p:spPr bwMode="auto">
            <a:xfrm>
              <a:off x="5062904" y="339842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49" name="Oval 1048">
              <a:extLst>
                <a:ext uri="{FF2B5EF4-FFF2-40B4-BE49-F238E27FC236}">
                  <a16:creationId xmlns:a16="http://schemas.microsoft.com/office/drawing/2014/main" id="{D5A9DB19-1F47-8ACE-6CA7-B1227347FA29}"/>
                </a:ext>
              </a:extLst>
            </p:cNvPr>
            <p:cNvSpPr>
              <a:spLocks noChangeAspect="1"/>
            </p:cNvSpPr>
            <p:nvPr/>
          </p:nvSpPr>
          <p:spPr bwMode="auto">
            <a:xfrm>
              <a:off x="4920029" y="331841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50" name="Oval 1049">
              <a:extLst>
                <a:ext uri="{FF2B5EF4-FFF2-40B4-BE49-F238E27FC236}">
                  <a16:creationId xmlns:a16="http://schemas.microsoft.com/office/drawing/2014/main" id="{36D830FD-FE66-A059-403D-5C4522A54253}"/>
                </a:ext>
              </a:extLst>
            </p:cNvPr>
            <p:cNvSpPr>
              <a:spLocks noChangeAspect="1"/>
            </p:cNvSpPr>
            <p:nvPr/>
          </p:nvSpPr>
          <p:spPr bwMode="auto">
            <a:xfrm>
              <a:off x="4925744" y="330126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51" name="Oval 1050">
              <a:extLst>
                <a:ext uri="{FF2B5EF4-FFF2-40B4-BE49-F238E27FC236}">
                  <a16:creationId xmlns:a16="http://schemas.microsoft.com/office/drawing/2014/main" id="{F477D947-F6EF-92CD-36CC-4BBDD04A7696}"/>
                </a:ext>
              </a:extLst>
            </p:cNvPr>
            <p:cNvSpPr>
              <a:spLocks noChangeAspect="1"/>
            </p:cNvSpPr>
            <p:nvPr/>
          </p:nvSpPr>
          <p:spPr bwMode="auto">
            <a:xfrm>
              <a:off x="5062904" y="324602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52" name="Oval 1051">
              <a:extLst>
                <a:ext uri="{FF2B5EF4-FFF2-40B4-BE49-F238E27FC236}">
                  <a16:creationId xmlns:a16="http://schemas.microsoft.com/office/drawing/2014/main" id="{B44057CB-A851-78D9-B278-712A84D315B9}"/>
                </a:ext>
              </a:extLst>
            </p:cNvPr>
            <p:cNvSpPr>
              <a:spLocks noChangeAspect="1"/>
            </p:cNvSpPr>
            <p:nvPr/>
          </p:nvSpPr>
          <p:spPr bwMode="auto">
            <a:xfrm>
              <a:off x="5064809" y="321554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53" name="Oval 1052">
              <a:extLst>
                <a:ext uri="{FF2B5EF4-FFF2-40B4-BE49-F238E27FC236}">
                  <a16:creationId xmlns:a16="http://schemas.microsoft.com/office/drawing/2014/main" id="{862EEB26-218D-113C-612C-421CC49DF6DC}"/>
                </a:ext>
              </a:extLst>
            </p:cNvPr>
            <p:cNvSpPr>
              <a:spLocks noChangeAspect="1"/>
            </p:cNvSpPr>
            <p:nvPr/>
          </p:nvSpPr>
          <p:spPr bwMode="auto">
            <a:xfrm>
              <a:off x="5101004" y="311648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54" name="Oval 1053">
              <a:extLst>
                <a:ext uri="{FF2B5EF4-FFF2-40B4-BE49-F238E27FC236}">
                  <a16:creationId xmlns:a16="http://schemas.microsoft.com/office/drawing/2014/main" id="{9476BA13-D0D5-60EC-007D-2FF3960A8300}"/>
                </a:ext>
              </a:extLst>
            </p:cNvPr>
            <p:cNvSpPr>
              <a:spLocks noChangeAspect="1"/>
            </p:cNvSpPr>
            <p:nvPr/>
          </p:nvSpPr>
          <p:spPr bwMode="auto">
            <a:xfrm>
              <a:off x="5262929" y="311267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55" name="Oval 1054">
              <a:extLst>
                <a:ext uri="{FF2B5EF4-FFF2-40B4-BE49-F238E27FC236}">
                  <a16:creationId xmlns:a16="http://schemas.microsoft.com/office/drawing/2014/main" id="{BAD241FA-0B88-3D8E-4F0C-127E86DBA256}"/>
                </a:ext>
              </a:extLst>
            </p:cNvPr>
            <p:cNvSpPr>
              <a:spLocks noChangeAspect="1"/>
            </p:cNvSpPr>
            <p:nvPr/>
          </p:nvSpPr>
          <p:spPr bwMode="auto">
            <a:xfrm>
              <a:off x="5287694" y="312791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56" name="Oval 1055">
              <a:extLst>
                <a:ext uri="{FF2B5EF4-FFF2-40B4-BE49-F238E27FC236}">
                  <a16:creationId xmlns:a16="http://schemas.microsoft.com/office/drawing/2014/main" id="{987250B1-F163-38F4-1F15-1FB64393F424}"/>
                </a:ext>
              </a:extLst>
            </p:cNvPr>
            <p:cNvSpPr>
              <a:spLocks noChangeAspect="1"/>
            </p:cNvSpPr>
            <p:nvPr/>
          </p:nvSpPr>
          <p:spPr bwMode="auto">
            <a:xfrm>
              <a:off x="5411519" y="329364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57" name="Oval 1056">
              <a:extLst>
                <a:ext uri="{FF2B5EF4-FFF2-40B4-BE49-F238E27FC236}">
                  <a16:creationId xmlns:a16="http://schemas.microsoft.com/office/drawing/2014/main" id="{5E37EB90-D3B0-2CCB-A00B-A370CCDBB2FC}"/>
                </a:ext>
              </a:extLst>
            </p:cNvPr>
            <p:cNvSpPr>
              <a:spLocks noChangeAspect="1"/>
            </p:cNvSpPr>
            <p:nvPr/>
          </p:nvSpPr>
          <p:spPr bwMode="auto">
            <a:xfrm>
              <a:off x="5397887" y="330269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58" name="Oval 1057">
              <a:extLst>
                <a:ext uri="{FF2B5EF4-FFF2-40B4-BE49-F238E27FC236}">
                  <a16:creationId xmlns:a16="http://schemas.microsoft.com/office/drawing/2014/main" id="{195BF5C1-57B5-CF88-34DE-A0BD9365C67F}"/>
                </a:ext>
              </a:extLst>
            </p:cNvPr>
            <p:cNvSpPr>
              <a:spLocks noChangeAspect="1"/>
            </p:cNvSpPr>
            <p:nvPr/>
          </p:nvSpPr>
          <p:spPr bwMode="auto">
            <a:xfrm>
              <a:off x="5018792" y="323220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59" name="Oval 1058">
              <a:extLst>
                <a:ext uri="{FF2B5EF4-FFF2-40B4-BE49-F238E27FC236}">
                  <a16:creationId xmlns:a16="http://schemas.microsoft.com/office/drawing/2014/main" id="{2F845B20-E90D-3E70-8115-F282AB26026D}"/>
                </a:ext>
              </a:extLst>
            </p:cNvPr>
            <p:cNvSpPr>
              <a:spLocks noChangeAspect="1"/>
            </p:cNvSpPr>
            <p:nvPr/>
          </p:nvSpPr>
          <p:spPr bwMode="auto">
            <a:xfrm>
              <a:off x="4597787" y="331793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60" name="Oval 1059">
              <a:extLst>
                <a:ext uri="{FF2B5EF4-FFF2-40B4-BE49-F238E27FC236}">
                  <a16:creationId xmlns:a16="http://schemas.microsoft.com/office/drawing/2014/main" id="{E21A83D0-048E-9F31-E0D6-B837935CE10D}"/>
                </a:ext>
              </a:extLst>
            </p:cNvPr>
            <p:cNvSpPr>
              <a:spLocks noChangeAspect="1"/>
            </p:cNvSpPr>
            <p:nvPr/>
          </p:nvSpPr>
          <p:spPr bwMode="auto">
            <a:xfrm>
              <a:off x="4632077" y="329888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61" name="Oval 1060">
              <a:extLst>
                <a:ext uri="{FF2B5EF4-FFF2-40B4-BE49-F238E27FC236}">
                  <a16:creationId xmlns:a16="http://schemas.microsoft.com/office/drawing/2014/main" id="{99791524-529A-9E98-0C03-8C9F43B6A6E0}"/>
                </a:ext>
              </a:extLst>
            </p:cNvPr>
            <p:cNvSpPr>
              <a:spLocks noChangeAspect="1"/>
            </p:cNvSpPr>
            <p:nvPr/>
          </p:nvSpPr>
          <p:spPr bwMode="auto">
            <a:xfrm>
              <a:off x="4713992" y="320934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62" name="Oval 1061">
              <a:extLst>
                <a:ext uri="{FF2B5EF4-FFF2-40B4-BE49-F238E27FC236}">
                  <a16:creationId xmlns:a16="http://schemas.microsoft.com/office/drawing/2014/main" id="{BC7DC845-B27A-74AE-9C84-C9266A59AAF0}"/>
                </a:ext>
              </a:extLst>
            </p:cNvPr>
            <p:cNvSpPr>
              <a:spLocks noChangeAspect="1"/>
            </p:cNvSpPr>
            <p:nvPr/>
          </p:nvSpPr>
          <p:spPr bwMode="auto">
            <a:xfrm>
              <a:off x="4773047" y="314648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63" name="Oval 1062">
              <a:extLst>
                <a:ext uri="{FF2B5EF4-FFF2-40B4-BE49-F238E27FC236}">
                  <a16:creationId xmlns:a16="http://schemas.microsoft.com/office/drawing/2014/main" id="{79C067EC-FD7D-8297-F140-CD0F8B954D66}"/>
                </a:ext>
              </a:extLst>
            </p:cNvPr>
            <p:cNvSpPr>
              <a:spLocks noChangeAspect="1"/>
            </p:cNvSpPr>
            <p:nvPr/>
          </p:nvSpPr>
          <p:spPr bwMode="auto">
            <a:xfrm>
              <a:off x="4805432" y="291597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64" name="Oval 1063">
              <a:extLst>
                <a:ext uri="{FF2B5EF4-FFF2-40B4-BE49-F238E27FC236}">
                  <a16:creationId xmlns:a16="http://schemas.microsoft.com/office/drawing/2014/main" id="{0E0925C6-3D73-D831-0D6F-794DD1C88FC7}"/>
                </a:ext>
              </a:extLst>
            </p:cNvPr>
            <p:cNvSpPr>
              <a:spLocks noChangeAspect="1"/>
            </p:cNvSpPr>
            <p:nvPr/>
          </p:nvSpPr>
          <p:spPr bwMode="auto">
            <a:xfrm>
              <a:off x="5098802" y="317124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65" name="Oval 1064">
              <a:extLst>
                <a:ext uri="{FF2B5EF4-FFF2-40B4-BE49-F238E27FC236}">
                  <a16:creationId xmlns:a16="http://schemas.microsoft.com/office/drawing/2014/main" id="{F262894D-3E55-036D-9458-8D636F2107DF}"/>
                </a:ext>
              </a:extLst>
            </p:cNvPr>
            <p:cNvSpPr>
              <a:spLocks noChangeAspect="1"/>
            </p:cNvSpPr>
            <p:nvPr/>
          </p:nvSpPr>
          <p:spPr bwMode="auto">
            <a:xfrm>
              <a:off x="5144522" y="309885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66" name="Oval 1065">
              <a:extLst>
                <a:ext uri="{FF2B5EF4-FFF2-40B4-BE49-F238E27FC236}">
                  <a16:creationId xmlns:a16="http://schemas.microsoft.com/office/drawing/2014/main" id="{28D30FCC-D240-D587-DEF5-E0B44C942B59}"/>
                </a:ext>
              </a:extLst>
            </p:cNvPr>
            <p:cNvSpPr>
              <a:spLocks noChangeAspect="1"/>
            </p:cNvSpPr>
            <p:nvPr/>
          </p:nvSpPr>
          <p:spPr bwMode="auto">
            <a:xfrm>
              <a:off x="5270252" y="310266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67" name="Oval 1066">
              <a:extLst>
                <a:ext uri="{FF2B5EF4-FFF2-40B4-BE49-F238E27FC236}">
                  <a16:creationId xmlns:a16="http://schemas.microsoft.com/office/drawing/2014/main" id="{A06FD3DD-C7C4-389B-CA83-9D1FC9601F2D}"/>
                </a:ext>
              </a:extLst>
            </p:cNvPr>
            <p:cNvSpPr>
              <a:spLocks noChangeAspect="1"/>
            </p:cNvSpPr>
            <p:nvPr/>
          </p:nvSpPr>
          <p:spPr bwMode="auto">
            <a:xfrm>
              <a:off x="5293112" y="310647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68" name="Oval 1067">
              <a:extLst>
                <a:ext uri="{FF2B5EF4-FFF2-40B4-BE49-F238E27FC236}">
                  <a16:creationId xmlns:a16="http://schemas.microsoft.com/office/drawing/2014/main" id="{17C95339-DAE8-6974-7E77-FBBCC4350E65}"/>
                </a:ext>
              </a:extLst>
            </p:cNvPr>
            <p:cNvSpPr>
              <a:spLocks noChangeAspect="1"/>
            </p:cNvSpPr>
            <p:nvPr/>
          </p:nvSpPr>
          <p:spPr bwMode="auto">
            <a:xfrm>
              <a:off x="5272157" y="313886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69" name="Oval 1068">
              <a:extLst>
                <a:ext uri="{FF2B5EF4-FFF2-40B4-BE49-F238E27FC236}">
                  <a16:creationId xmlns:a16="http://schemas.microsoft.com/office/drawing/2014/main" id="{882E69B8-C735-C83C-43AC-4EEE11EE0D15}"/>
                </a:ext>
              </a:extLst>
            </p:cNvPr>
            <p:cNvSpPr>
              <a:spLocks noChangeAspect="1"/>
            </p:cNvSpPr>
            <p:nvPr/>
          </p:nvSpPr>
          <p:spPr bwMode="auto">
            <a:xfrm>
              <a:off x="5475992" y="288740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70" name="Oval 1069">
              <a:extLst>
                <a:ext uri="{FF2B5EF4-FFF2-40B4-BE49-F238E27FC236}">
                  <a16:creationId xmlns:a16="http://schemas.microsoft.com/office/drawing/2014/main" id="{2046C41A-BA4D-7CCA-205F-B4D7BAB44565}"/>
                </a:ext>
              </a:extLst>
            </p:cNvPr>
            <p:cNvSpPr>
              <a:spLocks noChangeAspect="1"/>
            </p:cNvSpPr>
            <p:nvPr/>
          </p:nvSpPr>
          <p:spPr bwMode="auto">
            <a:xfrm>
              <a:off x="5367407" y="286644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71" name="Oval 1070">
              <a:extLst>
                <a:ext uri="{FF2B5EF4-FFF2-40B4-BE49-F238E27FC236}">
                  <a16:creationId xmlns:a16="http://schemas.microsoft.com/office/drawing/2014/main" id="{DB5E2968-AEB9-ABA3-F1C5-3B6B87170D48}"/>
                </a:ext>
              </a:extLst>
            </p:cNvPr>
            <p:cNvSpPr>
              <a:spLocks noChangeAspect="1"/>
            </p:cNvSpPr>
            <p:nvPr/>
          </p:nvSpPr>
          <p:spPr bwMode="auto">
            <a:xfrm>
              <a:off x="5369609" y="283835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72" name="Oval 1071">
              <a:extLst>
                <a:ext uri="{FF2B5EF4-FFF2-40B4-BE49-F238E27FC236}">
                  <a16:creationId xmlns:a16="http://schemas.microsoft.com/office/drawing/2014/main" id="{07037531-BAEF-8D26-268F-4261A4282633}"/>
                </a:ext>
              </a:extLst>
            </p:cNvPr>
            <p:cNvSpPr>
              <a:spLocks noChangeAspect="1"/>
            </p:cNvSpPr>
            <p:nvPr/>
          </p:nvSpPr>
          <p:spPr bwMode="auto">
            <a:xfrm>
              <a:off x="5360084" y="284787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73" name="Oval 1072">
              <a:extLst>
                <a:ext uri="{FF2B5EF4-FFF2-40B4-BE49-F238E27FC236}">
                  <a16:creationId xmlns:a16="http://schemas.microsoft.com/office/drawing/2014/main" id="{DDDEC190-371A-3DC2-D534-55BB09A2E2DA}"/>
                </a:ext>
              </a:extLst>
            </p:cNvPr>
            <p:cNvSpPr>
              <a:spLocks noChangeAspect="1"/>
            </p:cNvSpPr>
            <p:nvPr/>
          </p:nvSpPr>
          <p:spPr bwMode="auto">
            <a:xfrm>
              <a:off x="5354369" y="266880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74" name="Oval 1073">
              <a:extLst>
                <a:ext uri="{FF2B5EF4-FFF2-40B4-BE49-F238E27FC236}">
                  <a16:creationId xmlns:a16="http://schemas.microsoft.com/office/drawing/2014/main" id="{B4A1FF3A-832B-0431-8AFC-359B339C13EB}"/>
                </a:ext>
              </a:extLst>
            </p:cNvPr>
            <p:cNvSpPr>
              <a:spLocks noChangeAspect="1"/>
            </p:cNvSpPr>
            <p:nvPr/>
          </p:nvSpPr>
          <p:spPr bwMode="auto">
            <a:xfrm>
              <a:off x="5367704" y="268785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75" name="Oval 1074">
              <a:extLst>
                <a:ext uri="{FF2B5EF4-FFF2-40B4-BE49-F238E27FC236}">
                  <a16:creationId xmlns:a16="http://schemas.microsoft.com/office/drawing/2014/main" id="{E7960D72-E6E1-E8AB-48C1-5B2B07839EE6}"/>
                </a:ext>
              </a:extLst>
            </p:cNvPr>
            <p:cNvSpPr>
              <a:spLocks noChangeAspect="1"/>
            </p:cNvSpPr>
            <p:nvPr/>
          </p:nvSpPr>
          <p:spPr bwMode="auto">
            <a:xfrm>
              <a:off x="5398184" y="266309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76" name="Oval 1075">
              <a:extLst>
                <a:ext uri="{FF2B5EF4-FFF2-40B4-BE49-F238E27FC236}">
                  <a16:creationId xmlns:a16="http://schemas.microsoft.com/office/drawing/2014/main" id="{41694256-C671-444D-917B-7CE267DBB109}"/>
                </a:ext>
              </a:extLst>
            </p:cNvPr>
            <p:cNvSpPr>
              <a:spLocks noChangeAspect="1"/>
            </p:cNvSpPr>
            <p:nvPr/>
          </p:nvSpPr>
          <p:spPr bwMode="auto">
            <a:xfrm>
              <a:off x="5028614" y="253736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77" name="Oval 1076">
              <a:extLst>
                <a:ext uri="{FF2B5EF4-FFF2-40B4-BE49-F238E27FC236}">
                  <a16:creationId xmlns:a16="http://schemas.microsoft.com/office/drawing/2014/main" id="{44F73482-2F37-D93D-0614-37213681187A}"/>
                </a:ext>
              </a:extLst>
            </p:cNvPr>
            <p:cNvSpPr>
              <a:spLocks noChangeAspect="1"/>
            </p:cNvSpPr>
            <p:nvPr/>
          </p:nvSpPr>
          <p:spPr bwMode="auto">
            <a:xfrm>
              <a:off x="4432349" y="249354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78" name="Oval 1077">
              <a:extLst>
                <a:ext uri="{FF2B5EF4-FFF2-40B4-BE49-F238E27FC236}">
                  <a16:creationId xmlns:a16="http://schemas.microsoft.com/office/drawing/2014/main" id="{0F946AF8-2F57-55CD-B9FF-9C7DD33BAA45}"/>
                </a:ext>
              </a:extLst>
            </p:cNvPr>
            <p:cNvSpPr>
              <a:spLocks noChangeAspect="1"/>
            </p:cNvSpPr>
            <p:nvPr/>
          </p:nvSpPr>
          <p:spPr bwMode="auto">
            <a:xfrm>
              <a:off x="4654302" y="242512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79" name="Oval 1078">
              <a:extLst>
                <a:ext uri="{FF2B5EF4-FFF2-40B4-BE49-F238E27FC236}">
                  <a16:creationId xmlns:a16="http://schemas.microsoft.com/office/drawing/2014/main" id="{D5D13452-F48E-AD8A-8284-C2CD4DE0127F}"/>
                </a:ext>
              </a:extLst>
            </p:cNvPr>
            <p:cNvSpPr>
              <a:spLocks noChangeAspect="1"/>
            </p:cNvSpPr>
            <p:nvPr/>
          </p:nvSpPr>
          <p:spPr bwMode="auto">
            <a:xfrm>
              <a:off x="4665732" y="23984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80" name="Oval 1079">
              <a:extLst>
                <a:ext uri="{FF2B5EF4-FFF2-40B4-BE49-F238E27FC236}">
                  <a16:creationId xmlns:a16="http://schemas.microsoft.com/office/drawing/2014/main" id="{E000674F-D1FD-1533-EAA3-A2C8102B2E2A}"/>
                </a:ext>
              </a:extLst>
            </p:cNvPr>
            <p:cNvSpPr>
              <a:spLocks noChangeAspect="1"/>
            </p:cNvSpPr>
            <p:nvPr/>
          </p:nvSpPr>
          <p:spPr bwMode="auto">
            <a:xfrm>
              <a:off x="4671447" y="229939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81" name="Oval 1080">
              <a:extLst>
                <a:ext uri="{FF2B5EF4-FFF2-40B4-BE49-F238E27FC236}">
                  <a16:creationId xmlns:a16="http://schemas.microsoft.com/office/drawing/2014/main" id="{EBB60F4B-CD0D-558D-BA87-7926CFE1DA80}"/>
                </a:ext>
              </a:extLst>
            </p:cNvPr>
            <p:cNvSpPr>
              <a:spLocks noChangeAspect="1"/>
            </p:cNvSpPr>
            <p:nvPr/>
          </p:nvSpPr>
          <p:spPr bwMode="auto">
            <a:xfrm>
              <a:off x="4705737" y="244226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82" name="Oval 1081">
              <a:extLst>
                <a:ext uri="{FF2B5EF4-FFF2-40B4-BE49-F238E27FC236}">
                  <a16:creationId xmlns:a16="http://schemas.microsoft.com/office/drawing/2014/main" id="{73CC7EEA-D70F-40DD-CC86-8E5032021416}"/>
                </a:ext>
              </a:extLst>
            </p:cNvPr>
            <p:cNvSpPr>
              <a:spLocks noChangeAspect="1"/>
            </p:cNvSpPr>
            <p:nvPr/>
          </p:nvSpPr>
          <p:spPr bwMode="auto">
            <a:xfrm>
              <a:off x="4865757" y="239273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83" name="Oval 1082">
              <a:extLst>
                <a:ext uri="{FF2B5EF4-FFF2-40B4-BE49-F238E27FC236}">
                  <a16:creationId xmlns:a16="http://schemas.microsoft.com/office/drawing/2014/main" id="{7448BFB6-26D4-AAE8-9CD2-BBB9DB621239}"/>
                </a:ext>
              </a:extLst>
            </p:cNvPr>
            <p:cNvSpPr>
              <a:spLocks noChangeAspect="1"/>
            </p:cNvSpPr>
            <p:nvPr/>
          </p:nvSpPr>
          <p:spPr bwMode="auto">
            <a:xfrm>
              <a:off x="4865757" y="246322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84" name="Oval 1083">
              <a:extLst>
                <a:ext uri="{FF2B5EF4-FFF2-40B4-BE49-F238E27FC236}">
                  <a16:creationId xmlns:a16="http://schemas.microsoft.com/office/drawing/2014/main" id="{CF1389C0-F1F8-7CA1-0539-CAB6312585C1}"/>
                </a:ext>
              </a:extLst>
            </p:cNvPr>
            <p:cNvSpPr>
              <a:spLocks noChangeAspect="1"/>
            </p:cNvSpPr>
            <p:nvPr/>
          </p:nvSpPr>
          <p:spPr bwMode="auto">
            <a:xfrm>
              <a:off x="4728597" y="254323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85" name="Oval 1084">
              <a:extLst>
                <a:ext uri="{FF2B5EF4-FFF2-40B4-BE49-F238E27FC236}">
                  <a16:creationId xmlns:a16="http://schemas.microsoft.com/office/drawing/2014/main" id="{9D3C8459-21ED-E6B2-460C-2B72ABAF414F}"/>
                </a:ext>
              </a:extLst>
            </p:cNvPr>
            <p:cNvSpPr>
              <a:spLocks noChangeAspect="1"/>
            </p:cNvSpPr>
            <p:nvPr/>
          </p:nvSpPr>
          <p:spPr bwMode="auto">
            <a:xfrm>
              <a:off x="4741932" y="260228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86" name="Oval 1085">
              <a:extLst>
                <a:ext uri="{FF2B5EF4-FFF2-40B4-BE49-F238E27FC236}">
                  <a16:creationId xmlns:a16="http://schemas.microsoft.com/office/drawing/2014/main" id="{790658A8-9717-77C9-2186-F477BCAE028C}"/>
                </a:ext>
              </a:extLst>
            </p:cNvPr>
            <p:cNvSpPr>
              <a:spLocks noChangeAspect="1"/>
            </p:cNvSpPr>
            <p:nvPr/>
          </p:nvSpPr>
          <p:spPr bwMode="auto">
            <a:xfrm>
              <a:off x="4713357" y="261371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87" name="Oval 1086">
              <a:extLst>
                <a:ext uri="{FF2B5EF4-FFF2-40B4-BE49-F238E27FC236}">
                  <a16:creationId xmlns:a16="http://schemas.microsoft.com/office/drawing/2014/main" id="{E69B0481-FE45-2BFA-94ED-6F971882A927}"/>
                </a:ext>
              </a:extLst>
            </p:cNvPr>
            <p:cNvSpPr>
              <a:spLocks noChangeAspect="1"/>
            </p:cNvSpPr>
            <p:nvPr/>
          </p:nvSpPr>
          <p:spPr bwMode="auto">
            <a:xfrm>
              <a:off x="4743837" y="261371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40" name="Oval 639">
              <a:extLst>
                <a:ext uri="{FF2B5EF4-FFF2-40B4-BE49-F238E27FC236}">
                  <a16:creationId xmlns:a16="http://schemas.microsoft.com/office/drawing/2014/main" id="{6A0CC46C-E60F-C884-5CCF-5979EC3C05F3}"/>
                </a:ext>
              </a:extLst>
            </p:cNvPr>
            <p:cNvSpPr>
              <a:spLocks noChangeAspect="1"/>
            </p:cNvSpPr>
            <p:nvPr/>
          </p:nvSpPr>
          <p:spPr bwMode="auto">
            <a:xfrm>
              <a:off x="4724787" y="262895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41" name="Oval 640">
              <a:extLst>
                <a:ext uri="{FF2B5EF4-FFF2-40B4-BE49-F238E27FC236}">
                  <a16:creationId xmlns:a16="http://schemas.microsoft.com/office/drawing/2014/main" id="{ECAA791F-2EF3-0301-3754-6084D7386B0C}"/>
                </a:ext>
              </a:extLst>
            </p:cNvPr>
            <p:cNvSpPr>
              <a:spLocks noChangeAspect="1"/>
            </p:cNvSpPr>
            <p:nvPr/>
          </p:nvSpPr>
          <p:spPr bwMode="auto">
            <a:xfrm>
              <a:off x="4749552" y="26270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42" name="Oval 641">
              <a:extLst>
                <a:ext uri="{FF2B5EF4-FFF2-40B4-BE49-F238E27FC236}">
                  <a16:creationId xmlns:a16="http://schemas.microsoft.com/office/drawing/2014/main" id="{E562F394-81DD-EDA3-C9BD-6AA9812C28F1}"/>
                </a:ext>
              </a:extLst>
            </p:cNvPr>
            <p:cNvSpPr>
              <a:spLocks noChangeAspect="1"/>
            </p:cNvSpPr>
            <p:nvPr/>
          </p:nvSpPr>
          <p:spPr bwMode="auto">
            <a:xfrm>
              <a:off x="4926717" y="247274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43" name="Oval 642">
              <a:extLst>
                <a:ext uri="{FF2B5EF4-FFF2-40B4-BE49-F238E27FC236}">
                  <a16:creationId xmlns:a16="http://schemas.microsoft.com/office/drawing/2014/main" id="{1FBE7F86-2AAB-569F-162A-F39749AEE6B2}"/>
                </a:ext>
              </a:extLst>
            </p:cNvPr>
            <p:cNvSpPr>
              <a:spLocks noChangeAspect="1"/>
            </p:cNvSpPr>
            <p:nvPr/>
          </p:nvSpPr>
          <p:spPr bwMode="auto">
            <a:xfrm>
              <a:off x="4945767" y="244036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44" name="Oval 643">
              <a:extLst>
                <a:ext uri="{FF2B5EF4-FFF2-40B4-BE49-F238E27FC236}">
                  <a16:creationId xmlns:a16="http://schemas.microsoft.com/office/drawing/2014/main" id="{40316DD5-7435-4508-E4CD-154A8CED1AF7}"/>
                </a:ext>
              </a:extLst>
            </p:cNvPr>
            <p:cNvSpPr>
              <a:spLocks noChangeAspect="1"/>
            </p:cNvSpPr>
            <p:nvPr/>
          </p:nvSpPr>
          <p:spPr bwMode="auto">
            <a:xfrm>
              <a:off x="4966722" y="242321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45" name="Oval 644">
              <a:extLst>
                <a:ext uri="{FF2B5EF4-FFF2-40B4-BE49-F238E27FC236}">
                  <a16:creationId xmlns:a16="http://schemas.microsoft.com/office/drawing/2014/main" id="{1F3EEE44-0975-5CFA-02B7-E9F63FED2B1E}"/>
                </a:ext>
              </a:extLst>
            </p:cNvPr>
            <p:cNvSpPr>
              <a:spLocks noChangeAspect="1"/>
            </p:cNvSpPr>
            <p:nvPr/>
          </p:nvSpPr>
          <p:spPr bwMode="auto">
            <a:xfrm>
              <a:off x="5076239" y="228209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46" name="Oval 645">
              <a:extLst>
                <a:ext uri="{FF2B5EF4-FFF2-40B4-BE49-F238E27FC236}">
                  <a16:creationId xmlns:a16="http://schemas.microsoft.com/office/drawing/2014/main" id="{640CC248-FD1D-4EF8-EEE7-1840DCD5440F}"/>
                </a:ext>
              </a:extLst>
            </p:cNvPr>
            <p:cNvSpPr>
              <a:spLocks noChangeAspect="1"/>
            </p:cNvSpPr>
            <p:nvPr/>
          </p:nvSpPr>
          <p:spPr bwMode="auto">
            <a:xfrm>
              <a:off x="5102909" y="216969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47" name="Oval 646">
              <a:extLst>
                <a:ext uri="{FF2B5EF4-FFF2-40B4-BE49-F238E27FC236}">
                  <a16:creationId xmlns:a16="http://schemas.microsoft.com/office/drawing/2014/main" id="{8240C76B-8C86-4FEA-5BC1-7520E571E02B}"/>
                </a:ext>
              </a:extLst>
            </p:cNvPr>
            <p:cNvSpPr>
              <a:spLocks noChangeAspect="1"/>
            </p:cNvSpPr>
            <p:nvPr/>
          </p:nvSpPr>
          <p:spPr bwMode="auto">
            <a:xfrm>
              <a:off x="5200064" y="210873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48" name="Oval 647">
              <a:extLst>
                <a:ext uri="{FF2B5EF4-FFF2-40B4-BE49-F238E27FC236}">
                  <a16:creationId xmlns:a16="http://schemas.microsoft.com/office/drawing/2014/main" id="{879C94E0-7CF8-1644-36EF-7557F41422C6}"/>
                </a:ext>
              </a:extLst>
            </p:cNvPr>
            <p:cNvSpPr>
              <a:spLocks noChangeAspect="1"/>
            </p:cNvSpPr>
            <p:nvPr/>
          </p:nvSpPr>
          <p:spPr bwMode="auto">
            <a:xfrm>
              <a:off x="5213399" y="211635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49" name="Oval 648">
              <a:extLst>
                <a:ext uri="{FF2B5EF4-FFF2-40B4-BE49-F238E27FC236}">
                  <a16:creationId xmlns:a16="http://schemas.microsoft.com/office/drawing/2014/main" id="{62B9D922-B119-E49A-EDC3-03A3D2C207A6}"/>
                </a:ext>
              </a:extLst>
            </p:cNvPr>
            <p:cNvSpPr>
              <a:spLocks noChangeAspect="1"/>
            </p:cNvSpPr>
            <p:nvPr/>
          </p:nvSpPr>
          <p:spPr bwMode="auto">
            <a:xfrm>
              <a:off x="5228639" y="213540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50" name="Oval 649">
              <a:extLst>
                <a:ext uri="{FF2B5EF4-FFF2-40B4-BE49-F238E27FC236}">
                  <a16:creationId xmlns:a16="http://schemas.microsoft.com/office/drawing/2014/main" id="{DC454990-A572-7AFE-0CA5-0CC5C1BC6D23}"/>
                </a:ext>
              </a:extLst>
            </p:cNvPr>
            <p:cNvSpPr>
              <a:spLocks noChangeAspect="1"/>
            </p:cNvSpPr>
            <p:nvPr/>
          </p:nvSpPr>
          <p:spPr bwMode="auto">
            <a:xfrm>
              <a:off x="5354369" y="208968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51" name="Oval 650">
              <a:extLst>
                <a:ext uri="{FF2B5EF4-FFF2-40B4-BE49-F238E27FC236}">
                  <a16:creationId xmlns:a16="http://schemas.microsoft.com/office/drawing/2014/main" id="{E80C9586-1769-ABF2-236B-BBF75A37C1EF}"/>
                </a:ext>
              </a:extLst>
            </p:cNvPr>
            <p:cNvSpPr>
              <a:spLocks noChangeAspect="1"/>
            </p:cNvSpPr>
            <p:nvPr/>
          </p:nvSpPr>
          <p:spPr bwMode="auto">
            <a:xfrm>
              <a:off x="5584874" y="208587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52" name="Oval 651">
              <a:extLst>
                <a:ext uri="{FF2B5EF4-FFF2-40B4-BE49-F238E27FC236}">
                  <a16:creationId xmlns:a16="http://schemas.microsoft.com/office/drawing/2014/main" id="{DDF9E6F6-A32E-D76F-1C82-AE0B6F0F70BB}"/>
                </a:ext>
              </a:extLst>
            </p:cNvPr>
            <p:cNvSpPr>
              <a:spLocks noChangeAspect="1"/>
            </p:cNvSpPr>
            <p:nvPr/>
          </p:nvSpPr>
          <p:spPr bwMode="auto">
            <a:xfrm>
              <a:off x="5805854" y="199634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53" name="Oval 652">
              <a:extLst>
                <a:ext uri="{FF2B5EF4-FFF2-40B4-BE49-F238E27FC236}">
                  <a16:creationId xmlns:a16="http://schemas.microsoft.com/office/drawing/2014/main" id="{F06B4444-9F97-9156-1603-EE5B26DD86B7}"/>
                </a:ext>
              </a:extLst>
            </p:cNvPr>
            <p:cNvSpPr>
              <a:spLocks noChangeAspect="1"/>
            </p:cNvSpPr>
            <p:nvPr/>
          </p:nvSpPr>
          <p:spPr bwMode="auto">
            <a:xfrm>
              <a:off x="5550584" y="246687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54" name="Oval 653">
              <a:extLst>
                <a:ext uri="{FF2B5EF4-FFF2-40B4-BE49-F238E27FC236}">
                  <a16:creationId xmlns:a16="http://schemas.microsoft.com/office/drawing/2014/main" id="{52518D18-EAAB-BDA0-1C20-EC4BF76E0E35}"/>
                </a:ext>
              </a:extLst>
            </p:cNvPr>
            <p:cNvSpPr>
              <a:spLocks noChangeAspect="1"/>
            </p:cNvSpPr>
            <p:nvPr/>
          </p:nvSpPr>
          <p:spPr bwMode="auto">
            <a:xfrm>
              <a:off x="5514389" y="246687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55" name="Oval 654">
              <a:extLst>
                <a:ext uri="{FF2B5EF4-FFF2-40B4-BE49-F238E27FC236}">
                  <a16:creationId xmlns:a16="http://schemas.microsoft.com/office/drawing/2014/main" id="{53000C1B-E881-70A8-B4C8-F89A039D223A}"/>
                </a:ext>
              </a:extLst>
            </p:cNvPr>
            <p:cNvSpPr>
              <a:spLocks noChangeAspect="1"/>
            </p:cNvSpPr>
            <p:nvPr/>
          </p:nvSpPr>
          <p:spPr bwMode="auto">
            <a:xfrm>
              <a:off x="5588684" y="233162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56" name="Oval 655">
              <a:extLst>
                <a:ext uri="{FF2B5EF4-FFF2-40B4-BE49-F238E27FC236}">
                  <a16:creationId xmlns:a16="http://schemas.microsoft.com/office/drawing/2014/main" id="{F4328255-D290-418F-FB48-5F2378E22819}"/>
                </a:ext>
              </a:extLst>
            </p:cNvPr>
            <p:cNvSpPr>
              <a:spLocks noChangeAspect="1"/>
            </p:cNvSpPr>
            <p:nvPr/>
          </p:nvSpPr>
          <p:spPr bwMode="auto">
            <a:xfrm>
              <a:off x="5655359" y="234686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57" name="Oval 656">
              <a:extLst>
                <a:ext uri="{FF2B5EF4-FFF2-40B4-BE49-F238E27FC236}">
                  <a16:creationId xmlns:a16="http://schemas.microsoft.com/office/drawing/2014/main" id="{F8EB223F-D652-2EB5-5759-C2FA4E75DAA9}"/>
                </a:ext>
              </a:extLst>
            </p:cNvPr>
            <p:cNvSpPr>
              <a:spLocks noChangeAspect="1"/>
            </p:cNvSpPr>
            <p:nvPr/>
          </p:nvSpPr>
          <p:spPr bwMode="auto">
            <a:xfrm>
              <a:off x="5680124" y="233924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59" name="Oval 658">
              <a:extLst>
                <a:ext uri="{FF2B5EF4-FFF2-40B4-BE49-F238E27FC236}">
                  <a16:creationId xmlns:a16="http://schemas.microsoft.com/office/drawing/2014/main" id="{F1435245-3EFF-E3E2-D047-E630D79DD7AB}"/>
                </a:ext>
              </a:extLst>
            </p:cNvPr>
            <p:cNvSpPr>
              <a:spLocks noChangeAspect="1"/>
            </p:cNvSpPr>
            <p:nvPr/>
          </p:nvSpPr>
          <p:spPr bwMode="auto">
            <a:xfrm>
              <a:off x="5712509" y="233352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60" name="Oval 659">
              <a:extLst>
                <a:ext uri="{FF2B5EF4-FFF2-40B4-BE49-F238E27FC236}">
                  <a16:creationId xmlns:a16="http://schemas.microsoft.com/office/drawing/2014/main" id="{6C05FA2A-DC87-C428-F65E-5D61F64AF7B0}"/>
                </a:ext>
              </a:extLst>
            </p:cNvPr>
            <p:cNvSpPr>
              <a:spLocks noChangeAspect="1"/>
            </p:cNvSpPr>
            <p:nvPr/>
          </p:nvSpPr>
          <p:spPr bwMode="auto">
            <a:xfrm>
              <a:off x="5693459" y="227256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61" name="Oval 660">
              <a:extLst>
                <a:ext uri="{FF2B5EF4-FFF2-40B4-BE49-F238E27FC236}">
                  <a16:creationId xmlns:a16="http://schemas.microsoft.com/office/drawing/2014/main" id="{3438847A-2000-A6F3-B156-CA27C8EC91E2}"/>
                </a:ext>
              </a:extLst>
            </p:cNvPr>
            <p:cNvSpPr>
              <a:spLocks noChangeAspect="1"/>
            </p:cNvSpPr>
            <p:nvPr/>
          </p:nvSpPr>
          <p:spPr bwMode="auto">
            <a:xfrm>
              <a:off x="5790614" y="223065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62" name="Oval 661">
              <a:extLst>
                <a:ext uri="{FF2B5EF4-FFF2-40B4-BE49-F238E27FC236}">
                  <a16:creationId xmlns:a16="http://schemas.microsoft.com/office/drawing/2014/main" id="{21B03BCF-CB59-B907-0E10-6DF921579EC8}"/>
                </a:ext>
              </a:extLst>
            </p:cNvPr>
            <p:cNvSpPr>
              <a:spLocks noChangeAspect="1"/>
            </p:cNvSpPr>
            <p:nvPr/>
          </p:nvSpPr>
          <p:spPr bwMode="auto">
            <a:xfrm>
              <a:off x="5741084" y="218112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63" name="Oval 662">
              <a:extLst>
                <a:ext uri="{FF2B5EF4-FFF2-40B4-BE49-F238E27FC236}">
                  <a16:creationId xmlns:a16="http://schemas.microsoft.com/office/drawing/2014/main" id="{18BDEE44-143F-39EB-CC53-E2B204C9C887}"/>
                </a:ext>
              </a:extLst>
            </p:cNvPr>
            <p:cNvSpPr>
              <a:spLocks noChangeAspect="1"/>
            </p:cNvSpPr>
            <p:nvPr/>
          </p:nvSpPr>
          <p:spPr bwMode="auto">
            <a:xfrm>
              <a:off x="5750609" y="213350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64" name="Oval 663">
              <a:extLst>
                <a:ext uri="{FF2B5EF4-FFF2-40B4-BE49-F238E27FC236}">
                  <a16:creationId xmlns:a16="http://schemas.microsoft.com/office/drawing/2014/main" id="{33D7D439-F2BB-0E33-A9D6-A6862E427639}"/>
                </a:ext>
              </a:extLst>
            </p:cNvPr>
            <p:cNvSpPr>
              <a:spLocks noChangeAspect="1"/>
            </p:cNvSpPr>
            <p:nvPr/>
          </p:nvSpPr>
          <p:spPr bwMode="auto">
            <a:xfrm>
              <a:off x="5845859" y="214683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65" name="Oval 664">
              <a:extLst>
                <a:ext uri="{FF2B5EF4-FFF2-40B4-BE49-F238E27FC236}">
                  <a16:creationId xmlns:a16="http://schemas.microsoft.com/office/drawing/2014/main" id="{46C3B795-04F8-E5EA-2BD1-2478FBDD12BA}"/>
                </a:ext>
              </a:extLst>
            </p:cNvPr>
            <p:cNvSpPr>
              <a:spLocks noChangeAspect="1"/>
            </p:cNvSpPr>
            <p:nvPr/>
          </p:nvSpPr>
          <p:spPr bwMode="auto">
            <a:xfrm>
              <a:off x="5870624" y="210111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66" name="Oval 665">
              <a:extLst>
                <a:ext uri="{FF2B5EF4-FFF2-40B4-BE49-F238E27FC236}">
                  <a16:creationId xmlns:a16="http://schemas.microsoft.com/office/drawing/2014/main" id="{ADDE51E0-85CD-D28A-AD81-EDBD8008A79F}"/>
                </a:ext>
              </a:extLst>
            </p:cNvPr>
            <p:cNvSpPr>
              <a:spLocks noChangeAspect="1"/>
            </p:cNvSpPr>
            <p:nvPr/>
          </p:nvSpPr>
          <p:spPr bwMode="auto">
            <a:xfrm>
              <a:off x="5864909" y="2076350"/>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67" name="Oval 666">
              <a:extLst>
                <a:ext uri="{FF2B5EF4-FFF2-40B4-BE49-F238E27FC236}">
                  <a16:creationId xmlns:a16="http://schemas.microsoft.com/office/drawing/2014/main" id="{7E0DF374-D97A-BDB6-5826-54D30366247E}"/>
                </a:ext>
              </a:extLst>
            </p:cNvPr>
            <p:cNvSpPr>
              <a:spLocks noChangeAspect="1"/>
            </p:cNvSpPr>
            <p:nvPr/>
          </p:nvSpPr>
          <p:spPr bwMode="auto">
            <a:xfrm>
              <a:off x="5847764" y="2063015"/>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68" name="Oval 667">
              <a:extLst>
                <a:ext uri="{FF2B5EF4-FFF2-40B4-BE49-F238E27FC236}">
                  <a16:creationId xmlns:a16="http://schemas.microsoft.com/office/drawing/2014/main" id="{D7CFA32F-4470-E239-D15C-94117E47153C}"/>
                </a:ext>
              </a:extLst>
            </p:cNvPr>
            <p:cNvSpPr>
              <a:spLocks noChangeAspect="1"/>
            </p:cNvSpPr>
            <p:nvPr/>
          </p:nvSpPr>
          <p:spPr bwMode="auto">
            <a:xfrm>
              <a:off x="4809242" y="282453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69" name="Oval 668">
              <a:extLst>
                <a:ext uri="{FF2B5EF4-FFF2-40B4-BE49-F238E27FC236}">
                  <a16:creationId xmlns:a16="http://schemas.microsoft.com/office/drawing/2014/main" id="{E8BC437F-5305-A435-9A1B-612BAA842085}"/>
                </a:ext>
              </a:extLst>
            </p:cNvPr>
            <p:cNvSpPr>
              <a:spLocks noChangeAspect="1"/>
            </p:cNvSpPr>
            <p:nvPr/>
          </p:nvSpPr>
          <p:spPr bwMode="auto">
            <a:xfrm>
              <a:off x="4902587" y="282263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70" name="Oval 669">
              <a:extLst>
                <a:ext uri="{FF2B5EF4-FFF2-40B4-BE49-F238E27FC236}">
                  <a16:creationId xmlns:a16="http://schemas.microsoft.com/office/drawing/2014/main" id="{2476F246-B629-EBF7-AB4E-40780395719F}"/>
                </a:ext>
              </a:extLst>
            </p:cNvPr>
            <p:cNvSpPr>
              <a:spLocks noChangeAspect="1"/>
            </p:cNvSpPr>
            <p:nvPr/>
          </p:nvSpPr>
          <p:spPr bwMode="auto">
            <a:xfrm>
              <a:off x="5359787" y="247211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71" name="Oval 670">
              <a:extLst>
                <a:ext uri="{FF2B5EF4-FFF2-40B4-BE49-F238E27FC236}">
                  <a16:creationId xmlns:a16="http://schemas.microsoft.com/office/drawing/2014/main" id="{963F360D-612D-64C3-A119-A275CC884FFF}"/>
                </a:ext>
              </a:extLst>
            </p:cNvPr>
            <p:cNvSpPr>
              <a:spLocks noChangeAspect="1"/>
            </p:cNvSpPr>
            <p:nvPr/>
          </p:nvSpPr>
          <p:spPr bwMode="auto">
            <a:xfrm>
              <a:off x="5333117" y="265880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72" name="Oval 671">
              <a:extLst>
                <a:ext uri="{FF2B5EF4-FFF2-40B4-BE49-F238E27FC236}">
                  <a16:creationId xmlns:a16="http://schemas.microsoft.com/office/drawing/2014/main" id="{9727DCDF-F2C3-566B-5E4B-EC86B7A82F22}"/>
                </a:ext>
              </a:extLst>
            </p:cNvPr>
            <p:cNvSpPr>
              <a:spLocks noChangeAspect="1"/>
            </p:cNvSpPr>
            <p:nvPr/>
          </p:nvSpPr>
          <p:spPr bwMode="auto">
            <a:xfrm>
              <a:off x="5331212" y="26778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73" name="Oval 672">
              <a:extLst>
                <a:ext uri="{FF2B5EF4-FFF2-40B4-BE49-F238E27FC236}">
                  <a16:creationId xmlns:a16="http://schemas.microsoft.com/office/drawing/2014/main" id="{653F627D-1B0B-A8CA-094A-A1243A5E3053}"/>
                </a:ext>
              </a:extLst>
            </p:cNvPr>
            <p:cNvSpPr>
              <a:spLocks noChangeAspect="1"/>
            </p:cNvSpPr>
            <p:nvPr/>
          </p:nvSpPr>
          <p:spPr bwMode="auto">
            <a:xfrm>
              <a:off x="5388362" y="263975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74" name="Oval 673">
              <a:extLst>
                <a:ext uri="{FF2B5EF4-FFF2-40B4-BE49-F238E27FC236}">
                  <a16:creationId xmlns:a16="http://schemas.microsoft.com/office/drawing/2014/main" id="{1A3A46C5-947D-EE10-CF1A-CF0A8227A906}"/>
                </a:ext>
              </a:extLst>
            </p:cNvPr>
            <p:cNvSpPr>
              <a:spLocks noChangeAspect="1"/>
            </p:cNvSpPr>
            <p:nvPr/>
          </p:nvSpPr>
          <p:spPr bwMode="auto">
            <a:xfrm>
              <a:off x="5401697" y="261689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75" name="Oval 674">
              <a:extLst>
                <a:ext uri="{FF2B5EF4-FFF2-40B4-BE49-F238E27FC236}">
                  <a16:creationId xmlns:a16="http://schemas.microsoft.com/office/drawing/2014/main" id="{1CBBC774-B5DF-78E2-2060-8266FDE62038}"/>
                </a:ext>
              </a:extLst>
            </p:cNvPr>
            <p:cNvSpPr>
              <a:spLocks noChangeAspect="1"/>
            </p:cNvSpPr>
            <p:nvPr/>
          </p:nvSpPr>
          <p:spPr bwMode="auto">
            <a:xfrm>
              <a:off x="5413127" y="259784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76" name="Oval 675">
              <a:extLst>
                <a:ext uri="{FF2B5EF4-FFF2-40B4-BE49-F238E27FC236}">
                  <a16:creationId xmlns:a16="http://schemas.microsoft.com/office/drawing/2014/main" id="{AD5C4C56-63AA-824C-814D-15305F6BDE37}"/>
                </a:ext>
              </a:extLst>
            </p:cNvPr>
            <p:cNvSpPr>
              <a:spLocks noChangeAspect="1"/>
            </p:cNvSpPr>
            <p:nvPr/>
          </p:nvSpPr>
          <p:spPr bwMode="auto">
            <a:xfrm>
              <a:off x="5413127" y="262832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78" name="Oval 677">
              <a:extLst>
                <a:ext uri="{FF2B5EF4-FFF2-40B4-BE49-F238E27FC236}">
                  <a16:creationId xmlns:a16="http://schemas.microsoft.com/office/drawing/2014/main" id="{3397B711-89C7-A05D-F525-DFE86374BAFF}"/>
                </a:ext>
              </a:extLst>
            </p:cNvPr>
            <p:cNvSpPr>
              <a:spLocks noChangeAspect="1"/>
            </p:cNvSpPr>
            <p:nvPr/>
          </p:nvSpPr>
          <p:spPr bwMode="auto">
            <a:xfrm>
              <a:off x="5439797" y="245306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79" name="Oval 678">
              <a:extLst>
                <a:ext uri="{FF2B5EF4-FFF2-40B4-BE49-F238E27FC236}">
                  <a16:creationId xmlns:a16="http://schemas.microsoft.com/office/drawing/2014/main" id="{0A754938-66D4-595A-96B9-412837315194}"/>
                </a:ext>
              </a:extLst>
            </p:cNvPr>
            <p:cNvSpPr>
              <a:spLocks noChangeAspect="1"/>
            </p:cNvSpPr>
            <p:nvPr/>
          </p:nvSpPr>
          <p:spPr bwMode="auto">
            <a:xfrm>
              <a:off x="5508377" y="239019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80" name="Oval 679">
              <a:extLst>
                <a:ext uri="{FF2B5EF4-FFF2-40B4-BE49-F238E27FC236}">
                  <a16:creationId xmlns:a16="http://schemas.microsoft.com/office/drawing/2014/main" id="{52312741-A526-68A6-C708-002721A8B021}"/>
                </a:ext>
              </a:extLst>
            </p:cNvPr>
            <p:cNvSpPr>
              <a:spLocks noChangeAspect="1"/>
            </p:cNvSpPr>
            <p:nvPr/>
          </p:nvSpPr>
          <p:spPr bwMode="auto">
            <a:xfrm>
              <a:off x="5540762" y="249687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81" name="Oval 680">
              <a:extLst>
                <a:ext uri="{FF2B5EF4-FFF2-40B4-BE49-F238E27FC236}">
                  <a16:creationId xmlns:a16="http://schemas.microsoft.com/office/drawing/2014/main" id="{AB89A051-113F-CE8F-51B6-28E9B4D2FB7C}"/>
                </a:ext>
              </a:extLst>
            </p:cNvPr>
            <p:cNvSpPr>
              <a:spLocks noChangeAspect="1"/>
            </p:cNvSpPr>
            <p:nvPr/>
          </p:nvSpPr>
          <p:spPr bwMode="auto">
            <a:xfrm>
              <a:off x="5601722" y="239591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lang="en-US" dirty="0"/>
            </a:p>
          </p:txBody>
        </p:sp>
        <p:sp>
          <p:nvSpPr>
            <p:cNvPr id="688" name="Oval 687">
              <a:extLst>
                <a:ext uri="{FF2B5EF4-FFF2-40B4-BE49-F238E27FC236}">
                  <a16:creationId xmlns:a16="http://schemas.microsoft.com/office/drawing/2014/main" id="{289FB5C0-5AC4-4D41-F044-F10AF18396A7}"/>
                </a:ext>
              </a:extLst>
            </p:cNvPr>
            <p:cNvSpPr>
              <a:spLocks noChangeAspect="1"/>
            </p:cNvSpPr>
            <p:nvPr/>
          </p:nvSpPr>
          <p:spPr bwMode="auto">
            <a:xfrm>
              <a:off x="5618867" y="234638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lang="en-US" dirty="0"/>
            </a:p>
          </p:txBody>
        </p:sp>
        <p:sp>
          <p:nvSpPr>
            <p:cNvPr id="689" name="Oval 688">
              <a:extLst>
                <a:ext uri="{FF2B5EF4-FFF2-40B4-BE49-F238E27FC236}">
                  <a16:creationId xmlns:a16="http://schemas.microsoft.com/office/drawing/2014/main" id="{314E5081-B84E-29A0-6603-1AEA1FB8F2C7}"/>
                </a:ext>
              </a:extLst>
            </p:cNvPr>
            <p:cNvSpPr>
              <a:spLocks noChangeAspect="1"/>
            </p:cNvSpPr>
            <p:nvPr/>
          </p:nvSpPr>
          <p:spPr bwMode="auto">
            <a:xfrm>
              <a:off x="5628392" y="236162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lang="en-US" dirty="0"/>
            </a:p>
          </p:txBody>
        </p:sp>
        <p:sp>
          <p:nvSpPr>
            <p:cNvPr id="690" name="Oval 689">
              <a:extLst>
                <a:ext uri="{FF2B5EF4-FFF2-40B4-BE49-F238E27FC236}">
                  <a16:creationId xmlns:a16="http://schemas.microsoft.com/office/drawing/2014/main" id="{DE418F68-8ED0-93FA-504B-1A712411102C}"/>
                </a:ext>
              </a:extLst>
            </p:cNvPr>
            <p:cNvSpPr>
              <a:spLocks noChangeAspect="1"/>
            </p:cNvSpPr>
            <p:nvPr/>
          </p:nvSpPr>
          <p:spPr bwMode="auto">
            <a:xfrm>
              <a:off x="5708402" y="220541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lang="en-US" dirty="0"/>
            </a:p>
          </p:txBody>
        </p:sp>
        <p:sp>
          <p:nvSpPr>
            <p:cNvPr id="691" name="Oval 690">
              <a:extLst>
                <a:ext uri="{FF2B5EF4-FFF2-40B4-BE49-F238E27FC236}">
                  <a16:creationId xmlns:a16="http://schemas.microsoft.com/office/drawing/2014/main" id="{E2E06A47-4E02-873D-C285-A6D0D9BF743D}"/>
                </a:ext>
              </a:extLst>
            </p:cNvPr>
            <p:cNvSpPr>
              <a:spLocks noChangeAspect="1"/>
            </p:cNvSpPr>
            <p:nvPr/>
          </p:nvSpPr>
          <p:spPr bwMode="auto">
            <a:xfrm>
              <a:off x="5729357" y="220731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lang="en-US" dirty="0"/>
            </a:p>
          </p:txBody>
        </p:sp>
        <p:sp>
          <p:nvSpPr>
            <p:cNvPr id="692" name="Oval 691">
              <a:extLst>
                <a:ext uri="{FF2B5EF4-FFF2-40B4-BE49-F238E27FC236}">
                  <a16:creationId xmlns:a16="http://schemas.microsoft.com/office/drawing/2014/main" id="{431FBFBD-7739-8759-5A21-2E430DA13DB6}"/>
                </a:ext>
              </a:extLst>
            </p:cNvPr>
            <p:cNvSpPr>
              <a:spLocks noChangeAspect="1"/>
            </p:cNvSpPr>
            <p:nvPr/>
          </p:nvSpPr>
          <p:spPr bwMode="auto">
            <a:xfrm>
              <a:off x="5849372" y="211587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lang="en-US" dirty="0"/>
            </a:p>
          </p:txBody>
        </p:sp>
        <p:sp>
          <p:nvSpPr>
            <p:cNvPr id="693" name="Oval 692">
              <a:extLst>
                <a:ext uri="{FF2B5EF4-FFF2-40B4-BE49-F238E27FC236}">
                  <a16:creationId xmlns:a16="http://schemas.microsoft.com/office/drawing/2014/main" id="{D2AA204B-8AB1-5AF8-C5B6-7E0FE8BE727F}"/>
                </a:ext>
              </a:extLst>
            </p:cNvPr>
            <p:cNvSpPr>
              <a:spLocks noChangeAspect="1"/>
            </p:cNvSpPr>
            <p:nvPr/>
          </p:nvSpPr>
          <p:spPr bwMode="auto">
            <a:xfrm>
              <a:off x="5845562" y="2093016"/>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lang="en-US" dirty="0"/>
            </a:p>
          </p:txBody>
        </p:sp>
        <p:sp>
          <p:nvSpPr>
            <p:cNvPr id="695" name="Oval 694">
              <a:extLst>
                <a:ext uri="{FF2B5EF4-FFF2-40B4-BE49-F238E27FC236}">
                  <a16:creationId xmlns:a16="http://schemas.microsoft.com/office/drawing/2014/main" id="{5C0DA603-A2BE-7C98-1E64-436ED31358B2}"/>
                </a:ext>
              </a:extLst>
            </p:cNvPr>
            <p:cNvSpPr>
              <a:spLocks noChangeAspect="1"/>
            </p:cNvSpPr>
            <p:nvPr/>
          </p:nvSpPr>
          <p:spPr bwMode="auto">
            <a:xfrm>
              <a:off x="5889377" y="2091111"/>
              <a:ext cx="73152" cy="73152"/>
            </a:xfrm>
            <a:prstGeom prst="ellipse">
              <a:avLst/>
            </a:prstGeom>
            <a:solidFill>
              <a:srgbClr val="264D82"/>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lang="en-US" dirty="0"/>
            </a:p>
          </p:txBody>
        </p:sp>
      </p:grpSp>
      <p:sp>
        <p:nvSpPr>
          <p:cNvPr id="8" name="5-Point Star 13">
            <a:extLst>
              <a:ext uri="{FF2B5EF4-FFF2-40B4-BE49-F238E27FC236}">
                <a16:creationId xmlns:a16="http://schemas.microsoft.com/office/drawing/2014/main" id="{76AA05B9-96B7-056B-85EB-FFAF47B754BA}"/>
              </a:ext>
            </a:extLst>
          </p:cNvPr>
          <p:cNvSpPr/>
          <p:nvPr/>
        </p:nvSpPr>
        <p:spPr bwMode="auto">
          <a:xfrm>
            <a:off x="5600470" y="2224784"/>
            <a:ext cx="182880" cy="182880"/>
          </a:xfrm>
          <a:prstGeom prst="star5">
            <a:avLst/>
          </a:prstGeom>
          <a:solidFill>
            <a:srgbClr val="007474"/>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07" name="Freeform 81">
            <a:extLst>
              <a:ext uri="{FF2B5EF4-FFF2-40B4-BE49-F238E27FC236}">
                <a16:creationId xmlns:a16="http://schemas.microsoft.com/office/drawing/2014/main" id="{E0FD305A-3AB6-A6A3-BB30-69E57C56695D}"/>
              </a:ext>
            </a:extLst>
          </p:cNvPr>
          <p:cNvSpPr>
            <a:spLocks noChangeAspect="1"/>
          </p:cNvSpPr>
          <p:nvPr/>
        </p:nvSpPr>
        <p:spPr bwMode="auto">
          <a:xfrm rot="20219837">
            <a:off x="5625079" y="3043736"/>
            <a:ext cx="879772" cy="1354520"/>
          </a:xfrm>
          <a:custGeom>
            <a:avLst/>
            <a:gdLst>
              <a:gd name="T0" fmla="*/ 263 w 471"/>
              <a:gd name="T1" fmla="*/ 104 h 709"/>
              <a:gd name="T2" fmla="*/ 285 w 471"/>
              <a:gd name="T3" fmla="*/ 59 h 709"/>
              <a:gd name="T4" fmla="*/ 314 w 471"/>
              <a:gd name="T5" fmla="*/ 41 h 709"/>
              <a:gd name="T6" fmla="*/ 371 w 471"/>
              <a:gd name="T7" fmla="*/ 18 h 709"/>
              <a:gd name="T8" fmla="*/ 357 w 471"/>
              <a:gd name="T9" fmla="*/ 90 h 709"/>
              <a:gd name="T10" fmla="*/ 426 w 471"/>
              <a:gd name="T11" fmla="*/ 118 h 709"/>
              <a:gd name="T12" fmla="*/ 434 w 471"/>
              <a:gd name="T13" fmla="*/ 153 h 709"/>
              <a:gd name="T14" fmla="*/ 375 w 471"/>
              <a:gd name="T15" fmla="*/ 206 h 709"/>
              <a:gd name="T16" fmla="*/ 353 w 471"/>
              <a:gd name="T17" fmla="*/ 224 h 709"/>
              <a:gd name="T18" fmla="*/ 326 w 471"/>
              <a:gd name="T19" fmla="*/ 236 h 709"/>
              <a:gd name="T20" fmla="*/ 379 w 471"/>
              <a:gd name="T21" fmla="*/ 271 h 709"/>
              <a:gd name="T22" fmla="*/ 385 w 471"/>
              <a:gd name="T23" fmla="*/ 322 h 709"/>
              <a:gd name="T24" fmla="*/ 379 w 471"/>
              <a:gd name="T25" fmla="*/ 381 h 709"/>
              <a:gd name="T26" fmla="*/ 410 w 471"/>
              <a:gd name="T27" fmla="*/ 420 h 709"/>
              <a:gd name="T28" fmla="*/ 412 w 471"/>
              <a:gd name="T29" fmla="*/ 460 h 709"/>
              <a:gd name="T30" fmla="*/ 410 w 471"/>
              <a:gd name="T31" fmla="*/ 485 h 709"/>
              <a:gd name="T32" fmla="*/ 391 w 471"/>
              <a:gd name="T33" fmla="*/ 534 h 709"/>
              <a:gd name="T34" fmla="*/ 430 w 471"/>
              <a:gd name="T35" fmla="*/ 540 h 709"/>
              <a:gd name="T36" fmla="*/ 460 w 471"/>
              <a:gd name="T37" fmla="*/ 605 h 709"/>
              <a:gd name="T38" fmla="*/ 407 w 471"/>
              <a:gd name="T39" fmla="*/ 644 h 709"/>
              <a:gd name="T40" fmla="*/ 377 w 471"/>
              <a:gd name="T41" fmla="*/ 654 h 709"/>
              <a:gd name="T42" fmla="*/ 397 w 471"/>
              <a:gd name="T43" fmla="*/ 674 h 709"/>
              <a:gd name="T44" fmla="*/ 395 w 471"/>
              <a:gd name="T45" fmla="*/ 697 h 709"/>
              <a:gd name="T46" fmla="*/ 336 w 471"/>
              <a:gd name="T47" fmla="*/ 709 h 709"/>
              <a:gd name="T48" fmla="*/ 273 w 471"/>
              <a:gd name="T49" fmla="*/ 684 h 709"/>
              <a:gd name="T50" fmla="*/ 241 w 471"/>
              <a:gd name="T51" fmla="*/ 676 h 709"/>
              <a:gd name="T52" fmla="*/ 245 w 471"/>
              <a:gd name="T53" fmla="*/ 686 h 709"/>
              <a:gd name="T54" fmla="*/ 212 w 471"/>
              <a:gd name="T55" fmla="*/ 678 h 709"/>
              <a:gd name="T56" fmla="*/ 161 w 471"/>
              <a:gd name="T57" fmla="*/ 650 h 709"/>
              <a:gd name="T58" fmla="*/ 114 w 471"/>
              <a:gd name="T59" fmla="*/ 668 h 709"/>
              <a:gd name="T60" fmla="*/ 84 w 471"/>
              <a:gd name="T61" fmla="*/ 648 h 709"/>
              <a:gd name="T62" fmla="*/ 41 w 471"/>
              <a:gd name="T63" fmla="*/ 648 h 709"/>
              <a:gd name="T64" fmla="*/ 17 w 471"/>
              <a:gd name="T65" fmla="*/ 644 h 709"/>
              <a:gd name="T66" fmla="*/ 29 w 471"/>
              <a:gd name="T67" fmla="*/ 633 h 709"/>
              <a:gd name="T68" fmla="*/ 78 w 471"/>
              <a:gd name="T69" fmla="*/ 615 h 709"/>
              <a:gd name="T70" fmla="*/ 114 w 471"/>
              <a:gd name="T71" fmla="*/ 591 h 709"/>
              <a:gd name="T72" fmla="*/ 169 w 471"/>
              <a:gd name="T73" fmla="*/ 607 h 709"/>
              <a:gd name="T74" fmla="*/ 210 w 471"/>
              <a:gd name="T75" fmla="*/ 587 h 709"/>
              <a:gd name="T76" fmla="*/ 155 w 471"/>
              <a:gd name="T77" fmla="*/ 578 h 709"/>
              <a:gd name="T78" fmla="*/ 129 w 471"/>
              <a:gd name="T79" fmla="*/ 558 h 709"/>
              <a:gd name="T80" fmla="*/ 129 w 471"/>
              <a:gd name="T81" fmla="*/ 540 h 709"/>
              <a:gd name="T82" fmla="*/ 92 w 471"/>
              <a:gd name="T83" fmla="*/ 528 h 709"/>
              <a:gd name="T84" fmla="*/ 100 w 471"/>
              <a:gd name="T85" fmla="*/ 509 h 709"/>
              <a:gd name="T86" fmla="*/ 149 w 471"/>
              <a:gd name="T87" fmla="*/ 507 h 709"/>
              <a:gd name="T88" fmla="*/ 182 w 471"/>
              <a:gd name="T89" fmla="*/ 462 h 709"/>
              <a:gd name="T90" fmla="*/ 155 w 471"/>
              <a:gd name="T91" fmla="*/ 452 h 709"/>
              <a:gd name="T92" fmla="*/ 180 w 471"/>
              <a:gd name="T93" fmla="*/ 440 h 709"/>
              <a:gd name="T94" fmla="*/ 173 w 471"/>
              <a:gd name="T95" fmla="*/ 413 h 709"/>
              <a:gd name="T96" fmla="*/ 196 w 471"/>
              <a:gd name="T97" fmla="*/ 426 h 709"/>
              <a:gd name="T98" fmla="*/ 232 w 471"/>
              <a:gd name="T99" fmla="*/ 440 h 709"/>
              <a:gd name="T100" fmla="*/ 257 w 471"/>
              <a:gd name="T101" fmla="*/ 432 h 709"/>
              <a:gd name="T102" fmla="*/ 279 w 471"/>
              <a:gd name="T103" fmla="*/ 401 h 709"/>
              <a:gd name="T104" fmla="*/ 275 w 471"/>
              <a:gd name="T105" fmla="*/ 385 h 709"/>
              <a:gd name="T106" fmla="*/ 265 w 471"/>
              <a:gd name="T107" fmla="*/ 354 h 709"/>
              <a:gd name="T108" fmla="*/ 296 w 471"/>
              <a:gd name="T109" fmla="*/ 314 h 709"/>
              <a:gd name="T110" fmla="*/ 243 w 471"/>
              <a:gd name="T111" fmla="*/ 303 h 709"/>
              <a:gd name="T112" fmla="*/ 208 w 471"/>
              <a:gd name="T113" fmla="*/ 306 h 709"/>
              <a:gd name="T114" fmla="*/ 251 w 471"/>
              <a:gd name="T115" fmla="*/ 251 h 709"/>
              <a:gd name="T116" fmla="*/ 263 w 471"/>
              <a:gd name="T117" fmla="*/ 206 h 709"/>
              <a:gd name="T118" fmla="*/ 236 w 471"/>
              <a:gd name="T119" fmla="*/ 216 h 709"/>
              <a:gd name="T120" fmla="*/ 196 w 471"/>
              <a:gd name="T121" fmla="*/ 234 h 709"/>
              <a:gd name="T122" fmla="*/ 232 w 471"/>
              <a:gd name="T123" fmla="*/ 179 h 709"/>
              <a:gd name="T124" fmla="*/ 263 w 471"/>
              <a:gd name="T125" fmla="*/ 14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1" h="709">
                <a:moveTo>
                  <a:pt x="226" y="124"/>
                </a:moveTo>
                <a:lnTo>
                  <a:pt x="236" y="124"/>
                </a:lnTo>
                <a:lnTo>
                  <a:pt x="241" y="128"/>
                </a:lnTo>
                <a:lnTo>
                  <a:pt x="245" y="128"/>
                </a:lnTo>
                <a:lnTo>
                  <a:pt x="245" y="124"/>
                </a:lnTo>
                <a:lnTo>
                  <a:pt x="251" y="124"/>
                </a:lnTo>
                <a:lnTo>
                  <a:pt x="249" y="124"/>
                </a:lnTo>
                <a:lnTo>
                  <a:pt x="251" y="124"/>
                </a:lnTo>
                <a:lnTo>
                  <a:pt x="247" y="118"/>
                </a:lnTo>
                <a:lnTo>
                  <a:pt x="245" y="118"/>
                </a:lnTo>
                <a:lnTo>
                  <a:pt x="243" y="116"/>
                </a:lnTo>
                <a:lnTo>
                  <a:pt x="247" y="118"/>
                </a:lnTo>
                <a:lnTo>
                  <a:pt x="251" y="110"/>
                </a:lnTo>
                <a:lnTo>
                  <a:pt x="259" y="116"/>
                </a:lnTo>
                <a:lnTo>
                  <a:pt x="257" y="108"/>
                </a:lnTo>
                <a:lnTo>
                  <a:pt x="259" y="106"/>
                </a:lnTo>
                <a:lnTo>
                  <a:pt x="271" y="110"/>
                </a:lnTo>
                <a:lnTo>
                  <a:pt x="263" y="104"/>
                </a:lnTo>
                <a:lnTo>
                  <a:pt x="265" y="100"/>
                </a:lnTo>
                <a:lnTo>
                  <a:pt x="267" y="100"/>
                </a:lnTo>
                <a:lnTo>
                  <a:pt x="267" y="98"/>
                </a:lnTo>
                <a:lnTo>
                  <a:pt x="275" y="96"/>
                </a:lnTo>
                <a:lnTo>
                  <a:pt x="265" y="92"/>
                </a:lnTo>
                <a:lnTo>
                  <a:pt x="273" y="90"/>
                </a:lnTo>
                <a:lnTo>
                  <a:pt x="273" y="88"/>
                </a:lnTo>
                <a:lnTo>
                  <a:pt x="275" y="86"/>
                </a:lnTo>
                <a:lnTo>
                  <a:pt x="265" y="88"/>
                </a:lnTo>
                <a:lnTo>
                  <a:pt x="265" y="79"/>
                </a:lnTo>
                <a:lnTo>
                  <a:pt x="273" y="69"/>
                </a:lnTo>
                <a:lnTo>
                  <a:pt x="275" y="71"/>
                </a:lnTo>
                <a:lnTo>
                  <a:pt x="275" y="77"/>
                </a:lnTo>
                <a:lnTo>
                  <a:pt x="279" y="75"/>
                </a:lnTo>
                <a:lnTo>
                  <a:pt x="279" y="65"/>
                </a:lnTo>
                <a:lnTo>
                  <a:pt x="273" y="63"/>
                </a:lnTo>
                <a:lnTo>
                  <a:pt x="279" y="59"/>
                </a:lnTo>
                <a:lnTo>
                  <a:pt x="285" y="59"/>
                </a:lnTo>
                <a:lnTo>
                  <a:pt x="279" y="55"/>
                </a:lnTo>
                <a:lnTo>
                  <a:pt x="285" y="47"/>
                </a:lnTo>
                <a:lnTo>
                  <a:pt x="289" y="49"/>
                </a:lnTo>
                <a:lnTo>
                  <a:pt x="289" y="57"/>
                </a:lnTo>
                <a:lnTo>
                  <a:pt x="296" y="47"/>
                </a:lnTo>
                <a:lnTo>
                  <a:pt x="298" y="47"/>
                </a:lnTo>
                <a:lnTo>
                  <a:pt x="298" y="51"/>
                </a:lnTo>
                <a:lnTo>
                  <a:pt x="300" y="51"/>
                </a:lnTo>
                <a:lnTo>
                  <a:pt x="304" y="49"/>
                </a:lnTo>
                <a:lnTo>
                  <a:pt x="308" y="57"/>
                </a:lnTo>
                <a:lnTo>
                  <a:pt x="306" y="49"/>
                </a:lnTo>
                <a:lnTo>
                  <a:pt x="314" y="57"/>
                </a:lnTo>
                <a:lnTo>
                  <a:pt x="312" y="51"/>
                </a:lnTo>
                <a:lnTo>
                  <a:pt x="314" y="49"/>
                </a:lnTo>
                <a:lnTo>
                  <a:pt x="312" y="47"/>
                </a:lnTo>
                <a:lnTo>
                  <a:pt x="308" y="39"/>
                </a:lnTo>
                <a:lnTo>
                  <a:pt x="308" y="33"/>
                </a:lnTo>
                <a:lnTo>
                  <a:pt x="314" y="41"/>
                </a:lnTo>
                <a:lnTo>
                  <a:pt x="316" y="37"/>
                </a:lnTo>
                <a:lnTo>
                  <a:pt x="314" y="27"/>
                </a:lnTo>
                <a:lnTo>
                  <a:pt x="316" y="22"/>
                </a:lnTo>
                <a:lnTo>
                  <a:pt x="316" y="29"/>
                </a:lnTo>
                <a:lnTo>
                  <a:pt x="328" y="29"/>
                </a:lnTo>
                <a:lnTo>
                  <a:pt x="336" y="37"/>
                </a:lnTo>
                <a:lnTo>
                  <a:pt x="328" y="27"/>
                </a:lnTo>
                <a:lnTo>
                  <a:pt x="336" y="18"/>
                </a:lnTo>
                <a:lnTo>
                  <a:pt x="336" y="10"/>
                </a:lnTo>
                <a:lnTo>
                  <a:pt x="338" y="10"/>
                </a:lnTo>
                <a:lnTo>
                  <a:pt x="344" y="0"/>
                </a:lnTo>
                <a:lnTo>
                  <a:pt x="355" y="10"/>
                </a:lnTo>
                <a:lnTo>
                  <a:pt x="357" y="12"/>
                </a:lnTo>
                <a:lnTo>
                  <a:pt x="353" y="22"/>
                </a:lnTo>
                <a:lnTo>
                  <a:pt x="363" y="12"/>
                </a:lnTo>
                <a:lnTo>
                  <a:pt x="369" y="18"/>
                </a:lnTo>
                <a:lnTo>
                  <a:pt x="363" y="27"/>
                </a:lnTo>
                <a:lnTo>
                  <a:pt x="371" y="18"/>
                </a:lnTo>
                <a:lnTo>
                  <a:pt x="375" y="22"/>
                </a:lnTo>
                <a:lnTo>
                  <a:pt x="385" y="22"/>
                </a:lnTo>
                <a:lnTo>
                  <a:pt x="389" y="22"/>
                </a:lnTo>
                <a:lnTo>
                  <a:pt x="385" y="22"/>
                </a:lnTo>
                <a:lnTo>
                  <a:pt x="397" y="29"/>
                </a:lnTo>
                <a:lnTo>
                  <a:pt x="403" y="29"/>
                </a:lnTo>
                <a:lnTo>
                  <a:pt x="416" y="33"/>
                </a:lnTo>
                <a:lnTo>
                  <a:pt x="418" y="27"/>
                </a:lnTo>
                <a:lnTo>
                  <a:pt x="432" y="37"/>
                </a:lnTo>
                <a:lnTo>
                  <a:pt x="424" y="47"/>
                </a:lnTo>
                <a:lnTo>
                  <a:pt x="420" y="55"/>
                </a:lnTo>
                <a:lnTo>
                  <a:pt x="369" y="71"/>
                </a:lnTo>
                <a:lnTo>
                  <a:pt x="363" y="79"/>
                </a:lnTo>
                <a:lnTo>
                  <a:pt x="355" y="77"/>
                </a:lnTo>
                <a:lnTo>
                  <a:pt x="367" y="86"/>
                </a:lnTo>
                <a:lnTo>
                  <a:pt x="371" y="81"/>
                </a:lnTo>
                <a:lnTo>
                  <a:pt x="357" y="92"/>
                </a:lnTo>
                <a:lnTo>
                  <a:pt x="357" y="90"/>
                </a:lnTo>
                <a:lnTo>
                  <a:pt x="338" y="90"/>
                </a:lnTo>
                <a:lnTo>
                  <a:pt x="355" y="96"/>
                </a:lnTo>
                <a:lnTo>
                  <a:pt x="342" y="102"/>
                </a:lnTo>
                <a:lnTo>
                  <a:pt x="344" y="104"/>
                </a:lnTo>
                <a:lnTo>
                  <a:pt x="348" y="100"/>
                </a:lnTo>
                <a:lnTo>
                  <a:pt x="367" y="100"/>
                </a:lnTo>
                <a:lnTo>
                  <a:pt x="369" y="100"/>
                </a:lnTo>
                <a:lnTo>
                  <a:pt x="375" y="104"/>
                </a:lnTo>
                <a:lnTo>
                  <a:pt x="377" y="100"/>
                </a:lnTo>
                <a:lnTo>
                  <a:pt x="389" y="104"/>
                </a:lnTo>
                <a:lnTo>
                  <a:pt x="391" y="106"/>
                </a:lnTo>
                <a:lnTo>
                  <a:pt x="397" y="110"/>
                </a:lnTo>
                <a:lnTo>
                  <a:pt x="403" y="110"/>
                </a:lnTo>
                <a:lnTo>
                  <a:pt x="407" y="110"/>
                </a:lnTo>
                <a:lnTo>
                  <a:pt x="412" y="116"/>
                </a:lnTo>
                <a:lnTo>
                  <a:pt x="416" y="116"/>
                </a:lnTo>
                <a:lnTo>
                  <a:pt x="420" y="118"/>
                </a:lnTo>
                <a:lnTo>
                  <a:pt x="426" y="118"/>
                </a:lnTo>
                <a:lnTo>
                  <a:pt x="430" y="124"/>
                </a:lnTo>
                <a:lnTo>
                  <a:pt x="432" y="124"/>
                </a:lnTo>
                <a:lnTo>
                  <a:pt x="434" y="124"/>
                </a:lnTo>
                <a:lnTo>
                  <a:pt x="438" y="124"/>
                </a:lnTo>
                <a:lnTo>
                  <a:pt x="442" y="124"/>
                </a:lnTo>
                <a:lnTo>
                  <a:pt x="448" y="124"/>
                </a:lnTo>
                <a:lnTo>
                  <a:pt x="448" y="128"/>
                </a:lnTo>
                <a:lnTo>
                  <a:pt x="448" y="134"/>
                </a:lnTo>
                <a:lnTo>
                  <a:pt x="448" y="136"/>
                </a:lnTo>
                <a:lnTo>
                  <a:pt x="448" y="139"/>
                </a:lnTo>
                <a:lnTo>
                  <a:pt x="448" y="141"/>
                </a:lnTo>
                <a:lnTo>
                  <a:pt x="448" y="145"/>
                </a:lnTo>
                <a:lnTo>
                  <a:pt x="448" y="147"/>
                </a:lnTo>
                <a:lnTo>
                  <a:pt x="442" y="149"/>
                </a:lnTo>
                <a:lnTo>
                  <a:pt x="442" y="153"/>
                </a:lnTo>
                <a:lnTo>
                  <a:pt x="442" y="153"/>
                </a:lnTo>
                <a:lnTo>
                  <a:pt x="434" y="155"/>
                </a:lnTo>
                <a:lnTo>
                  <a:pt x="434" y="153"/>
                </a:lnTo>
                <a:lnTo>
                  <a:pt x="432" y="155"/>
                </a:lnTo>
                <a:lnTo>
                  <a:pt x="430" y="159"/>
                </a:lnTo>
                <a:lnTo>
                  <a:pt x="426" y="159"/>
                </a:lnTo>
                <a:lnTo>
                  <a:pt x="420" y="169"/>
                </a:lnTo>
                <a:lnTo>
                  <a:pt x="424" y="169"/>
                </a:lnTo>
                <a:lnTo>
                  <a:pt x="416" y="177"/>
                </a:lnTo>
                <a:lnTo>
                  <a:pt x="410" y="183"/>
                </a:lnTo>
                <a:lnTo>
                  <a:pt x="407" y="187"/>
                </a:lnTo>
                <a:lnTo>
                  <a:pt x="401" y="189"/>
                </a:lnTo>
                <a:lnTo>
                  <a:pt x="397" y="194"/>
                </a:lnTo>
                <a:lnTo>
                  <a:pt x="391" y="194"/>
                </a:lnTo>
                <a:lnTo>
                  <a:pt x="391" y="196"/>
                </a:lnTo>
                <a:lnTo>
                  <a:pt x="389" y="198"/>
                </a:lnTo>
                <a:lnTo>
                  <a:pt x="385" y="198"/>
                </a:lnTo>
                <a:lnTo>
                  <a:pt x="385" y="202"/>
                </a:lnTo>
                <a:lnTo>
                  <a:pt x="383" y="204"/>
                </a:lnTo>
                <a:lnTo>
                  <a:pt x="379" y="206"/>
                </a:lnTo>
                <a:lnTo>
                  <a:pt x="375" y="206"/>
                </a:lnTo>
                <a:lnTo>
                  <a:pt x="371" y="208"/>
                </a:lnTo>
                <a:lnTo>
                  <a:pt x="369" y="208"/>
                </a:lnTo>
                <a:lnTo>
                  <a:pt x="367" y="206"/>
                </a:lnTo>
                <a:lnTo>
                  <a:pt x="361" y="206"/>
                </a:lnTo>
                <a:lnTo>
                  <a:pt x="363" y="208"/>
                </a:lnTo>
                <a:lnTo>
                  <a:pt x="367" y="208"/>
                </a:lnTo>
                <a:lnTo>
                  <a:pt x="367" y="212"/>
                </a:lnTo>
                <a:lnTo>
                  <a:pt x="363" y="214"/>
                </a:lnTo>
                <a:lnTo>
                  <a:pt x="363" y="216"/>
                </a:lnTo>
                <a:lnTo>
                  <a:pt x="363" y="218"/>
                </a:lnTo>
                <a:lnTo>
                  <a:pt x="367" y="218"/>
                </a:lnTo>
                <a:lnTo>
                  <a:pt x="369" y="222"/>
                </a:lnTo>
                <a:lnTo>
                  <a:pt x="369" y="224"/>
                </a:lnTo>
                <a:lnTo>
                  <a:pt x="371" y="224"/>
                </a:lnTo>
                <a:lnTo>
                  <a:pt x="363" y="228"/>
                </a:lnTo>
                <a:lnTo>
                  <a:pt x="357" y="232"/>
                </a:lnTo>
                <a:lnTo>
                  <a:pt x="355" y="228"/>
                </a:lnTo>
                <a:lnTo>
                  <a:pt x="353" y="224"/>
                </a:lnTo>
                <a:lnTo>
                  <a:pt x="348" y="224"/>
                </a:lnTo>
                <a:lnTo>
                  <a:pt x="348" y="228"/>
                </a:lnTo>
                <a:lnTo>
                  <a:pt x="344" y="228"/>
                </a:lnTo>
                <a:lnTo>
                  <a:pt x="336" y="234"/>
                </a:lnTo>
                <a:lnTo>
                  <a:pt x="336" y="234"/>
                </a:lnTo>
                <a:lnTo>
                  <a:pt x="330" y="232"/>
                </a:lnTo>
                <a:lnTo>
                  <a:pt x="326" y="234"/>
                </a:lnTo>
                <a:lnTo>
                  <a:pt x="322" y="232"/>
                </a:lnTo>
                <a:lnTo>
                  <a:pt x="320" y="228"/>
                </a:lnTo>
                <a:lnTo>
                  <a:pt x="316" y="224"/>
                </a:lnTo>
                <a:lnTo>
                  <a:pt x="314" y="224"/>
                </a:lnTo>
                <a:lnTo>
                  <a:pt x="312" y="222"/>
                </a:lnTo>
                <a:lnTo>
                  <a:pt x="312" y="224"/>
                </a:lnTo>
                <a:lnTo>
                  <a:pt x="314" y="228"/>
                </a:lnTo>
                <a:lnTo>
                  <a:pt x="316" y="228"/>
                </a:lnTo>
                <a:lnTo>
                  <a:pt x="316" y="232"/>
                </a:lnTo>
                <a:lnTo>
                  <a:pt x="322" y="234"/>
                </a:lnTo>
                <a:lnTo>
                  <a:pt x="326" y="236"/>
                </a:lnTo>
                <a:lnTo>
                  <a:pt x="328" y="236"/>
                </a:lnTo>
                <a:lnTo>
                  <a:pt x="336" y="238"/>
                </a:lnTo>
                <a:lnTo>
                  <a:pt x="336" y="242"/>
                </a:lnTo>
                <a:lnTo>
                  <a:pt x="338" y="244"/>
                </a:lnTo>
                <a:lnTo>
                  <a:pt x="344" y="244"/>
                </a:lnTo>
                <a:lnTo>
                  <a:pt x="344" y="244"/>
                </a:lnTo>
                <a:lnTo>
                  <a:pt x="353" y="242"/>
                </a:lnTo>
                <a:lnTo>
                  <a:pt x="355" y="238"/>
                </a:lnTo>
                <a:lnTo>
                  <a:pt x="357" y="242"/>
                </a:lnTo>
                <a:lnTo>
                  <a:pt x="361" y="242"/>
                </a:lnTo>
                <a:lnTo>
                  <a:pt x="363" y="246"/>
                </a:lnTo>
                <a:lnTo>
                  <a:pt x="367" y="251"/>
                </a:lnTo>
                <a:lnTo>
                  <a:pt x="369" y="255"/>
                </a:lnTo>
                <a:lnTo>
                  <a:pt x="371" y="257"/>
                </a:lnTo>
                <a:lnTo>
                  <a:pt x="375" y="261"/>
                </a:lnTo>
                <a:lnTo>
                  <a:pt x="377" y="263"/>
                </a:lnTo>
                <a:lnTo>
                  <a:pt x="379" y="265"/>
                </a:lnTo>
                <a:lnTo>
                  <a:pt x="379" y="271"/>
                </a:lnTo>
                <a:lnTo>
                  <a:pt x="379" y="275"/>
                </a:lnTo>
                <a:lnTo>
                  <a:pt x="383" y="281"/>
                </a:lnTo>
                <a:lnTo>
                  <a:pt x="385" y="285"/>
                </a:lnTo>
                <a:lnTo>
                  <a:pt x="383" y="285"/>
                </a:lnTo>
                <a:lnTo>
                  <a:pt x="385" y="291"/>
                </a:lnTo>
                <a:lnTo>
                  <a:pt x="385" y="287"/>
                </a:lnTo>
                <a:lnTo>
                  <a:pt x="385" y="291"/>
                </a:lnTo>
                <a:lnTo>
                  <a:pt x="389" y="293"/>
                </a:lnTo>
                <a:lnTo>
                  <a:pt x="391" y="295"/>
                </a:lnTo>
                <a:lnTo>
                  <a:pt x="391" y="297"/>
                </a:lnTo>
                <a:lnTo>
                  <a:pt x="391" y="301"/>
                </a:lnTo>
                <a:lnTo>
                  <a:pt x="391" y="303"/>
                </a:lnTo>
                <a:lnTo>
                  <a:pt x="389" y="310"/>
                </a:lnTo>
                <a:lnTo>
                  <a:pt x="389" y="312"/>
                </a:lnTo>
                <a:lnTo>
                  <a:pt x="385" y="312"/>
                </a:lnTo>
                <a:lnTo>
                  <a:pt x="385" y="314"/>
                </a:lnTo>
                <a:lnTo>
                  <a:pt x="389" y="316"/>
                </a:lnTo>
                <a:lnTo>
                  <a:pt x="385" y="322"/>
                </a:lnTo>
                <a:lnTo>
                  <a:pt x="383" y="324"/>
                </a:lnTo>
                <a:lnTo>
                  <a:pt x="385" y="324"/>
                </a:lnTo>
                <a:lnTo>
                  <a:pt x="385" y="328"/>
                </a:lnTo>
                <a:lnTo>
                  <a:pt x="385" y="332"/>
                </a:lnTo>
                <a:lnTo>
                  <a:pt x="383" y="332"/>
                </a:lnTo>
                <a:lnTo>
                  <a:pt x="383" y="334"/>
                </a:lnTo>
                <a:lnTo>
                  <a:pt x="383" y="340"/>
                </a:lnTo>
                <a:lnTo>
                  <a:pt x="383" y="342"/>
                </a:lnTo>
                <a:lnTo>
                  <a:pt x="383" y="344"/>
                </a:lnTo>
                <a:lnTo>
                  <a:pt x="385" y="350"/>
                </a:lnTo>
                <a:lnTo>
                  <a:pt x="383" y="352"/>
                </a:lnTo>
                <a:lnTo>
                  <a:pt x="383" y="358"/>
                </a:lnTo>
                <a:lnTo>
                  <a:pt x="383" y="363"/>
                </a:lnTo>
                <a:lnTo>
                  <a:pt x="383" y="371"/>
                </a:lnTo>
                <a:lnTo>
                  <a:pt x="385" y="373"/>
                </a:lnTo>
                <a:lnTo>
                  <a:pt x="383" y="375"/>
                </a:lnTo>
                <a:lnTo>
                  <a:pt x="383" y="381"/>
                </a:lnTo>
                <a:lnTo>
                  <a:pt x="379" y="381"/>
                </a:lnTo>
                <a:lnTo>
                  <a:pt x="383" y="381"/>
                </a:lnTo>
                <a:lnTo>
                  <a:pt x="385" y="381"/>
                </a:lnTo>
                <a:lnTo>
                  <a:pt x="389" y="381"/>
                </a:lnTo>
                <a:lnTo>
                  <a:pt x="389" y="385"/>
                </a:lnTo>
                <a:lnTo>
                  <a:pt x="391" y="387"/>
                </a:lnTo>
                <a:lnTo>
                  <a:pt x="395" y="387"/>
                </a:lnTo>
                <a:lnTo>
                  <a:pt x="397" y="391"/>
                </a:lnTo>
                <a:lnTo>
                  <a:pt x="401" y="393"/>
                </a:lnTo>
                <a:lnTo>
                  <a:pt x="401" y="395"/>
                </a:lnTo>
                <a:lnTo>
                  <a:pt x="403" y="395"/>
                </a:lnTo>
                <a:lnTo>
                  <a:pt x="407" y="401"/>
                </a:lnTo>
                <a:lnTo>
                  <a:pt x="407" y="403"/>
                </a:lnTo>
                <a:lnTo>
                  <a:pt x="410" y="407"/>
                </a:lnTo>
                <a:lnTo>
                  <a:pt x="407" y="407"/>
                </a:lnTo>
                <a:lnTo>
                  <a:pt x="410" y="409"/>
                </a:lnTo>
                <a:lnTo>
                  <a:pt x="410" y="411"/>
                </a:lnTo>
                <a:lnTo>
                  <a:pt x="412" y="418"/>
                </a:lnTo>
                <a:lnTo>
                  <a:pt x="410" y="420"/>
                </a:lnTo>
                <a:lnTo>
                  <a:pt x="412" y="420"/>
                </a:lnTo>
                <a:lnTo>
                  <a:pt x="412" y="422"/>
                </a:lnTo>
                <a:lnTo>
                  <a:pt x="412" y="426"/>
                </a:lnTo>
                <a:lnTo>
                  <a:pt x="416" y="428"/>
                </a:lnTo>
                <a:lnTo>
                  <a:pt x="412" y="428"/>
                </a:lnTo>
                <a:lnTo>
                  <a:pt x="416" y="432"/>
                </a:lnTo>
                <a:lnTo>
                  <a:pt x="416" y="432"/>
                </a:lnTo>
                <a:lnTo>
                  <a:pt x="418" y="432"/>
                </a:lnTo>
                <a:lnTo>
                  <a:pt x="418" y="438"/>
                </a:lnTo>
                <a:lnTo>
                  <a:pt x="420" y="438"/>
                </a:lnTo>
                <a:lnTo>
                  <a:pt x="420" y="440"/>
                </a:lnTo>
                <a:lnTo>
                  <a:pt x="418" y="438"/>
                </a:lnTo>
                <a:lnTo>
                  <a:pt x="416" y="440"/>
                </a:lnTo>
                <a:lnTo>
                  <a:pt x="412" y="440"/>
                </a:lnTo>
                <a:lnTo>
                  <a:pt x="412" y="448"/>
                </a:lnTo>
                <a:lnTo>
                  <a:pt x="412" y="452"/>
                </a:lnTo>
                <a:lnTo>
                  <a:pt x="412" y="458"/>
                </a:lnTo>
                <a:lnTo>
                  <a:pt x="412" y="460"/>
                </a:lnTo>
                <a:lnTo>
                  <a:pt x="416" y="466"/>
                </a:lnTo>
                <a:lnTo>
                  <a:pt x="416" y="471"/>
                </a:lnTo>
                <a:lnTo>
                  <a:pt x="418" y="479"/>
                </a:lnTo>
                <a:lnTo>
                  <a:pt x="418" y="481"/>
                </a:lnTo>
                <a:lnTo>
                  <a:pt x="416" y="481"/>
                </a:lnTo>
                <a:lnTo>
                  <a:pt x="416" y="479"/>
                </a:lnTo>
                <a:lnTo>
                  <a:pt x="416" y="479"/>
                </a:lnTo>
                <a:lnTo>
                  <a:pt x="412" y="479"/>
                </a:lnTo>
                <a:lnTo>
                  <a:pt x="407" y="479"/>
                </a:lnTo>
                <a:lnTo>
                  <a:pt x="407" y="473"/>
                </a:lnTo>
                <a:lnTo>
                  <a:pt x="403" y="468"/>
                </a:lnTo>
                <a:lnTo>
                  <a:pt x="401" y="466"/>
                </a:lnTo>
                <a:lnTo>
                  <a:pt x="401" y="468"/>
                </a:lnTo>
                <a:lnTo>
                  <a:pt x="401" y="471"/>
                </a:lnTo>
                <a:lnTo>
                  <a:pt x="401" y="473"/>
                </a:lnTo>
                <a:lnTo>
                  <a:pt x="403" y="479"/>
                </a:lnTo>
                <a:lnTo>
                  <a:pt x="407" y="479"/>
                </a:lnTo>
                <a:lnTo>
                  <a:pt x="410" y="485"/>
                </a:lnTo>
                <a:lnTo>
                  <a:pt x="410" y="487"/>
                </a:lnTo>
                <a:lnTo>
                  <a:pt x="410" y="491"/>
                </a:lnTo>
                <a:lnTo>
                  <a:pt x="412" y="491"/>
                </a:lnTo>
                <a:lnTo>
                  <a:pt x="416" y="491"/>
                </a:lnTo>
                <a:lnTo>
                  <a:pt x="416" y="493"/>
                </a:lnTo>
                <a:lnTo>
                  <a:pt x="416" y="497"/>
                </a:lnTo>
                <a:lnTo>
                  <a:pt x="416" y="499"/>
                </a:lnTo>
                <a:lnTo>
                  <a:pt x="416" y="501"/>
                </a:lnTo>
                <a:lnTo>
                  <a:pt x="416" y="509"/>
                </a:lnTo>
                <a:lnTo>
                  <a:pt x="416" y="515"/>
                </a:lnTo>
                <a:lnTo>
                  <a:pt x="416" y="517"/>
                </a:lnTo>
                <a:lnTo>
                  <a:pt x="416" y="519"/>
                </a:lnTo>
                <a:lnTo>
                  <a:pt x="412" y="521"/>
                </a:lnTo>
                <a:lnTo>
                  <a:pt x="410" y="526"/>
                </a:lnTo>
                <a:lnTo>
                  <a:pt x="403" y="526"/>
                </a:lnTo>
                <a:lnTo>
                  <a:pt x="397" y="532"/>
                </a:lnTo>
                <a:lnTo>
                  <a:pt x="395" y="532"/>
                </a:lnTo>
                <a:lnTo>
                  <a:pt x="391" y="534"/>
                </a:lnTo>
                <a:lnTo>
                  <a:pt x="389" y="538"/>
                </a:lnTo>
                <a:lnTo>
                  <a:pt x="391" y="538"/>
                </a:lnTo>
                <a:lnTo>
                  <a:pt x="395" y="538"/>
                </a:lnTo>
                <a:lnTo>
                  <a:pt x="395" y="540"/>
                </a:lnTo>
                <a:lnTo>
                  <a:pt x="397" y="546"/>
                </a:lnTo>
                <a:lnTo>
                  <a:pt x="397" y="548"/>
                </a:lnTo>
                <a:lnTo>
                  <a:pt x="401" y="548"/>
                </a:lnTo>
                <a:lnTo>
                  <a:pt x="403" y="550"/>
                </a:lnTo>
                <a:lnTo>
                  <a:pt x="403" y="548"/>
                </a:lnTo>
                <a:lnTo>
                  <a:pt x="410" y="548"/>
                </a:lnTo>
                <a:lnTo>
                  <a:pt x="410" y="546"/>
                </a:lnTo>
                <a:lnTo>
                  <a:pt x="412" y="540"/>
                </a:lnTo>
                <a:lnTo>
                  <a:pt x="416" y="538"/>
                </a:lnTo>
                <a:lnTo>
                  <a:pt x="418" y="538"/>
                </a:lnTo>
                <a:lnTo>
                  <a:pt x="424" y="538"/>
                </a:lnTo>
                <a:lnTo>
                  <a:pt x="424" y="540"/>
                </a:lnTo>
                <a:lnTo>
                  <a:pt x="426" y="540"/>
                </a:lnTo>
                <a:lnTo>
                  <a:pt x="430" y="540"/>
                </a:lnTo>
                <a:lnTo>
                  <a:pt x="432" y="540"/>
                </a:lnTo>
                <a:lnTo>
                  <a:pt x="434" y="546"/>
                </a:lnTo>
                <a:lnTo>
                  <a:pt x="438" y="546"/>
                </a:lnTo>
                <a:lnTo>
                  <a:pt x="442" y="546"/>
                </a:lnTo>
                <a:lnTo>
                  <a:pt x="448" y="550"/>
                </a:lnTo>
                <a:lnTo>
                  <a:pt x="450" y="552"/>
                </a:lnTo>
                <a:lnTo>
                  <a:pt x="456" y="552"/>
                </a:lnTo>
                <a:lnTo>
                  <a:pt x="458" y="556"/>
                </a:lnTo>
                <a:lnTo>
                  <a:pt x="460" y="558"/>
                </a:lnTo>
                <a:lnTo>
                  <a:pt x="460" y="564"/>
                </a:lnTo>
                <a:lnTo>
                  <a:pt x="467" y="570"/>
                </a:lnTo>
                <a:lnTo>
                  <a:pt x="471" y="578"/>
                </a:lnTo>
                <a:lnTo>
                  <a:pt x="467" y="585"/>
                </a:lnTo>
                <a:lnTo>
                  <a:pt x="467" y="593"/>
                </a:lnTo>
                <a:lnTo>
                  <a:pt x="467" y="597"/>
                </a:lnTo>
                <a:lnTo>
                  <a:pt x="464" y="599"/>
                </a:lnTo>
                <a:lnTo>
                  <a:pt x="460" y="601"/>
                </a:lnTo>
                <a:lnTo>
                  <a:pt x="460" y="605"/>
                </a:lnTo>
                <a:lnTo>
                  <a:pt x="456" y="609"/>
                </a:lnTo>
                <a:lnTo>
                  <a:pt x="450" y="613"/>
                </a:lnTo>
                <a:lnTo>
                  <a:pt x="448" y="615"/>
                </a:lnTo>
                <a:lnTo>
                  <a:pt x="448" y="617"/>
                </a:lnTo>
                <a:lnTo>
                  <a:pt x="442" y="625"/>
                </a:lnTo>
                <a:lnTo>
                  <a:pt x="442" y="625"/>
                </a:lnTo>
                <a:lnTo>
                  <a:pt x="434" y="627"/>
                </a:lnTo>
                <a:lnTo>
                  <a:pt x="434" y="629"/>
                </a:lnTo>
                <a:lnTo>
                  <a:pt x="432" y="629"/>
                </a:lnTo>
                <a:lnTo>
                  <a:pt x="426" y="633"/>
                </a:lnTo>
                <a:lnTo>
                  <a:pt x="424" y="633"/>
                </a:lnTo>
                <a:lnTo>
                  <a:pt x="420" y="635"/>
                </a:lnTo>
                <a:lnTo>
                  <a:pt x="420" y="638"/>
                </a:lnTo>
                <a:lnTo>
                  <a:pt x="424" y="635"/>
                </a:lnTo>
                <a:lnTo>
                  <a:pt x="424" y="638"/>
                </a:lnTo>
                <a:lnTo>
                  <a:pt x="418" y="644"/>
                </a:lnTo>
                <a:lnTo>
                  <a:pt x="412" y="644"/>
                </a:lnTo>
                <a:lnTo>
                  <a:pt x="407" y="644"/>
                </a:lnTo>
                <a:lnTo>
                  <a:pt x="407" y="638"/>
                </a:lnTo>
                <a:lnTo>
                  <a:pt x="403" y="635"/>
                </a:lnTo>
                <a:lnTo>
                  <a:pt x="401" y="638"/>
                </a:lnTo>
                <a:lnTo>
                  <a:pt x="397" y="638"/>
                </a:lnTo>
                <a:lnTo>
                  <a:pt x="395" y="638"/>
                </a:lnTo>
                <a:lnTo>
                  <a:pt x="389" y="638"/>
                </a:lnTo>
                <a:lnTo>
                  <a:pt x="391" y="644"/>
                </a:lnTo>
                <a:lnTo>
                  <a:pt x="395" y="644"/>
                </a:lnTo>
                <a:lnTo>
                  <a:pt x="397" y="644"/>
                </a:lnTo>
                <a:lnTo>
                  <a:pt x="401" y="644"/>
                </a:lnTo>
                <a:lnTo>
                  <a:pt x="401" y="648"/>
                </a:lnTo>
                <a:lnTo>
                  <a:pt x="397" y="650"/>
                </a:lnTo>
                <a:lnTo>
                  <a:pt x="391" y="650"/>
                </a:lnTo>
                <a:lnTo>
                  <a:pt x="395" y="654"/>
                </a:lnTo>
                <a:lnTo>
                  <a:pt x="397" y="654"/>
                </a:lnTo>
                <a:lnTo>
                  <a:pt x="391" y="656"/>
                </a:lnTo>
                <a:lnTo>
                  <a:pt x="385" y="658"/>
                </a:lnTo>
                <a:lnTo>
                  <a:pt x="377" y="654"/>
                </a:lnTo>
                <a:lnTo>
                  <a:pt x="377" y="656"/>
                </a:lnTo>
                <a:lnTo>
                  <a:pt x="375" y="656"/>
                </a:lnTo>
                <a:lnTo>
                  <a:pt x="379" y="662"/>
                </a:lnTo>
                <a:lnTo>
                  <a:pt x="379" y="664"/>
                </a:lnTo>
                <a:lnTo>
                  <a:pt x="375" y="662"/>
                </a:lnTo>
                <a:lnTo>
                  <a:pt x="371" y="664"/>
                </a:lnTo>
                <a:lnTo>
                  <a:pt x="375" y="664"/>
                </a:lnTo>
                <a:lnTo>
                  <a:pt x="377" y="664"/>
                </a:lnTo>
                <a:lnTo>
                  <a:pt x="379" y="666"/>
                </a:lnTo>
                <a:lnTo>
                  <a:pt x="383" y="664"/>
                </a:lnTo>
                <a:lnTo>
                  <a:pt x="385" y="666"/>
                </a:lnTo>
                <a:lnTo>
                  <a:pt x="389" y="666"/>
                </a:lnTo>
                <a:lnTo>
                  <a:pt x="389" y="668"/>
                </a:lnTo>
                <a:lnTo>
                  <a:pt x="389" y="672"/>
                </a:lnTo>
                <a:lnTo>
                  <a:pt x="389" y="674"/>
                </a:lnTo>
                <a:lnTo>
                  <a:pt x="391" y="674"/>
                </a:lnTo>
                <a:lnTo>
                  <a:pt x="395" y="674"/>
                </a:lnTo>
                <a:lnTo>
                  <a:pt x="397" y="674"/>
                </a:lnTo>
                <a:lnTo>
                  <a:pt x="401" y="674"/>
                </a:lnTo>
                <a:lnTo>
                  <a:pt x="403" y="674"/>
                </a:lnTo>
                <a:lnTo>
                  <a:pt x="407" y="676"/>
                </a:lnTo>
                <a:lnTo>
                  <a:pt x="410" y="676"/>
                </a:lnTo>
                <a:lnTo>
                  <a:pt x="418" y="676"/>
                </a:lnTo>
                <a:lnTo>
                  <a:pt x="418" y="678"/>
                </a:lnTo>
                <a:lnTo>
                  <a:pt x="416" y="682"/>
                </a:lnTo>
                <a:lnTo>
                  <a:pt x="412" y="682"/>
                </a:lnTo>
                <a:lnTo>
                  <a:pt x="410" y="684"/>
                </a:lnTo>
                <a:lnTo>
                  <a:pt x="412" y="686"/>
                </a:lnTo>
                <a:lnTo>
                  <a:pt x="410" y="686"/>
                </a:lnTo>
                <a:lnTo>
                  <a:pt x="410" y="695"/>
                </a:lnTo>
                <a:lnTo>
                  <a:pt x="410" y="697"/>
                </a:lnTo>
                <a:lnTo>
                  <a:pt x="407" y="697"/>
                </a:lnTo>
                <a:lnTo>
                  <a:pt x="403" y="697"/>
                </a:lnTo>
                <a:lnTo>
                  <a:pt x="401" y="697"/>
                </a:lnTo>
                <a:lnTo>
                  <a:pt x="397" y="697"/>
                </a:lnTo>
                <a:lnTo>
                  <a:pt x="395" y="697"/>
                </a:lnTo>
                <a:lnTo>
                  <a:pt x="391" y="697"/>
                </a:lnTo>
                <a:lnTo>
                  <a:pt x="389" y="697"/>
                </a:lnTo>
                <a:lnTo>
                  <a:pt x="385" y="697"/>
                </a:lnTo>
                <a:lnTo>
                  <a:pt x="379" y="703"/>
                </a:lnTo>
                <a:lnTo>
                  <a:pt x="379" y="705"/>
                </a:lnTo>
                <a:lnTo>
                  <a:pt x="377" y="707"/>
                </a:lnTo>
                <a:lnTo>
                  <a:pt x="377" y="709"/>
                </a:lnTo>
                <a:lnTo>
                  <a:pt x="375" y="707"/>
                </a:lnTo>
                <a:lnTo>
                  <a:pt x="371" y="705"/>
                </a:lnTo>
                <a:lnTo>
                  <a:pt x="369" y="705"/>
                </a:lnTo>
                <a:lnTo>
                  <a:pt x="367" y="705"/>
                </a:lnTo>
                <a:lnTo>
                  <a:pt x="361" y="707"/>
                </a:lnTo>
                <a:lnTo>
                  <a:pt x="355" y="707"/>
                </a:lnTo>
                <a:lnTo>
                  <a:pt x="353" y="707"/>
                </a:lnTo>
                <a:lnTo>
                  <a:pt x="344" y="705"/>
                </a:lnTo>
                <a:lnTo>
                  <a:pt x="344" y="705"/>
                </a:lnTo>
                <a:lnTo>
                  <a:pt x="338" y="707"/>
                </a:lnTo>
                <a:lnTo>
                  <a:pt x="336" y="709"/>
                </a:lnTo>
                <a:lnTo>
                  <a:pt x="336" y="709"/>
                </a:lnTo>
                <a:lnTo>
                  <a:pt x="330" y="709"/>
                </a:lnTo>
                <a:lnTo>
                  <a:pt x="328" y="705"/>
                </a:lnTo>
                <a:lnTo>
                  <a:pt x="326" y="703"/>
                </a:lnTo>
                <a:lnTo>
                  <a:pt x="322" y="703"/>
                </a:lnTo>
                <a:lnTo>
                  <a:pt x="320" y="697"/>
                </a:lnTo>
                <a:lnTo>
                  <a:pt x="316" y="697"/>
                </a:lnTo>
                <a:lnTo>
                  <a:pt x="312" y="695"/>
                </a:lnTo>
                <a:lnTo>
                  <a:pt x="308" y="695"/>
                </a:lnTo>
                <a:lnTo>
                  <a:pt x="304" y="695"/>
                </a:lnTo>
                <a:lnTo>
                  <a:pt x="300" y="690"/>
                </a:lnTo>
                <a:lnTo>
                  <a:pt x="296" y="690"/>
                </a:lnTo>
                <a:lnTo>
                  <a:pt x="291" y="690"/>
                </a:lnTo>
                <a:lnTo>
                  <a:pt x="289" y="690"/>
                </a:lnTo>
                <a:lnTo>
                  <a:pt x="285" y="686"/>
                </a:lnTo>
                <a:lnTo>
                  <a:pt x="281" y="690"/>
                </a:lnTo>
                <a:lnTo>
                  <a:pt x="279" y="690"/>
                </a:lnTo>
                <a:lnTo>
                  <a:pt x="273" y="684"/>
                </a:lnTo>
                <a:lnTo>
                  <a:pt x="271" y="682"/>
                </a:lnTo>
                <a:lnTo>
                  <a:pt x="267" y="682"/>
                </a:lnTo>
                <a:lnTo>
                  <a:pt x="265" y="682"/>
                </a:lnTo>
                <a:lnTo>
                  <a:pt x="265" y="678"/>
                </a:lnTo>
                <a:lnTo>
                  <a:pt x="263" y="678"/>
                </a:lnTo>
                <a:lnTo>
                  <a:pt x="259" y="678"/>
                </a:lnTo>
                <a:lnTo>
                  <a:pt x="259" y="674"/>
                </a:lnTo>
                <a:lnTo>
                  <a:pt x="257" y="674"/>
                </a:lnTo>
                <a:lnTo>
                  <a:pt x="253" y="668"/>
                </a:lnTo>
                <a:lnTo>
                  <a:pt x="251" y="666"/>
                </a:lnTo>
                <a:lnTo>
                  <a:pt x="253" y="674"/>
                </a:lnTo>
                <a:lnTo>
                  <a:pt x="253" y="676"/>
                </a:lnTo>
                <a:lnTo>
                  <a:pt x="249" y="674"/>
                </a:lnTo>
                <a:lnTo>
                  <a:pt x="249" y="676"/>
                </a:lnTo>
                <a:lnTo>
                  <a:pt x="245" y="676"/>
                </a:lnTo>
                <a:lnTo>
                  <a:pt x="243" y="674"/>
                </a:lnTo>
                <a:lnTo>
                  <a:pt x="243" y="676"/>
                </a:lnTo>
                <a:lnTo>
                  <a:pt x="241" y="676"/>
                </a:lnTo>
                <a:lnTo>
                  <a:pt x="241" y="678"/>
                </a:lnTo>
                <a:lnTo>
                  <a:pt x="243" y="678"/>
                </a:lnTo>
                <a:lnTo>
                  <a:pt x="245" y="678"/>
                </a:lnTo>
                <a:lnTo>
                  <a:pt x="249" y="678"/>
                </a:lnTo>
                <a:lnTo>
                  <a:pt x="251" y="678"/>
                </a:lnTo>
                <a:lnTo>
                  <a:pt x="253" y="678"/>
                </a:lnTo>
                <a:lnTo>
                  <a:pt x="257" y="682"/>
                </a:lnTo>
                <a:lnTo>
                  <a:pt x="259" y="682"/>
                </a:lnTo>
                <a:lnTo>
                  <a:pt x="263" y="684"/>
                </a:lnTo>
                <a:lnTo>
                  <a:pt x="263" y="686"/>
                </a:lnTo>
                <a:lnTo>
                  <a:pt x="263" y="690"/>
                </a:lnTo>
                <a:lnTo>
                  <a:pt x="257" y="690"/>
                </a:lnTo>
                <a:lnTo>
                  <a:pt x="253" y="695"/>
                </a:lnTo>
                <a:lnTo>
                  <a:pt x="251" y="695"/>
                </a:lnTo>
                <a:lnTo>
                  <a:pt x="249" y="695"/>
                </a:lnTo>
                <a:lnTo>
                  <a:pt x="249" y="690"/>
                </a:lnTo>
                <a:lnTo>
                  <a:pt x="245" y="690"/>
                </a:lnTo>
                <a:lnTo>
                  <a:pt x="245" y="686"/>
                </a:lnTo>
                <a:lnTo>
                  <a:pt x="243" y="686"/>
                </a:lnTo>
                <a:lnTo>
                  <a:pt x="243" y="684"/>
                </a:lnTo>
                <a:lnTo>
                  <a:pt x="241" y="682"/>
                </a:lnTo>
                <a:lnTo>
                  <a:pt x="236" y="682"/>
                </a:lnTo>
                <a:lnTo>
                  <a:pt x="236" y="678"/>
                </a:lnTo>
                <a:lnTo>
                  <a:pt x="241" y="678"/>
                </a:lnTo>
                <a:lnTo>
                  <a:pt x="236" y="676"/>
                </a:lnTo>
                <a:lnTo>
                  <a:pt x="236" y="674"/>
                </a:lnTo>
                <a:lnTo>
                  <a:pt x="232" y="674"/>
                </a:lnTo>
                <a:lnTo>
                  <a:pt x="226" y="672"/>
                </a:lnTo>
                <a:lnTo>
                  <a:pt x="232" y="674"/>
                </a:lnTo>
                <a:lnTo>
                  <a:pt x="226" y="672"/>
                </a:lnTo>
                <a:lnTo>
                  <a:pt x="222" y="672"/>
                </a:lnTo>
                <a:lnTo>
                  <a:pt x="218" y="672"/>
                </a:lnTo>
                <a:lnTo>
                  <a:pt x="216" y="672"/>
                </a:lnTo>
                <a:lnTo>
                  <a:pt x="216" y="674"/>
                </a:lnTo>
                <a:lnTo>
                  <a:pt x="216" y="676"/>
                </a:lnTo>
                <a:lnTo>
                  <a:pt x="212" y="678"/>
                </a:lnTo>
                <a:lnTo>
                  <a:pt x="210" y="676"/>
                </a:lnTo>
                <a:lnTo>
                  <a:pt x="208" y="676"/>
                </a:lnTo>
                <a:lnTo>
                  <a:pt x="204" y="676"/>
                </a:lnTo>
                <a:lnTo>
                  <a:pt x="204" y="674"/>
                </a:lnTo>
                <a:lnTo>
                  <a:pt x="202" y="672"/>
                </a:lnTo>
                <a:lnTo>
                  <a:pt x="196" y="668"/>
                </a:lnTo>
                <a:lnTo>
                  <a:pt x="192" y="666"/>
                </a:lnTo>
                <a:lnTo>
                  <a:pt x="188" y="668"/>
                </a:lnTo>
                <a:lnTo>
                  <a:pt x="188" y="672"/>
                </a:lnTo>
                <a:lnTo>
                  <a:pt x="188" y="674"/>
                </a:lnTo>
                <a:lnTo>
                  <a:pt x="186" y="674"/>
                </a:lnTo>
                <a:lnTo>
                  <a:pt x="188" y="672"/>
                </a:lnTo>
                <a:lnTo>
                  <a:pt x="186" y="668"/>
                </a:lnTo>
                <a:lnTo>
                  <a:pt x="180" y="662"/>
                </a:lnTo>
                <a:lnTo>
                  <a:pt x="175" y="654"/>
                </a:lnTo>
                <a:lnTo>
                  <a:pt x="169" y="650"/>
                </a:lnTo>
                <a:lnTo>
                  <a:pt x="167" y="650"/>
                </a:lnTo>
                <a:lnTo>
                  <a:pt x="161" y="650"/>
                </a:lnTo>
                <a:lnTo>
                  <a:pt x="159" y="650"/>
                </a:lnTo>
                <a:lnTo>
                  <a:pt x="153" y="648"/>
                </a:lnTo>
                <a:lnTo>
                  <a:pt x="149" y="648"/>
                </a:lnTo>
                <a:lnTo>
                  <a:pt x="145" y="650"/>
                </a:lnTo>
                <a:lnTo>
                  <a:pt x="141" y="650"/>
                </a:lnTo>
                <a:lnTo>
                  <a:pt x="139" y="648"/>
                </a:lnTo>
                <a:lnTo>
                  <a:pt x="137" y="650"/>
                </a:lnTo>
                <a:lnTo>
                  <a:pt x="133" y="654"/>
                </a:lnTo>
                <a:lnTo>
                  <a:pt x="129" y="656"/>
                </a:lnTo>
                <a:lnTo>
                  <a:pt x="129" y="658"/>
                </a:lnTo>
                <a:lnTo>
                  <a:pt x="129" y="658"/>
                </a:lnTo>
                <a:lnTo>
                  <a:pt x="129" y="662"/>
                </a:lnTo>
                <a:lnTo>
                  <a:pt x="129" y="664"/>
                </a:lnTo>
                <a:lnTo>
                  <a:pt x="129" y="666"/>
                </a:lnTo>
                <a:lnTo>
                  <a:pt x="123" y="666"/>
                </a:lnTo>
                <a:lnTo>
                  <a:pt x="123" y="666"/>
                </a:lnTo>
                <a:lnTo>
                  <a:pt x="116" y="666"/>
                </a:lnTo>
                <a:lnTo>
                  <a:pt x="114" y="668"/>
                </a:lnTo>
                <a:lnTo>
                  <a:pt x="112" y="672"/>
                </a:lnTo>
                <a:lnTo>
                  <a:pt x="112" y="674"/>
                </a:lnTo>
                <a:lnTo>
                  <a:pt x="112" y="672"/>
                </a:lnTo>
                <a:lnTo>
                  <a:pt x="108" y="674"/>
                </a:lnTo>
                <a:lnTo>
                  <a:pt x="106" y="672"/>
                </a:lnTo>
                <a:lnTo>
                  <a:pt x="104" y="668"/>
                </a:lnTo>
                <a:lnTo>
                  <a:pt x="104" y="666"/>
                </a:lnTo>
                <a:lnTo>
                  <a:pt x="104" y="664"/>
                </a:lnTo>
                <a:lnTo>
                  <a:pt x="100" y="662"/>
                </a:lnTo>
                <a:lnTo>
                  <a:pt x="98" y="662"/>
                </a:lnTo>
                <a:lnTo>
                  <a:pt x="96" y="658"/>
                </a:lnTo>
                <a:lnTo>
                  <a:pt x="92" y="656"/>
                </a:lnTo>
                <a:lnTo>
                  <a:pt x="92" y="654"/>
                </a:lnTo>
                <a:lnTo>
                  <a:pt x="90" y="654"/>
                </a:lnTo>
                <a:lnTo>
                  <a:pt x="90" y="656"/>
                </a:lnTo>
                <a:lnTo>
                  <a:pt x="88" y="654"/>
                </a:lnTo>
                <a:lnTo>
                  <a:pt x="88" y="650"/>
                </a:lnTo>
                <a:lnTo>
                  <a:pt x="84" y="648"/>
                </a:lnTo>
                <a:lnTo>
                  <a:pt x="78" y="648"/>
                </a:lnTo>
                <a:lnTo>
                  <a:pt x="76" y="648"/>
                </a:lnTo>
                <a:lnTo>
                  <a:pt x="74" y="648"/>
                </a:lnTo>
                <a:lnTo>
                  <a:pt x="70" y="644"/>
                </a:lnTo>
                <a:lnTo>
                  <a:pt x="68" y="644"/>
                </a:lnTo>
                <a:lnTo>
                  <a:pt x="63" y="644"/>
                </a:lnTo>
                <a:lnTo>
                  <a:pt x="63" y="644"/>
                </a:lnTo>
                <a:lnTo>
                  <a:pt x="59" y="644"/>
                </a:lnTo>
                <a:lnTo>
                  <a:pt x="57" y="644"/>
                </a:lnTo>
                <a:lnTo>
                  <a:pt x="57" y="648"/>
                </a:lnTo>
                <a:lnTo>
                  <a:pt x="55" y="650"/>
                </a:lnTo>
                <a:lnTo>
                  <a:pt x="51" y="650"/>
                </a:lnTo>
                <a:lnTo>
                  <a:pt x="51" y="648"/>
                </a:lnTo>
                <a:lnTo>
                  <a:pt x="45" y="648"/>
                </a:lnTo>
                <a:lnTo>
                  <a:pt x="43" y="648"/>
                </a:lnTo>
                <a:lnTo>
                  <a:pt x="43" y="650"/>
                </a:lnTo>
                <a:lnTo>
                  <a:pt x="41" y="650"/>
                </a:lnTo>
                <a:lnTo>
                  <a:pt x="41" y="648"/>
                </a:lnTo>
                <a:lnTo>
                  <a:pt x="41" y="644"/>
                </a:lnTo>
                <a:lnTo>
                  <a:pt x="37" y="648"/>
                </a:lnTo>
                <a:lnTo>
                  <a:pt x="37" y="650"/>
                </a:lnTo>
                <a:lnTo>
                  <a:pt x="35" y="650"/>
                </a:lnTo>
                <a:lnTo>
                  <a:pt x="33" y="650"/>
                </a:lnTo>
                <a:lnTo>
                  <a:pt x="35" y="654"/>
                </a:lnTo>
                <a:lnTo>
                  <a:pt x="35" y="656"/>
                </a:lnTo>
                <a:lnTo>
                  <a:pt x="33" y="658"/>
                </a:lnTo>
                <a:lnTo>
                  <a:pt x="27" y="658"/>
                </a:lnTo>
                <a:lnTo>
                  <a:pt x="27" y="662"/>
                </a:lnTo>
                <a:lnTo>
                  <a:pt x="25" y="662"/>
                </a:lnTo>
                <a:lnTo>
                  <a:pt x="25" y="656"/>
                </a:lnTo>
                <a:lnTo>
                  <a:pt x="25" y="654"/>
                </a:lnTo>
                <a:lnTo>
                  <a:pt x="25" y="650"/>
                </a:lnTo>
                <a:lnTo>
                  <a:pt x="25" y="648"/>
                </a:lnTo>
                <a:lnTo>
                  <a:pt x="21" y="648"/>
                </a:lnTo>
                <a:lnTo>
                  <a:pt x="21" y="644"/>
                </a:lnTo>
                <a:lnTo>
                  <a:pt x="17" y="644"/>
                </a:lnTo>
                <a:lnTo>
                  <a:pt x="13" y="644"/>
                </a:lnTo>
                <a:lnTo>
                  <a:pt x="11" y="644"/>
                </a:lnTo>
                <a:lnTo>
                  <a:pt x="11" y="644"/>
                </a:lnTo>
                <a:lnTo>
                  <a:pt x="11" y="644"/>
                </a:lnTo>
                <a:lnTo>
                  <a:pt x="4" y="644"/>
                </a:lnTo>
                <a:lnTo>
                  <a:pt x="2" y="644"/>
                </a:lnTo>
                <a:lnTo>
                  <a:pt x="0" y="638"/>
                </a:lnTo>
                <a:lnTo>
                  <a:pt x="2" y="638"/>
                </a:lnTo>
                <a:lnTo>
                  <a:pt x="2" y="635"/>
                </a:lnTo>
                <a:lnTo>
                  <a:pt x="4" y="633"/>
                </a:lnTo>
                <a:lnTo>
                  <a:pt x="11" y="633"/>
                </a:lnTo>
                <a:lnTo>
                  <a:pt x="11" y="633"/>
                </a:lnTo>
                <a:lnTo>
                  <a:pt x="17" y="633"/>
                </a:lnTo>
                <a:lnTo>
                  <a:pt x="21" y="633"/>
                </a:lnTo>
                <a:lnTo>
                  <a:pt x="21" y="635"/>
                </a:lnTo>
                <a:lnTo>
                  <a:pt x="25" y="633"/>
                </a:lnTo>
                <a:lnTo>
                  <a:pt x="27" y="635"/>
                </a:lnTo>
                <a:lnTo>
                  <a:pt x="29" y="633"/>
                </a:lnTo>
                <a:lnTo>
                  <a:pt x="35" y="633"/>
                </a:lnTo>
                <a:lnTo>
                  <a:pt x="35" y="629"/>
                </a:lnTo>
                <a:lnTo>
                  <a:pt x="37" y="629"/>
                </a:lnTo>
                <a:lnTo>
                  <a:pt x="41" y="629"/>
                </a:lnTo>
                <a:lnTo>
                  <a:pt x="43" y="627"/>
                </a:lnTo>
                <a:lnTo>
                  <a:pt x="45" y="625"/>
                </a:lnTo>
                <a:lnTo>
                  <a:pt x="45" y="627"/>
                </a:lnTo>
                <a:lnTo>
                  <a:pt x="51" y="625"/>
                </a:lnTo>
                <a:lnTo>
                  <a:pt x="55" y="619"/>
                </a:lnTo>
                <a:lnTo>
                  <a:pt x="57" y="619"/>
                </a:lnTo>
                <a:lnTo>
                  <a:pt x="57" y="623"/>
                </a:lnTo>
                <a:lnTo>
                  <a:pt x="59" y="619"/>
                </a:lnTo>
                <a:lnTo>
                  <a:pt x="59" y="617"/>
                </a:lnTo>
                <a:lnTo>
                  <a:pt x="63" y="619"/>
                </a:lnTo>
                <a:lnTo>
                  <a:pt x="68" y="619"/>
                </a:lnTo>
                <a:lnTo>
                  <a:pt x="70" y="617"/>
                </a:lnTo>
                <a:lnTo>
                  <a:pt x="74" y="615"/>
                </a:lnTo>
                <a:lnTo>
                  <a:pt x="78" y="615"/>
                </a:lnTo>
                <a:lnTo>
                  <a:pt x="82" y="613"/>
                </a:lnTo>
                <a:lnTo>
                  <a:pt x="84" y="613"/>
                </a:lnTo>
                <a:lnTo>
                  <a:pt x="88" y="613"/>
                </a:lnTo>
                <a:lnTo>
                  <a:pt x="90" y="607"/>
                </a:lnTo>
                <a:lnTo>
                  <a:pt x="90" y="601"/>
                </a:lnTo>
                <a:lnTo>
                  <a:pt x="92" y="601"/>
                </a:lnTo>
                <a:lnTo>
                  <a:pt x="96" y="599"/>
                </a:lnTo>
                <a:lnTo>
                  <a:pt x="96" y="597"/>
                </a:lnTo>
                <a:lnTo>
                  <a:pt x="98" y="593"/>
                </a:lnTo>
                <a:lnTo>
                  <a:pt x="100" y="597"/>
                </a:lnTo>
                <a:lnTo>
                  <a:pt x="104" y="599"/>
                </a:lnTo>
                <a:lnTo>
                  <a:pt x="106" y="601"/>
                </a:lnTo>
                <a:lnTo>
                  <a:pt x="108" y="599"/>
                </a:lnTo>
                <a:lnTo>
                  <a:pt x="114" y="599"/>
                </a:lnTo>
                <a:lnTo>
                  <a:pt x="114" y="597"/>
                </a:lnTo>
                <a:lnTo>
                  <a:pt x="114" y="593"/>
                </a:lnTo>
                <a:lnTo>
                  <a:pt x="112" y="593"/>
                </a:lnTo>
                <a:lnTo>
                  <a:pt x="114" y="591"/>
                </a:lnTo>
                <a:lnTo>
                  <a:pt x="116" y="587"/>
                </a:lnTo>
                <a:lnTo>
                  <a:pt x="123" y="587"/>
                </a:lnTo>
                <a:lnTo>
                  <a:pt x="129" y="587"/>
                </a:lnTo>
                <a:lnTo>
                  <a:pt x="129" y="591"/>
                </a:lnTo>
                <a:lnTo>
                  <a:pt x="133" y="591"/>
                </a:lnTo>
                <a:lnTo>
                  <a:pt x="137" y="591"/>
                </a:lnTo>
                <a:lnTo>
                  <a:pt x="139" y="593"/>
                </a:lnTo>
                <a:lnTo>
                  <a:pt x="141" y="593"/>
                </a:lnTo>
                <a:lnTo>
                  <a:pt x="141" y="591"/>
                </a:lnTo>
                <a:lnTo>
                  <a:pt x="145" y="593"/>
                </a:lnTo>
                <a:lnTo>
                  <a:pt x="147" y="597"/>
                </a:lnTo>
                <a:lnTo>
                  <a:pt x="149" y="599"/>
                </a:lnTo>
                <a:lnTo>
                  <a:pt x="153" y="599"/>
                </a:lnTo>
                <a:lnTo>
                  <a:pt x="159" y="601"/>
                </a:lnTo>
                <a:lnTo>
                  <a:pt x="159" y="605"/>
                </a:lnTo>
                <a:lnTo>
                  <a:pt x="163" y="607"/>
                </a:lnTo>
                <a:lnTo>
                  <a:pt x="167" y="607"/>
                </a:lnTo>
                <a:lnTo>
                  <a:pt x="169" y="607"/>
                </a:lnTo>
                <a:lnTo>
                  <a:pt x="175" y="609"/>
                </a:lnTo>
                <a:lnTo>
                  <a:pt x="180" y="609"/>
                </a:lnTo>
                <a:lnTo>
                  <a:pt x="182" y="609"/>
                </a:lnTo>
                <a:lnTo>
                  <a:pt x="182" y="607"/>
                </a:lnTo>
                <a:lnTo>
                  <a:pt x="182" y="605"/>
                </a:lnTo>
                <a:lnTo>
                  <a:pt x="186" y="605"/>
                </a:lnTo>
                <a:lnTo>
                  <a:pt x="186" y="601"/>
                </a:lnTo>
                <a:lnTo>
                  <a:pt x="188" y="599"/>
                </a:lnTo>
                <a:lnTo>
                  <a:pt x="192" y="599"/>
                </a:lnTo>
                <a:lnTo>
                  <a:pt x="194" y="599"/>
                </a:lnTo>
                <a:lnTo>
                  <a:pt x="196" y="597"/>
                </a:lnTo>
                <a:lnTo>
                  <a:pt x="202" y="593"/>
                </a:lnTo>
                <a:lnTo>
                  <a:pt x="204" y="597"/>
                </a:lnTo>
                <a:lnTo>
                  <a:pt x="204" y="593"/>
                </a:lnTo>
                <a:lnTo>
                  <a:pt x="208" y="593"/>
                </a:lnTo>
                <a:lnTo>
                  <a:pt x="210" y="591"/>
                </a:lnTo>
                <a:lnTo>
                  <a:pt x="212" y="587"/>
                </a:lnTo>
                <a:lnTo>
                  <a:pt x="210" y="587"/>
                </a:lnTo>
                <a:lnTo>
                  <a:pt x="208" y="587"/>
                </a:lnTo>
                <a:lnTo>
                  <a:pt x="200" y="587"/>
                </a:lnTo>
                <a:lnTo>
                  <a:pt x="196" y="587"/>
                </a:lnTo>
                <a:lnTo>
                  <a:pt x="194" y="585"/>
                </a:lnTo>
                <a:lnTo>
                  <a:pt x="192" y="585"/>
                </a:lnTo>
                <a:lnTo>
                  <a:pt x="188" y="587"/>
                </a:lnTo>
                <a:lnTo>
                  <a:pt x="186" y="587"/>
                </a:lnTo>
                <a:lnTo>
                  <a:pt x="182" y="591"/>
                </a:lnTo>
                <a:lnTo>
                  <a:pt x="180" y="591"/>
                </a:lnTo>
                <a:lnTo>
                  <a:pt x="180" y="593"/>
                </a:lnTo>
                <a:lnTo>
                  <a:pt x="175" y="591"/>
                </a:lnTo>
                <a:lnTo>
                  <a:pt x="173" y="593"/>
                </a:lnTo>
                <a:lnTo>
                  <a:pt x="167" y="591"/>
                </a:lnTo>
                <a:lnTo>
                  <a:pt x="163" y="587"/>
                </a:lnTo>
                <a:lnTo>
                  <a:pt x="161" y="587"/>
                </a:lnTo>
                <a:lnTo>
                  <a:pt x="159" y="585"/>
                </a:lnTo>
                <a:lnTo>
                  <a:pt x="159" y="583"/>
                </a:lnTo>
                <a:lnTo>
                  <a:pt x="155" y="578"/>
                </a:lnTo>
                <a:lnTo>
                  <a:pt x="159" y="576"/>
                </a:lnTo>
                <a:lnTo>
                  <a:pt x="153" y="576"/>
                </a:lnTo>
                <a:lnTo>
                  <a:pt x="153" y="574"/>
                </a:lnTo>
                <a:lnTo>
                  <a:pt x="153" y="570"/>
                </a:lnTo>
                <a:lnTo>
                  <a:pt x="153" y="568"/>
                </a:lnTo>
                <a:lnTo>
                  <a:pt x="153" y="566"/>
                </a:lnTo>
                <a:lnTo>
                  <a:pt x="153" y="564"/>
                </a:lnTo>
                <a:lnTo>
                  <a:pt x="149" y="560"/>
                </a:lnTo>
                <a:lnTo>
                  <a:pt x="147" y="560"/>
                </a:lnTo>
                <a:lnTo>
                  <a:pt x="145" y="560"/>
                </a:lnTo>
                <a:lnTo>
                  <a:pt x="145" y="564"/>
                </a:lnTo>
                <a:lnTo>
                  <a:pt x="141" y="564"/>
                </a:lnTo>
                <a:lnTo>
                  <a:pt x="139" y="564"/>
                </a:lnTo>
                <a:lnTo>
                  <a:pt x="139" y="560"/>
                </a:lnTo>
                <a:lnTo>
                  <a:pt x="137" y="560"/>
                </a:lnTo>
                <a:lnTo>
                  <a:pt x="133" y="560"/>
                </a:lnTo>
                <a:lnTo>
                  <a:pt x="129" y="560"/>
                </a:lnTo>
                <a:lnTo>
                  <a:pt x="129" y="558"/>
                </a:lnTo>
                <a:lnTo>
                  <a:pt x="129" y="558"/>
                </a:lnTo>
                <a:lnTo>
                  <a:pt x="129" y="556"/>
                </a:lnTo>
                <a:lnTo>
                  <a:pt x="129" y="552"/>
                </a:lnTo>
                <a:lnTo>
                  <a:pt x="133" y="552"/>
                </a:lnTo>
                <a:lnTo>
                  <a:pt x="137" y="556"/>
                </a:lnTo>
                <a:lnTo>
                  <a:pt x="139" y="556"/>
                </a:lnTo>
                <a:lnTo>
                  <a:pt x="141" y="556"/>
                </a:lnTo>
                <a:lnTo>
                  <a:pt x="145" y="556"/>
                </a:lnTo>
                <a:lnTo>
                  <a:pt x="145" y="552"/>
                </a:lnTo>
                <a:lnTo>
                  <a:pt x="141" y="552"/>
                </a:lnTo>
                <a:lnTo>
                  <a:pt x="139" y="552"/>
                </a:lnTo>
                <a:lnTo>
                  <a:pt x="139" y="550"/>
                </a:lnTo>
                <a:lnTo>
                  <a:pt x="137" y="550"/>
                </a:lnTo>
                <a:lnTo>
                  <a:pt x="133" y="550"/>
                </a:lnTo>
                <a:lnTo>
                  <a:pt x="129" y="550"/>
                </a:lnTo>
                <a:lnTo>
                  <a:pt x="129" y="546"/>
                </a:lnTo>
                <a:lnTo>
                  <a:pt x="133" y="546"/>
                </a:lnTo>
                <a:lnTo>
                  <a:pt x="129" y="540"/>
                </a:lnTo>
                <a:lnTo>
                  <a:pt x="133" y="538"/>
                </a:lnTo>
                <a:lnTo>
                  <a:pt x="129" y="538"/>
                </a:lnTo>
                <a:lnTo>
                  <a:pt x="129" y="538"/>
                </a:lnTo>
                <a:lnTo>
                  <a:pt x="129" y="540"/>
                </a:lnTo>
                <a:lnTo>
                  <a:pt x="123" y="540"/>
                </a:lnTo>
                <a:lnTo>
                  <a:pt x="123" y="538"/>
                </a:lnTo>
                <a:lnTo>
                  <a:pt x="114" y="538"/>
                </a:lnTo>
                <a:lnTo>
                  <a:pt x="112" y="538"/>
                </a:lnTo>
                <a:lnTo>
                  <a:pt x="108" y="540"/>
                </a:lnTo>
                <a:lnTo>
                  <a:pt x="106" y="540"/>
                </a:lnTo>
                <a:lnTo>
                  <a:pt x="104" y="540"/>
                </a:lnTo>
                <a:lnTo>
                  <a:pt x="104" y="538"/>
                </a:lnTo>
                <a:lnTo>
                  <a:pt x="98" y="540"/>
                </a:lnTo>
                <a:lnTo>
                  <a:pt x="92" y="538"/>
                </a:lnTo>
                <a:lnTo>
                  <a:pt x="92" y="534"/>
                </a:lnTo>
                <a:lnTo>
                  <a:pt x="90" y="532"/>
                </a:lnTo>
                <a:lnTo>
                  <a:pt x="92" y="532"/>
                </a:lnTo>
                <a:lnTo>
                  <a:pt x="92" y="528"/>
                </a:lnTo>
                <a:lnTo>
                  <a:pt x="90" y="528"/>
                </a:lnTo>
                <a:lnTo>
                  <a:pt x="88" y="532"/>
                </a:lnTo>
                <a:lnTo>
                  <a:pt x="88" y="528"/>
                </a:lnTo>
                <a:lnTo>
                  <a:pt x="88" y="526"/>
                </a:lnTo>
                <a:lnTo>
                  <a:pt x="90" y="526"/>
                </a:lnTo>
                <a:lnTo>
                  <a:pt x="90" y="521"/>
                </a:lnTo>
                <a:lnTo>
                  <a:pt x="92" y="521"/>
                </a:lnTo>
                <a:lnTo>
                  <a:pt x="96" y="521"/>
                </a:lnTo>
                <a:lnTo>
                  <a:pt x="96" y="519"/>
                </a:lnTo>
                <a:lnTo>
                  <a:pt x="96" y="517"/>
                </a:lnTo>
                <a:lnTo>
                  <a:pt x="92" y="515"/>
                </a:lnTo>
                <a:lnTo>
                  <a:pt x="90" y="515"/>
                </a:lnTo>
                <a:lnTo>
                  <a:pt x="88" y="511"/>
                </a:lnTo>
                <a:lnTo>
                  <a:pt x="90" y="511"/>
                </a:lnTo>
                <a:lnTo>
                  <a:pt x="90" y="509"/>
                </a:lnTo>
                <a:lnTo>
                  <a:pt x="92" y="509"/>
                </a:lnTo>
                <a:lnTo>
                  <a:pt x="98" y="509"/>
                </a:lnTo>
                <a:lnTo>
                  <a:pt x="100" y="509"/>
                </a:lnTo>
                <a:lnTo>
                  <a:pt x="104" y="509"/>
                </a:lnTo>
                <a:lnTo>
                  <a:pt x="104" y="507"/>
                </a:lnTo>
                <a:lnTo>
                  <a:pt x="106" y="507"/>
                </a:lnTo>
                <a:lnTo>
                  <a:pt x="108" y="507"/>
                </a:lnTo>
                <a:lnTo>
                  <a:pt x="108" y="509"/>
                </a:lnTo>
                <a:lnTo>
                  <a:pt x="112" y="509"/>
                </a:lnTo>
                <a:lnTo>
                  <a:pt x="114" y="509"/>
                </a:lnTo>
                <a:lnTo>
                  <a:pt x="116" y="509"/>
                </a:lnTo>
                <a:lnTo>
                  <a:pt x="123" y="509"/>
                </a:lnTo>
                <a:lnTo>
                  <a:pt x="123" y="507"/>
                </a:lnTo>
                <a:lnTo>
                  <a:pt x="129" y="507"/>
                </a:lnTo>
                <a:lnTo>
                  <a:pt x="129" y="507"/>
                </a:lnTo>
                <a:lnTo>
                  <a:pt x="133" y="507"/>
                </a:lnTo>
                <a:lnTo>
                  <a:pt x="137" y="507"/>
                </a:lnTo>
                <a:lnTo>
                  <a:pt x="137" y="509"/>
                </a:lnTo>
                <a:lnTo>
                  <a:pt x="141" y="507"/>
                </a:lnTo>
                <a:lnTo>
                  <a:pt x="147" y="507"/>
                </a:lnTo>
                <a:lnTo>
                  <a:pt x="149" y="507"/>
                </a:lnTo>
                <a:lnTo>
                  <a:pt x="153" y="507"/>
                </a:lnTo>
                <a:lnTo>
                  <a:pt x="155" y="507"/>
                </a:lnTo>
                <a:lnTo>
                  <a:pt x="159" y="507"/>
                </a:lnTo>
                <a:lnTo>
                  <a:pt x="159" y="503"/>
                </a:lnTo>
                <a:lnTo>
                  <a:pt x="163" y="501"/>
                </a:lnTo>
                <a:lnTo>
                  <a:pt x="167" y="497"/>
                </a:lnTo>
                <a:lnTo>
                  <a:pt x="169" y="493"/>
                </a:lnTo>
                <a:lnTo>
                  <a:pt x="173" y="491"/>
                </a:lnTo>
                <a:lnTo>
                  <a:pt x="173" y="487"/>
                </a:lnTo>
                <a:lnTo>
                  <a:pt x="173" y="485"/>
                </a:lnTo>
                <a:lnTo>
                  <a:pt x="173" y="481"/>
                </a:lnTo>
                <a:lnTo>
                  <a:pt x="175" y="479"/>
                </a:lnTo>
                <a:lnTo>
                  <a:pt x="175" y="479"/>
                </a:lnTo>
                <a:lnTo>
                  <a:pt x="180" y="479"/>
                </a:lnTo>
                <a:lnTo>
                  <a:pt x="182" y="473"/>
                </a:lnTo>
                <a:lnTo>
                  <a:pt x="180" y="468"/>
                </a:lnTo>
                <a:lnTo>
                  <a:pt x="180" y="462"/>
                </a:lnTo>
                <a:lnTo>
                  <a:pt x="182" y="462"/>
                </a:lnTo>
                <a:lnTo>
                  <a:pt x="182" y="460"/>
                </a:lnTo>
                <a:lnTo>
                  <a:pt x="182" y="458"/>
                </a:lnTo>
                <a:lnTo>
                  <a:pt x="186" y="458"/>
                </a:lnTo>
                <a:lnTo>
                  <a:pt x="182" y="456"/>
                </a:lnTo>
                <a:lnTo>
                  <a:pt x="175" y="456"/>
                </a:lnTo>
                <a:lnTo>
                  <a:pt x="173" y="452"/>
                </a:lnTo>
                <a:lnTo>
                  <a:pt x="173" y="456"/>
                </a:lnTo>
                <a:lnTo>
                  <a:pt x="169" y="452"/>
                </a:lnTo>
                <a:lnTo>
                  <a:pt x="167" y="452"/>
                </a:lnTo>
                <a:lnTo>
                  <a:pt x="163" y="452"/>
                </a:lnTo>
                <a:lnTo>
                  <a:pt x="163" y="456"/>
                </a:lnTo>
                <a:lnTo>
                  <a:pt x="161" y="456"/>
                </a:lnTo>
                <a:lnTo>
                  <a:pt x="161" y="458"/>
                </a:lnTo>
                <a:lnTo>
                  <a:pt x="159" y="458"/>
                </a:lnTo>
                <a:lnTo>
                  <a:pt x="159" y="460"/>
                </a:lnTo>
                <a:lnTo>
                  <a:pt x="159" y="458"/>
                </a:lnTo>
                <a:lnTo>
                  <a:pt x="155" y="456"/>
                </a:lnTo>
                <a:lnTo>
                  <a:pt x="155" y="452"/>
                </a:lnTo>
                <a:lnTo>
                  <a:pt x="153" y="456"/>
                </a:lnTo>
                <a:lnTo>
                  <a:pt x="149" y="456"/>
                </a:lnTo>
                <a:lnTo>
                  <a:pt x="149" y="452"/>
                </a:lnTo>
                <a:lnTo>
                  <a:pt x="147" y="456"/>
                </a:lnTo>
                <a:lnTo>
                  <a:pt x="147" y="452"/>
                </a:lnTo>
                <a:lnTo>
                  <a:pt x="153" y="450"/>
                </a:lnTo>
                <a:lnTo>
                  <a:pt x="153" y="448"/>
                </a:lnTo>
                <a:lnTo>
                  <a:pt x="155" y="448"/>
                </a:lnTo>
                <a:lnTo>
                  <a:pt x="159" y="448"/>
                </a:lnTo>
                <a:lnTo>
                  <a:pt x="159" y="444"/>
                </a:lnTo>
                <a:lnTo>
                  <a:pt x="161" y="444"/>
                </a:lnTo>
                <a:lnTo>
                  <a:pt x="161" y="448"/>
                </a:lnTo>
                <a:lnTo>
                  <a:pt x="163" y="448"/>
                </a:lnTo>
                <a:lnTo>
                  <a:pt x="167" y="444"/>
                </a:lnTo>
                <a:lnTo>
                  <a:pt x="169" y="444"/>
                </a:lnTo>
                <a:lnTo>
                  <a:pt x="173" y="444"/>
                </a:lnTo>
                <a:lnTo>
                  <a:pt x="175" y="440"/>
                </a:lnTo>
                <a:lnTo>
                  <a:pt x="180" y="440"/>
                </a:lnTo>
                <a:lnTo>
                  <a:pt x="182" y="438"/>
                </a:lnTo>
                <a:lnTo>
                  <a:pt x="186" y="432"/>
                </a:lnTo>
                <a:lnTo>
                  <a:pt x="182" y="432"/>
                </a:lnTo>
                <a:lnTo>
                  <a:pt x="180" y="432"/>
                </a:lnTo>
                <a:lnTo>
                  <a:pt x="180" y="432"/>
                </a:lnTo>
                <a:lnTo>
                  <a:pt x="175" y="432"/>
                </a:lnTo>
                <a:lnTo>
                  <a:pt x="175" y="428"/>
                </a:lnTo>
                <a:lnTo>
                  <a:pt x="173" y="428"/>
                </a:lnTo>
                <a:lnTo>
                  <a:pt x="175" y="426"/>
                </a:lnTo>
                <a:lnTo>
                  <a:pt x="175" y="422"/>
                </a:lnTo>
                <a:lnTo>
                  <a:pt x="173" y="422"/>
                </a:lnTo>
                <a:lnTo>
                  <a:pt x="169" y="422"/>
                </a:lnTo>
                <a:lnTo>
                  <a:pt x="169" y="420"/>
                </a:lnTo>
                <a:lnTo>
                  <a:pt x="169" y="418"/>
                </a:lnTo>
                <a:lnTo>
                  <a:pt x="167" y="418"/>
                </a:lnTo>
                <a:lnTo>
                  <a:pt x="167" y="413"/>
                </a:lnTo>
                <a:lnTo>
                  <a:pt x="169" y="413"/>
                </a:lnTo>
                <a:lnTo>
                  <a:pt x="173" y="413"/>
                </a:lnTo>
                <a:lnTo>
                  <a:pt x="173" y="418"/>
                </a:lnTo>
                <a:lnTo>
                  <a:pt x="173" y="420"/>
                </a:lnTo>
                <a:lnTo>
                  <a:pt x="175" y="418"/>
                </a:lnTo>
                <a:lnTo>
                  <a:pt x="175" y="413"/>
                </a:lnTo>
                <a:lnTo>
                  <a:pt x="180" y="411"/>
                </a:lnTo>
                <a:lnTo>
                  <a:pt x="180" y="409"/>
                </a:lnTo>
                <a:lnTo>
                  <a:pt x="182" y="411"/>
                </a:lnTo>
                <a:lnTo>
                  <a:pt x="186" y="411"/>
                </a:lnTo>
                <a:lnTo>
                  <a:pt x="188" y="411"/>
                </a:lnTo>
                <a:lnTo>
                  <a:pt x="192" y="411"/>
                </a:lnTo>
                <a:lnTo>
                  <a:pt x="192" y="413"/>
                </a:lnTo>
                <a:lnTo>
                  <a:pt x="194" y="413"/>
                </a:lnTo>
                <a:lnTo>
                  <a:pt x="194" y="418"/>
                </a:lnTo>
                <a:lnTo>
                  <a:pt x="192" y="418"/>
                </a:lnTo>
                <a:lnTo>
                  <a:pt x="194" y="420"/>
                </a:lnTo>
                <a:lnTo>
                  <a:pt x="194" y="422"/>
                </a:lnTo>
                <a:lnTo>
                  <a:pt x="194" y="426"/>
                </a:lnTo>
                <a:lnTo>
                  <a:pt x="196" y="426"/>
                </a:lnTo>
                <a:lnTo>
                  <a:pt x="200" y="426"/>
                </a:lnTo>
                <a:lnTo>
                  <a:pt x="202" y="428"/>
                </a:lnTo>
                <a:lnTo>
                  <a:pt x="200" y="428"/>
                </a:lnTo>
                <a:lnTo>
                  <a:pt x="196" y="432"/>
                </a:lnTo>
                <a:lnTo>
                  <a:pt x="196" y="432"/>
                </a:lnTo>
                <a:lnTo>
                  <a:pt x="200" y="432"/>
                </a:lnTo>
                <a:lnTo>
                  <a:pt x="202" y="432"/>
                </a:lnTo>
                <a:lnTo>
                  <a:pt x="208" y="432"/>
                </a:lnTo>
                <a:lnTo>
                  <a:pt x="210" y="432"/>
                </a:lnTo>
                <a:lnTo>
                  <a:pt x="210" y="432"/>
                </a:lnTo>
                <a:lnTo>
                  <a:pt x="212" y="432"/>
                </a:lnTo>
                <a:lnTo>
                  <a:pt x="216" y="432"/>
                </a:lnTo>
                <a:lnTo>
                  <a:pt x="216" y="438"/>
                </a:lnTo>
                <a:lnTo>
                  <a:pt x="218" y="438"/>
                </a:lnTo>
                <a:lnTo>
                  <a:pt x="222" y="440"/>
                </a:lnTo>
                <a:lnTo>
                  <a:pt x="226" y="440"/>
                </a:lnTo>
                <a:lnTo>
                  <a:pt x="226" y="440"/>
                </a:lnTo>
                <a:lnTo>
                  <a:pt x="232" y="440"/>
                </a:lnTo>
                <a:lnTo>
                  <a:pt x="236" y="440"/>
                </a:lnTo>
                <a:lnTo>
                  <a:pt x="241" y="440"/>
                </a:lnTo>
                <a:lnTo>
                  <a:pt x="241" y="440"/>
                </a:lnTo>
                <a:lnTo>
                  <a:pt x="243" y="448"/>
                </a:lnTo>
                <a:lnTo>
                  <a:pt x="245" y="450"/>
                </a:lnTo>
                <a:lnTo>
                  <a:pt x="245" y="452"/>
                </a:lnTo>
                <a:lnTo>
                  <a:pt x="249" y="452"/>
                </a:lnTo>
                <a:lnTo>
                  <a:pt x="249" y="450"/>
                </a:lnTo>
                <a:lnTo>
                  <a:pt x="249" y="448"/>
                </a:lnTo>
                <a:lnTo>
                  <a:pt x="249" y="444"/>
                </a:lnTo>
                <a:lnTo>
                  <a:pt x="245" y="440"/>
                </a:lnTo>
                <a:lnTo>
                  <a:pt x="245" y="440"/>
                </a:lnTo>
                <a:lnTo>
                  <a:pt x="249" y="440"/>
                </a:lnTo>
                <a:lnTo>
                  <a:pt x="251" y="440"/>
                </a:lnTo>
                <a:lnTo>
                  <a:pt x="253" y="440"/>
                </a:lnTo>
                <a:lnTo>
                  <a:pt x="257" y="440"/>
                </a:lnTo>
                <a:lnTo>
                  <a:pt x="257" y="432"/>
                </a:lnTo>
                <a:lnTo>
                  <a:pt x="257" y="432"/>
                </a:lnTo>
                <a:lnTo>
                  <a:pt x="257" y="428"/>
                </a:lnTo>
                <a:lnTo>
                  <a:pt x="257" y="426"/>
                </a:lnTo>
                <a:lnTo>
                  <a:pt x="259" y="426"/>
                </a:lnTo>
                <a:lnTo>
                  <a:pt x="263" y="422"/>
                </a:lnTo>
                <a:lnTo>
                  <a:pt x="267" y="420"/>
                </a:lnTo>
                <a:lnTo>
                  <a:pt x="271" y="420"/>
                </a:lnTo>
                <a:lnTo>
                  <a:pt x="273" y="420"/>
                </a:lnTo>
                <a:lnTo>
                  <a:pt x="273" y="418"/>
                </a:lnTo>
                <a:lnTo>
                  <a:pt x="271" y="418"/>
                </a:lnTo>
                <a:lnTo>
                  <a:pt x="267" y="418"/>
                </a:lnTo>
                <a:lnTo>
                  <a:pt x="265" y="413"/>
                </a:lnTo>
                <a:lnTo>
                  <a:pt x="265" y="411"/>
                </a:lnTo>
                <a:lnTo>
                  <a:pt x="265" y="409"/>
                </a:lnTo>
                <a:lnTo>
                  <a:pt x="267" y="407"/>
                </a:lnTo>
                <a:lnTo>
                  <a:pt x="271" y="401"/>
                </a:lnTo>
                <a:lnTo>
                  <a:pt x="273" y="401"/>
                </a:lnTo>
                <a:lnTo>
                  <a:pt x="275" y="401"/>
                </a:lnTo>
                <a:lnTo>
                  <a:pt x="279" y="401"/>
                </a:lnTo>
                <a:lnTo>
                  <a:pt x="281" y="401"/>
                </a:lnTo>
                <a:lnTo>
                  <a:pt x="279" y="399"/>
                </a:lnTo>
                <a:lnTo>
                  <a:pt x="281" y="399"/>
                </a:lnTo>
                <a:lnTo>
                  <a:pt x="279" y="395"/>
                </a:lnTo>
                <a:lnTo>
                  <a:pt x="279" y="393"/>
                </a:lnTo>
                <a:lnTo>
                  <a:pt x="281" y="393"/>
                </a:lnTo>
                <a:lnTo>
                  <a:pt x="281" y="391"/>
                </a:lnTo>
                <a:lnTo>
                  <a:pt x="285" y="391"/>
                </a:lnTo>
                <a:lnTo>
                  <a:pt x="289" y="391"/>
                </a:lnTo>
                <a:lnTo>
                  <a:pt x="289" y="387"/>
                </a:lnTo>
                <a:lnTo>
                  <a:pt x="289" y="385"/>
                </a:lnTo>
                <a:lnTo>
                  <a:pt x="285" y="385"/>
                </a:lnTo>
                <a:lnTo>
                  <a:pt x="281" y="385"/>
                </a:lnTo>
                <a:lnTo>
                  <a:pt x="281" y="387"/>
                </a:lnTo>
                <a:lnTo>
                  <a:pt x="279" y="385"/>
                </a:lnTo>
                <a:lnTo>
                  <a:pt x="281" y="385"/>
                </a:lnTo>
                <a:lnTo>
                  <a:pt x="279" y="381"/>
                </a:lnTo>
                <a:lnTo>
                  <a:pt x="275" y="385"/>
                </a:lnTo>
                <a:lnTo>
                  <a:pt x="273" y="385"/>
                </a:lnTo>
                <a:lnTo>
                  <a:pt x="271" y="385"/>
                </a:lnTo>
                <a:lnTo>
                  <a:pt x="271" y="387"/>
                </a:lnTo>
                <a:lnTo>
                  <a:pt x="271" y="385"/>
                </a:lnTo>
                <a:lnTo>
                  <a:pt x="267" y="385"/>
                </a:lnTo>
                <a:lnTo>
                  <a:pt x="267" y="381"/>
                </a:lnTo>
                <a:lnTo>
                  <a:pt x="267" y="381"/>
                </a:lnTo>
                <a:lnTo>
                  <a:pt x="271" y="381"/>
                </a:lnTo>
                <a:lnTo>
                  <a:pt x="271" y="375"/>
                </a:lnTo>
                <a:lnTo>
                  <a:pt x="267" y="375"/>
                </a:lnTo>
                <a:lnTo>
                  <a:pt x="265" y="373"/>
                </a:lnTo>
                <a:lnTo>
                  <a:pt x="265" y="371"/>
                </a:lnTo>
                <a:lnTo>
                  <a:pt x="265" y="369"/>
                </a:lnTo>
                <a:lnTo>
                  <a:pt x="265" y="365"/>
                </a:lnTo>
                <a:lnTo>
                  <a:pt x="267" y="363"/>
                </a:lnTo>
                <a:lnTo>
                  <a:pt x="265" y="363"/>
                </a:lnTo>
                <a:lnTo>
                  <a:pt x="265" y="358"/>
                </a:lnTo>
                <a:lnTo>
                  <a:pt x="265" y="354"/>
                </a:lnTo>
                <a:lnTo>
                  <a:pt x="263" y="350"/>
                </a:lnTo>
                <a:lnTo>
                  <a:pt x="263" y="346"/>
                </a:lnTo>
                <a:lnTo>
                  <a:pt x="263" y="344"/>
                </a:lnTo>
                <a:lnTo>
                  <a:pt x="265" y="342"/>
                </a:lnTo>
                <a:lnTo>
                  <a:pt x="267" y="340"/>
                </a:lnTo>
                <a:lnTo>
                  <a:pt x="271" y="334"/>
                </a:lnTo>
                <a:lnTo>
                  <a:pt x="273" y="334"/>
                </a:lnTo>
                <a:lnTo>
                  <a:pt x="275" y="332"/>
                </a:lnTo>
                <a:lnTo>
                  <a:pt x="279" y="328"/>
                </a:lnTo>
                <a:lnTo>
                  <a:pt x="279" y="324"/>
                </a:lnTo>
                <a:lnTo>
                  <a:pt x="285" y="322"/>
                </a:lnTo>
                <a:lnTo>
                  <a:pt x="289" y="320"/>
                </a:lnTo>
                <a:lnTo>
                  <a:pt x="291" y="322"/>
                </a:lnTo>
                <a:lnTo>
                  <a:pt x="291" y="320"/>
                </a:lnTo>
                <a:lnTo>
                  <a:pt x="296" y="320"/>
                </a:lnTo>
                <a:lnTo>
                  <a:pt x="296" y="316"/>
                </a:lnTo>
                <a:lnTo>
                  <a:pt x="298" y="316"/>
                </a:lnTo>
                <a:lnTo>
                  <a:pt x="296" y="314"/>
                </a:lnTo>
                <a:lnTo>
                  <a:pt x="291" y="314"/>
                </a:lnTo>
                <a:lnTo>
                  <a:pt x="289" y="312"/>
                </a:lnTo>
                <a:lnTo>
                  <a:pt x="285" y="312"/>
                </a:lnTo>
                <a:lnTo>
                  <a:pt x="281" y="312"/>
                </a:lnTo>
                <a:lnTo>
                  <a:pt x="281" y="310"/>
                </a:lnTo>
                <a:lnTo>
                  <a:pt x="275" y="316"/>
                </a:lnTo>
                <a:lnTo>
                  <a:pt x="273" y="316"/>
                </a:lnTo>
                <a:lnTo>
                  <a:pt x="271" y="314"/>
                </a:lnTo>
                <a:lnTo>
                  <a:pt x="267" y="314"/>
                </a:lnTo>
                <a:lnTo>
                  <a:pt x="267" y="312"/>
                </a:lnTo>
                <a:lnTo>
                  <a:pt x="265" y="314"/>
                </a:lnTo>
                <a:lnTo>
                  <a:pt x="265" y="316"/>
                </a:lnTo>
                <a:lnTo>
                  <a:pt x="257" y="320"/>
                </a:lnTo>
                <a:lnTo>
                  <a:pt x="251" y="316"/>
                </a:lnTo>
                <a:lnTo>
                  <a:pt x="249" y="314"/>
                </a:lnTo>
                <a:lnTo>
                  <a:pt x="249" y="310"/>
                </a:lnTo>
                <a:lnTo>
                  <a:pt x="245" y="310"/>
                </a:lnTo>
                <a:lnTo>
                  <a:pt x="243" y="303"/>
                </a:lnTo>
                <a:lnTo>
                  <a:pt x="241" y="301"/>
                </a:lnTo>
                <a:lnTo>
                  <a:pt x="236" y="306"/>
                </a:lnTo>
                <a:lnTo>
                  <a:pt x="241" y="310"/>
                </a:lnTo>
                <a:lnTo>
                  <a:pt x="236" y="316"/>
                </a:lnTo>
                <a:lnTo>
                  <a:pt x="232" y="316"/>
                </a:lnTo>
                <a:lnTo>
                  <a:pt x="226" y="310"/>
                </a:lnTo>
                <a:lnTo>
                  <a:pt x="226" y="306"/>
                </a:lnTo>
                <a:lnTo>
                  <a:pt x="222" y="303"/>
                </a:lnTo>
                <a:lnTo>
                  <a:pt x="222" y="301"/>
                </a:lnTo>
                <a:lnTo>
                  <a:pt x="218" y="297"/>
                </a:lnTo>
                <a:lnTo>
                  <a:pt x="218" y="295"/>
                </a:lnTo>
                <a:lnTo>
                  <a:pt x="212" y="295"/>
                </a:lnTo>
                <a:lnTo>
                  <a:pt x="210" y="297"/>
                </a:lnTo>
                <a:lnTo>
                  <a:pt x="210" y="310"/>
                </a:lnTo>
                <a:lnTo>
                  <a:pt x="210" y="312"/>
                </a:lnTo>
                <a:lnTo>
                  <a:pt x="208" y="312"/>
                </a:lnTo>
                <a:lnTo>
                  <a:pt x="204" y="310"/>
                </a:lnTo>
                <a:lnTo>
                  <a:pt x="208" y="306"/>
                </a:lnTo>
                <a:lnTo>
                  <a:pt x="208" y="297"/>
                </a:lnTo>
                <a:lnTo>
                  <a:pt x="204" y="291"/>
                </a:lnTo>
                <a:lnTo>
                  <a:pt x="204" y="287"/>
                </a:lnTo>
                <a:lnTo>
                  <a:pt x="204" y="285"/>
                </a:lnTo>
                <a:lnTo>
                  <a:pt x="208" y="275"/>
                </a:lnTo>
                <a:lnTo>
                  <a:pt x="210" y="275"/>
                </a:lnTo>
                <a:lnTo>
                  <a:pt x="210" y="281"/>
                </a:lnTo>
                <a:lnTo>
                  <a:pt x="210" y="285"/>
                </a:lnTo>
                <a:lnTo>
                  <a:pt x="210" y="287"/>
                </a:lnTo>
                <a:lnTo>
                  <a:pt x="212" y="285"/>
                </a:lnTo>
                <a:lnTo>
                  <a:pt x="222" y="267"/>
                </a:lnTo>
                <a:lnTo>
                  <a:pt x="232" y="265"/>
                </a:lnTo>
                <a:lnTo>
                  <a:pt x="232" y="261"/>
                </a:lnTo>
                <a:lnTo>
                  <a:pt x="232" y="257"/>
                </a:lnTo>
                <a:lnTo>
                  <a:pt x="241" y="255"/>
                </a:lnTo>
                <a:lnTo>
                  <a:pt x="243" y="253"/>
                </a:lnTo>
                <a:lnTo>
                  <a:pt x="249" y="253"/>
                </a:lnTo>
                <a:lnTo>
                  <a:pt x="251" y="251"/>
                </a:lnTo>
                <a:lnTo>
                  <a:pt x="251" y="246"/>
                </a:lnTo>
                <a:lnTo>
                  <a:pt x="249" y="244"/>
                </a:lnTo>
                <a:lnTo>
                  <a:pt x="251" y="242"/>
                </a:lnTo>
                <a:lnTo>
                  <a:pt x="251" y="238"/>
                </a:lnTo>
                <a:lnTo>
                  <a:pt x="249" y="236"/>
                </a:lnTo>
                <a:lnTo>
                  <a:pt x="245" y="234"/>
                </a:lnTo>
                <a:lnTo>
                  <a:pt x="245" y="232"/>
                </a:lnTo>
                <a:lnTo>
                  <a:pt x="245" y="228"/>
                </a:lnTo>
                <a:lnTo>
                  <a:pt x="249" y="224"/>
                </a:lnTo>
                <a:lnTo>
                  <a:pt x="251" y="222"/>
                </a:lnTo>
                <a:lnTo>
                  <a:pt x="251" y="218"/>
                </a:lnTo>
                <a:lnTo>
                  <a:pt x="253" y="214"/>
                </a:lnTo>
                <a:lnTo>
                  <a:pt x="257" y="208"/>
                </a:lnTo>
                <a:lnTo>
                  <a:pt x="259" y="208"/>
                </a:lnTo>
                <a:lnTo>
                  <a:pt x="265" y="214"/>
                </a:lnTo>
                <a:lnTo>
                  <a:pt x="271" y="216"/>
                </a:lnTo>
                <a:lnTo>
                  <a:pt x="267" y="214"/>
                </a:lnTo>
                <a:lnTo>
                  <a:pt x="263" y="206"/>
                </a:lnTo>
                <a:lnTo>
                  <a:pt x="263" y="208"/>
                </a:lnTo>
                <a:lnTo>
                  <a:pt x="257" y="206"/>
                </a:lnTo>
                <a:lnTo>
                  <a:pt x="251" y="212"/>
                </a:lnTo>
                <a:lnTo>
                  <a:pt x="249" y="214"/>
                </a:lnTo>
                <a:lnTo>
                  <a:pt x="245" y="212"/>
                </a:lnTo>
                <a:lnTo>
                  <a:pt x="249" y="206"/>
                </a:lnTo>
                <a:lnTo>
                  <a:pt x="245" y="206"/>
                </a:lnTo>
                <a:lnTo>
                  <a:pt x="245" y="208"/>
                </a:lnTo>
                <a:lnTo>
                  <a:pt x="241" y="206"/>
                </a:lnTo>
                <a:lnTo>
                  <a:pt x="243" y="212"/>
                </a:lnTo>
                <a:lnTo>
                  <a:pt x="243" y="214"/>
                </a:lnTo>
                <a:lnTo>
                  <a:pt x="245" y="214"/>
                </a:lnTo>
                <a:lnTo>
                  <a:pt x="243" y="216"/>
                </a:lnTo>
                <a:lnTo>
                  <a:pt x="243" y="218"/>
                </a:lnTo>
                <a:lnTo>
                  <a:pt x="243" y="222"/>
                </a:lnTo>
                <a:lnTo>
                  <a:pt x="241" y="222"/>
                </a:lnTo>
                <a:lnTo>
                  <a:pt x="241" y="218"/>
                </a:lnTo>
                <a:lnTo>
                  <a:pt x="236" y="216"/>
                </a:lnTo>
                <a:lnTo>
                  <a:pt x="241" y="212"/>
                </a:lnTo>
                <a:lnTo>
                  <a:pt x="236" y="208"/>
                </a:lnTo>
                <a:lnTo>
                  <a:pt x="236" y="212"/>
                </a:lnTo>
                <a:lnTo>
                  <a:pt x="232" y="208"/>
                </a:lnTo>
                <a:lnTo>
                  <a:pt x="232" y="204"/>
                </a:lnTo>
                <a:lnTo>
                  <a:pt x="232" y="214"/>
                </a:lnTo>
                <a:lnTo>
                  <a:pt x="226" y="214"/>
                </a:lnTo>
                <a:lnTo>
                  <a:pt x="222" y="216"/>
                </a:lnTo>
                <a:lnTo>
                  <a:pt x="218" y="218"/>
                </a:lnTo>
                <a:lnTo>
                  <a:pt x="216" y="228"/>
                </a:lnTo>
                <a:lnTo>
                  <a:pt x="212" y="224"/>
                </a:lnTo>
                <a:lnTo>
                  <a:pt x="204" y="236"/>
                </a:lnTo>
                <a:lnTo>
                  <a:pt x="204" y="242"/>
                </a:lnTo>
                <a:lnTo>
                  <a:pt x="200" y="244"/>
                </a:lnTo>
                <a:lnTo>
                  <a:pt x="194" y="244"/>
                </a:lnTo>
                <a:lnTo>
                  <a:pt x="192" y="242"/>
                </a:lnTo>
                <a:lnTo>
                  <a:pt x="194" y="236"/>
                </a:lnTo>
                <a:lnTo>
                  <a:pt x="196" y="234"/>
                </a:lnTo>
                <a:lnTo>
                  <a:pt x="200" y="234"/>
                </a:lnTo>
                <a:lnTo>
                  <a:pt x="204" y="222"/>
                </a:lnTo>
                <a:lnTo>
                  <a:pt x="208" y="216"/>
                </a:lnTo>
                <a:lnTo>
                  <a:pt x="210" y="216"/>
                </a:lnTo>
                <a:lnTo>
                  <a:pt x="216" y="208"/>
                </a:lnTo>
                <a:lnTo>
                  <a:pt x="216" y="206"/>
                </a:lnTo>
                <a:lnTo>
                  <a:pt x="218" y="202"/>
                </a:lnTo>
                <a:lnTo>
                  <a:pt x="226" y="198"/>
                </a:lnTo>
                <a:lnTo>
                  <a:pt x="216" y="198"/>
                </a:lnTo>
                <a:lnTo>
                  <a:pt x="218" y="196"/>
                </a:lnTo>
                <a:lnTo>
                  <a:pt x="216" y="194"/>
                </a:lnTo>
                <a:lnTo>
                  <a:pt x="226" y="187"/>
                </a:lnTo>
                <a:lnTo>
                  <a:pt x="226" y="185"/>
                </a:lnTo>
                <a:lnTo>
                  <a:pt x="232" y="187"/>
                </a:lnTo>
                <a:lnTo>
                  <a:pt x="232" y="185"/>
                </a:lnTo>
                <a:lnTo>
                  <a:pt x="232" y="183"/>
                </a:lnTo>
                <a:lnTo>
                  <a:pt x="226" y="183"/>
                </a:lnTo>
                <a:lnTo>
                  <a:pt x="232" y="179"/>
                </a:lnTo>
                <a:lnTo>
                  <a:pt x="236" y="177"/>
                </a:lnTo>
                <a:lnTo>
                  <a:pt x="241" y="175"/>
                </a:lnTo>
                <a:lnTo>
                  <a:pt x="232" y="175"/>
                </a:lnTo>
                <a:lnTo>
                  <a:pt x="232" y="177"/>
                </a:lnTo>
                <a:lnTo>
                  <a:pt x="232" y="175"/>
                </a:lnTo>
                <a:lnTo>
                  <a:pt x="232" y="169"/>
                </a:lnTo>
                <a:lnTo>
                  <a:pt x="232" y="169"/>
                </a:lnTo>
                <a:lnTo>
                  <a:pt x="236" y="165"/>
                </a:lnTo>
                <a:lnTo>
                  <a:pt x="243" y="165"/>
                </a:lnTo>
                <a:lnTo>
                  <a:pt x="243" y="163"/>
                </a:lnTo>
                <a:lnTo>
                  <a:pt x="245" y="159"/>
                </a:lnTo>
                <a:lnTo>
                  <a:pt x="251" y="163"/>
                </a:lnTo>
                <a:lnTo>
                  <a:pt x="251" y="157"/>
                </a:lnTo>
                <a:lnTo>
                  <a:pt x="249" y="157"/>
                </a:lnTo>
                <a:lnTo>
                  <a:pt x="251" y="155"/>
                </a:lnTo>
                <a:lnTo>
                  <a:pt x="257" y="153"/>
                </a:lnTo>
                <a:lnTo>
                  <a:pt x="259" y="149"/>
                </a:lnTo>
                <a:lnTo>
                  <a:pt x="263" y="149"/>
                </a:lnTo>
                <a:lnTo>
                  <a:pt x="273" y="147"/>
                </a:lnTo>
                <a:lnTo>
                  <a:pt x="267" y="145"/>
                </a:lnTo>
                <a:lnTo>
                  <a:pt x="273" y="141"/>
                </a:lnTo>
                <a:lnTo>
                  <a:pt x="257" y="147"/>
                </a:lnTo>
                <a:lnTo>
                  <a:pt x="245" y="153"/>
                </a:lnTo>
                <a:lnTo>
                  <a:pt x="241" y="155"/>
                </a:lnTo>
                <a:lnTo>
                  <a:pt x="232" y="145"/>
                </a:lnTo>
                <a:lnTo>
                  <a:pt x="232" y="136"/>
                </a:lnTo>
                <a:lnTo>
                  <a:pt x="236" y="136"/>
                </a:lnTo>
                <a:lnTo>
                  <a:pt x="236" y="139"/>
                </a:lnTo>
                <a:lnTo>
                  <a:pt x="245" y="136"/>
                </a:lnTo>
                <a:lnTo>
                  <a:pt x="226" y="128"/>
                </a:lnTo>
                <a:lnTo>
                  <a:pt x="226" y="124"/>
                </a:lnTo>
                <a:lnTo>
                  <a:pt x="226" y="124"/>
                </a:lnTo>
                <a:lnTo>
                  <a:pt x="226" y="124"/>
                </a:lnTo>
                <a:close/>
              </a:path>
            </a:pathLst>
          </a:custGeom>
          <a:solidFill>
            <a:srgbClr val="EAEAEA"/>
          </a:solidFill>
          <a:ln w="9525" cap="flat" cmpd="sng">
            <a:solidFill>
              <a:srgbClr val="BFBFBF"/>
            </a:solidFill>
            <a:prstDash val="solid"/>
            <a:round/>
            <a:headEnd/>
            <a:tailEnd/>
          </a:ln>
          <a:effectLst/>
        </p:spPr>
        <p:txBody>
          <a:bodyPr wrap="none" anchor="ctr"/>
          <a:lstStyle/>
          <a:p>
            <a:pPr fontAlgn="base">
              <a:spcBef>
                <a:spcPct val="0"/>
              </a:spcBef>
              <a:spcAft>
                <a:spcPct val="0"/>
              </a:spcAft>
            </a:pPr>
            <a:endParaRPr lang="en-US" sz="1059" dirty="0">
              <a:latin typeface="Arial" panose="020B0604020202020204" pitchFamily="34" charset="0"/>
            </a:endParaRPr>
          </a:p>
        </p:txBody>
      </p:sp>
      <p:grpSp>
        <p:nvGrpSpPr>
          <p:cNvPr id="19" name="Group 18">
            <a:extLst>
              <a:ext uri="{FF2B5EF4-FFF2-40B4-BE49-F238E27FC236}">
                <a16:creationId xmlns:a16="http://schemas.microsoft.com/office/drawing/2014/main" id="{B25520F0-6156-8605-DE8A-1ECCD83C6FE6}"/>
              </a:ext>
            </a:extLst>
          </p:cNvPr>
          <p:cNvGrpSpPr/>
          <p:nvPr/>
        </p:nvGrpSpPr>
        <p:grpSpPr>
          <a:xfrm>
            <a:off x="6205904" y="3706268"/>
            <a:ext cx="446532" cy="631317"/>
            <a:chOff x="6205904" y="3706268"/>
            <a:chExt cx="446532" cy="631317"/>
          </a:xfrm>
        </p:grpSpPr>
        <p:sp>
          <p:nvSpPr>
            <p:cNvPr id="696" name="Oval 695">
              <a:extLst>
                <a:ext uri="{FF2B5EF4-FFF2-40B4-BE49-F238E27FC236}">
                  <a16:creationId xmlns:a16="http://schemas.microsoft.com/office/drawing/2014/main" id="{4FD37121-7040-C61A-8C7F-D0549C1A12E8}"/>
                </a:ext>
              </a:extLst>
            </p:cNvPr>
            <p:cNvSpPr>
              <a:spLocks noChangeAspect="1"/>
            </p:cNvSpPr>
            <p:nvPr/>
          </p:nvSpPr>
          <p:spPr bwMode="auto">
            <a:xfrm>
              <a:off x="6205904" y="3706268"/>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97" name="Oval 696">
              <a:extLst>
                <a:ext uri="{FF2B5EF4-FFF2-40B4-BE49-F238E27FC236}">
                  <a16:creationId xmlns:a16="http://schemas.microsoft.com/office/drawing/2014/main" id="{DDFDDEA7-28A8-0AC3-9B47-02D8F548772B}"/>
                </a:ext>
              </a:extLst>
            </p:cNvPr>
            <p:cNvSpPr>
              <a:spLocks noChangeAspect="1"/>
            </p:cNvSpPr>
            <p:nvPr/>
          </p:nvSpPr>
          <p:spPr bwMode="auto">
            <a:xfrm>
              <a:off x="6234479" y="3740558"/>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98" name="Oval 697">
              <a:extLst>
                <a:ext uri="{FF2B5EF4-FFF2-40B4-BE49-F238E27FC236}">
                  <a16:creationId xmlns:a16="http://schemas.microsoft.com/office/drawing/2014/main" id="{303A3F71-EF26-E533-9EAD-64C63BC14928}"/>
                </a:ext>
              </a:extLst>
            </p:cNvPr>
            <p:cNvSpPr>
              <a:spLocks noChangeAspect="1"/>
            </p:cNvSpPr>
            <p:nvPr/>
          </p:nvSpPr>
          <p:spPr bwMode="auto">
            <a:xfrm>
              <a:off x="6362114" y="3818663"/>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99" name="Oval 698">
              <a:extLst>
                <a:ext uri="{FF2B5EF4-FFF2-40B4-BE49-F238E27FC236}">
                  <a16:creationId xmlns:a16="http://schemas.microsoft.com/office/drawing/2014/main" id="{2C312C8D-65FA-978C-AC90-9580711A636A}"/>
                </a:ext>
              </a:extLst>
            </p:cNvPr>
            <p:cNvSpPr>
              <a:spLocks noChangeAspect="1"/>
            </p:cNvSpPr>
            <p:nvPr/>
          </p:nvSpPr>
          <p:spPr bwMode="auto">
            <a:xfrm>
              <a:off x="6579284" y="4032023"/>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00" name="Oval 699">
              <a:extLst>
                <a:ext uri="{FF2B5EF4-FFF2-40B4-BE49-F238E27FC236}">
                  <a16:creationId xmlns:a16="http://schemas.microsoft.com/office/drawing/2014/main" id="{CF6C0297-E6B8-4081-47A1-5AE1F3FADD6C}"/>
                </a:ext>
              </a:extLst>
            </p:cNvPr>
            <p:cNvSpPr>
              <a:spLocks noChangeAspect="1"/>
            </p:cNvSpPr>
            <p:nvPr/>
          </p:nvSpPr>
          <p:spPr bwMode="auto">
            <a:xfrm>
              <a:off x="6499274" y="4140608"/>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01" name="Oval 700">
              <a:extLst>
                <a:ext uri="{FF2B5EF4-FFF2-40B4-BE49-F238E27FC236}">
                  <a16:creationId xmlns:a16="http://schemas.microsoft.com/office/drawing/2014/main" id="{9FCD14CE-B234-DF4D-A2CF-5A89E774E68F}"/>
                </a:ext>
              </a:extLst>
            </p:cNvPr>
            <p:cNvSpPr>
              <a:spLocks noChangeAspect="1"/>
            </p:cNvSpPr>
            <p:nvPr/>
          </p:nvSpPr>
          <p:spPr bwMode="auto">
            <a:xfrm>
              <a:off x="6527849" y="4186328"/>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03" name="Oval 702">
              <a:extLst>
                <a:ext uri="{FF2B5EF4-FFF2-40B4-BE49-F238E27FC236}">
                  <a16:creationId xmlns:a16="http://schemas.microsoft.com/office/drawing/2014/main" id="{22FBBE2A-7E37-0A0A-F37D-4C27F7C45088}"/>
                </a:ext>
              </a:extLst>
            </p:cNvPr>
            <p:cNvSpPr>
              <a:spLocks noChangeAspect="1"/>
            </p:cNvSpPr>
            <p:nvPr/>
          </p:nvSpPr>
          <p:spPr bwMode="auto">
            <a:xfrm>
              <a:off x="6484034" y="4176803"/>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04" name="Oval 703">
              <a:extLst>
                <a:ext uri="{FF2B5EF4-FFF2-40B4-BE49-F238E27FC236}">
                  <a16:creationId xmlns:a16="http://schemas.microsoft.com/office/drawing/2014/main" id="{C4F6D2A0-AF44-FD27-3F00-0F6595B780F2}"/>
                </a:ext>
              </a:extLst>
            </p:cNvPr>
            <p:cNvSpPr>
              <a:spLocks noChangeAspect="1"/>
            </p:cNvSpPr>
            <p:nvPr/>
          </p:nvSpPr>
          <p:spPr bwMode="auto">
            <a:xfrm>
              <a:off x="6331634" y="4216808"/>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05" name="Oval 704">
              <a:extLst>
                <a:ext uri="{FF2B5EF4-FFF2-40B4-BE49-F238E27FC236}">
                  <a16:creationId xmlns:a16="http://schemas.microsoft.com/office/drawing/2014/main" id="{016C94C4-7FDF-0EB8-725A-AE4C9160C3A5}"/>
                </a:ext>
              </a:extLst>
            </p:cNvPr>
            <p:cNvSpPr>
              <a:spLocks noChangeAspect="1"/>
            </p:cNvSpPr>
            <p:nvPr/>
          </p:nvSpPr>
          <p:spPr bwMode="auto">
            <a:xfrm>
              <a:off x="6371639" y="4228238"/>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706" name="Oval 705">
              <a:extLst>
                <a:ext uri="{FF2B5EF4-FFF2-40B4-BE49-F238E27FC236}">
                  <a16:creationId xmlns:a16="http://schemas.microsoft.com/office/drawing/2014/main" id="{78BDF38A-37F3-D97F-A3A7-10370FDD02CE}"/>
                </a:ext>
              </a:extLst>
            </p:cNvPr>
            <p:cNvSpPr>
              <a:spLocks noChangeAspect="1"/>
            </p:cNvSpPr>
            <p:nvPr/>
          </p:nvSpPr>
          <p:spPr bwMode="auto">
            <a:xfrm>
              <a:off x="6404024" y="4264433"/>
              <a:ext cx="73152" cy="73152"/>
            </a:xfrm>
            <a:prstGeom prst="ellipse">
              <a:avLst/>
            </a:prstGeom>
            <a:solidFill>
              <a:srgbClr val="00B5C8"/>
            </a:solidFill>
            <a:ln w="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grpSp>
      <p:sp>
        <p:nvSpPr>
          <p:cNvPr id="20" name="Oval 19">
            <a:extLst>
              <a:ext uri="{FF2B5EF4-FFF2-40B4-BE49-F238E27FC236}">
                <a16:creationId xmlns:a16="http://schemas.microsoft.com/office/drawing/2014/main" id="{F19FB8DC-36FE-E993-E342-B91DE86F9020}"/>
              </a:ext>
            </a:extLst>
          </p:cNvPr>
          <p:cNvSpPr/>
          <p:nvPr/>
        </p:nvSpPr>
        <p:spPr bwMode="auto">
          <a:xfrm>
            <a:off x="359462" y="4829057"/>
            <a:ext cx="137160" cy="137160"/>
          </a:xfrm>
          <a:prstGeom prst="ellipse">
            <a:avLst/>
          </a:prstGeom>
          <a:solidFill>
            <a:schemeClr val="accent2"/>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1040" name="TextBox 1039">
            <a:extLst>
              <a:ext uri="{FF2B5EF4-FFF2-40B4-BE49-F238E27FC236}">
                <a16:creationId xmlns:a16="http://schemas.microsoft.com/office/drawing/2014/main" id="{E080E99F-E324-1595-A9A8-7104863C5A79}"/>
              </a:ext>
            </a:extLst>
          </p:cNvPr>
          <p:cNvSpPr txBox="1"/>
          <p:nvPr/>
        </p:nvSpPr>
        <p:spPr>
          <a:xfrm>
            <a:off x="475370" y="4011886"/>
            <a:ext cx="1657826" cy="1016881"/>
          </a:xfrm>
          <a:prstGeom prst="rect">
            <a:avLst/>
          </a:prstGeom>
          <a:noFill/>
        </p:spPr>
        <p:txBody>
          <a:bodyPr wrap="none" rtlCol="0">
            <a:spAutoFit/>
          </a:bodyPr>
          <a:lstStyle/>
          <a:p>
            <a:pPr>
              <a:lnSpc>
                <a:spcPct val="150000"/>
              </a:lnSpc>
              <a:spcAft>
                <a:spcPts val="200"/>
              </a:spcAft>
            </a:pPr>
            <a:r>
              <a:rPr lang="en-US" sz="950" dirty="0">
                <a:solidFill>
                  <a:srgbClr val="000000"/>
                </a:solidFill>
                <a:latin typeface="Verdana" panose="020B0604030504040204" pitchFamily="34" charset="0"/>
                <a:ea typeface="Verdana" panose="020B0604030504040204" pitchFamily="34" charset="0"/>
                <a:cs typeface="Arial" panose="020B0604020202020204" pitchFamily="34" charset="0"/>
              </a:rPr>
              <a:t>Corporate Headquarters</a:t>
            </a:r>
          </a:p>
          <a:p>
            <a:pPr>
              <a:lnSpc>
                <a:spcPct val="150000"/>
              </a:lnSpc>
              <a:spcAft>
                <a:spcPts val="200"/>
              </a:spcAft>
            </a:pPr>
            <a:r>
              <a:rPr lang="en-US" sz="950" dirty="0">
                <a:solidFill>
                  <a:srgbClr val="000000"/>
                </a:solidFill>
                <a:latin typeface="Verdana" panose="020B0604030504040204" pitchFamily="34" charset="0"/>
                <a:ea typeface="Verdana" panose="020B0604030504040204" pitchFamily="34" charset="0"/>
                <a:cs typeface="Arial" panose="020B0604020202020204" pitchFamily="34" charset="0"/>
              </a:rPr>
              <a:t>Construction Services</a:t>
            </a:r>
          </a:p>
          <a:p>
            <a:pPr>
              <a:lnSpc>
                <a:spcPct val="150000"/>
              </a:lnSpc>
              <a:spcAft>
                <a:spcPts val="200"/>
              </a:spcAft>
            </a:pPr>
            <a:r>
              <a:rPr lang="en-US" sz="950" dirty="0">
                <a:solidFill>
                  <a:srgbClr val="000000"/>
                </a:solidFill>
                <a:latin typeface="Verdana" panose="020B0604030504040204" pitchFamily="34" charset="0"/>
                <a:ea typeface="Verdana" panose="020B0604030504040204" pitchFamily="34" charset="0"/>
                <a:cs typeface="Arial" panose="020B0604020202020204" pitchFamily="34" charset="0"/>
              </a:rPr>
              <a:t>Building Services</a:t>
            </a:r>
          </a:p>
          <a:p>
            <a:pPr>
              <a:lnSpc>
                <a:spcPct val="150000"/>
              </a:lnSpc>
              <a:spcAft>
                <a:spcPts val="200"/>
              </a:spcAft>
            </a:pPr>
            <a:r>
              <a:rPr lang="en-US" sz="950" dirty="0">
                <a:solidFill>
                  <a:srgbClr val="000000"/>
                </a:solidFill>
                <a:latin typeface="Verdana" panose="020B0604030504040204" pitchFamily="34" charset="0"/>
                <a:ea typeface="Verdana" panose="020B0604030504040204" pitchFamily="34" charset="0"/>
                <a:cs typeface="Arial" panose="020B0604020202020204" pitchFamily="34" charset="0"/>
              </a:rPr>
              <a:t>Industrial Services</a:t>
            </a:r>
          </a:p>
        </p:txBody>
      </p:sp>
      <p:sp>
        <p:nvSpPr>
          <p:cNvPr id="1041" name="Oval 1040">
            <a:extLst>
              <a:ext uri="{FF2B5EF4-FFF2-40B4-BE49-F238E27FC236}">
                <a16:creationId xmlns:a16="http://schemas.microsoft.com/office/drawing/2014/main" id="{2A6DDECC-9B34-DE42-8D38-33F1769D096C}"/>
              </a:ext>
            </a:extLst>
          </p:cNvPr>
          <p:cNvSpPr/>
          <p:nvPr/>
        </p:nvSpPr>
        <p:spPr bwMode="auto">
          <a:xfrm>
            <a:off x="359462" y="4355391"/>
            <a:ext cx="137160" cy="137160"/>
          </a:xfrm>
          <a:prstGeom prst="ellipse">
            <a:avLst/>
          </a:prstGeom>
          <a:solidFill>
            <a:srgbClr val="264D82"/>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82" name="5-Point Star 13">
            <a:extLst>
              <a:ext uri="{FF2B5EF4-FFF2-40B4-BE49-F238E27FC236}">
                <a16:creationId xmlns:a16="http://schemas.microsoft.com/office/drawing/2014/main" id="{8F106108-8A2D-A209-E52A-944E7949E93C}"/>
              </a:ext>
            </a:extLst>
          </p:cNvPr>
          <p:cNvSpPr/>
          <p:nvPr/>
        </p:nvSpPr>
        <p:spPr bwMode="auto">
          <a:xfrm>
            <a:off x="336602" y="4059931"/>
            <a:ext cx="182880" cy="182880"/>
          </a:xfrm>
          <a:prstGeom prst="star5">
            <a:avLst/>
          </a:prstGeom>
          <a:solidFill>
            <a:srgbClr val="007474"/>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83" name="Oval 682">
            <a:extLst>
              <a:ext uri="{FF2B5EF4-FFF2-40B4-BE49-F238E27FC236}">
                <a16:creationId xmlns:a16="http://schemas.microsoft.com/office/drawing/2014/main" id="{57F2D10F-4966-4320-873B-6CD7AFD8BADF}"/>
              </a:ext>
            </a:extLst>
          </p:cNvPr>
          <p:cNvSpPr/>
          <p:nvPr/>
        </p:nvSpPr>
        <p:spPr bwMode="auto">
          <a:xfrm>
            <a:off x="359462" y="4595388"/>
            <a:ext cx="137160" cy="137160"/>
          </a:xfrm>
          <a:prstGeom prst="ellipse">
            <a:avLst/>
          </a:prstGeom>
          <a:solidFill>
            <a:srgbClr val="00B5C8"/>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000" b="1"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panose="020B0604020202020204" pitchFamily="34" charset="0"/>
            </a:endParaRPr>
          </a:p>
        </p:txBody>
      </p:sp>
      <p:sp>
        <p:nvSpPr>
          <p:cNvPr id="684" name="TextBox 683">
            <a:extLst>
              <a:ext uri="{FF2B5EF4-FFF2-40B4-BE49-F238E27FC236}">
                <a16:creationId xmlns:a16="http://schemas.microsoft.com/office/drawing/2014/main" id="{1016403C-ECB5-CBFC-FF5B-D2C8BB61E412}"/>
              </a:ext>
            </a:extLst>
          </p:cNvPr>
          <p:cNvSpPr txBox="1"/>
          <p:nvPr/>
        </p:nvSpPr>
        <p:spPr>
          <a:xfrm>
            <a:off x="6270440" y="2892549"/>
            <a:ext cx="378630" cy="282065"/>
          </a:xfrm>
          <a:prstGeom prst="rect">
            <a:avLst/>
          </a:prstGeom>
          <a:noFill/>
        </p:spPr>
        <p:txBody>
          <a:bodyPr wrap="none" rtlCol="0" anchor="t">
            <a:spAutoFit/>
          </a:bodyPr>
          <a:lstStyle/>
          <a:p>
            <a:pPr>
              <a:lnSpc>
                <a:spcPct val="150000"/>
              </a:lnSpc>
              <a:spcAft>
                <a:spcPts val="600"/>
              </a:spcAft>
            </a:pPr>
            <a:r>
              <a:rPr lang="en-US" sz="950" b="1" dirty="0">
                <a:solidFill>
                  <a:schemeClr val="accent3">
                    <a:lumMod val="50000"/>
                  </a:schemeClr>
                </a:solidFill>
                <a:latin typeface="Verdana" panose="020B0604030504040204" pitchFamily="34" charset="0"/>
                <a:ea typeface="Verdana" panose="020B0604030504040204" pitchFamily="34" charset="0"/>
                <a:cs typeface="Arial" panose="020B0604020202020204" pitchFamily="34" charset="0"/>
              </a:rPr>
              <a:t>UK</a:t>
            </a:r>
          </a:p>
        </p:txBody>
      </p:sp>
      <p:sp>
        <p:nvSpPr>
          <p:cNvPr id="3" name="Oval 2">
            <a:extLst>
              <a:ext uri="{FF2B5EF4-FFF2-40B4-BE49-F238E27FC236}">
                <a16:creationId xmlns:a16="http://schemas.microsoft.com/office/drawing/2014/main" id="{F7359B8E-01C0-226D-0E3E-06FA56377A19}"/>
              </a:ext>
            </a:extLst>
          </p:cNvPr>
          <p:cNvSpPr/>
          <p:nvPr/>
        </p:nvSpPr>
        <p:spPr>
          <a:xfrm>
            <a:off x="5635296" y="2705584"/>
            <a:ext cx="1201635" cy="1996718"/>
          </a:xfrm>
          <a:prstGeom prst="ellipse">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black and blue logo&#10;&#10;Description automatically generated">
            <a:extLst>
              <a:ext uri="{FF2B5EF4-FFF2-40B4-BE49-F238E27FC236}">
                <a16:creationId xmlns:a16="http://schemas.microsoft.com/office/drawing/2014/main" id="{5D1C282C-137F-8D08-3629-A8BCB11B1B07}"/>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623532" y="5464047"/>
            <a:ext cx="911351" cy="151891"/>
          </a:xfrm>
          <a:prstGeom prst="rect">
            <a:avLst/>
          </a:prstGeom>
        </p:spPr>
      </p:pic>
      <p:pic>
        <p:nvPicPr>
          <p:cNvPr id="13" name="Picture 12" descr="A black and blue text on a black background&#10;&#10;Description automatically generated">
            <a:extLst>
              <a:ext uri="{FF2B5EF4-FFF2-40B4-BE49-F238E27FC236}">
                <a16:creationId xmlns:a16="http://schemas.microsoft.com/office/drawing/2014/main" id="{7F0463C0-E13C-50CC-C467-CC72DBE8CF2A}"/>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444284" y="5862216"/>
            <a:ext cx="574428" cy="157112"/>
          </a:xfrm>
          <a:prstGeom prst="rect">
            <a:avLst/>
          </a:prstGeom>
        </p:spPr>
      </p:pic>
      <p:pic>
        <p:nvPicPr>
          <p:cNvPr id="16" name="Picture 15" descr="A black background with blue text&#10;&#10;Description automatically generated">
            <a:extLst>
              <a:ext uri="{FF2B5EF4-FFF2-40B4-BE49-F238E27FC236}">
                <a16:creationId xmlns:a16="http://schemas.microsoft.com/office/drawing/2014/main" id="{12D4B974-A0ED-F5B1-27B9-1216E1BF248A}"/>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600015" y="5606070"/>
            <a:ext cx="795312" cy="239395"/>
          </a:xfrm>
          <a:prstGeom prst="rect">
            <a:avLst/>
          </a:prstGeom>
        </p:spPr>
      </p:pic>
      <p:pic>
        <p:nvPicPr>
          <p:cNvPr id="18" name="Picture 17" descr="A blue and black text&#10;&#10;Description automatically generated">
            <a:extLst>
              <a:ext uri="{FF2B5EF4-FFF2-40B4-BE49-F238E27FC236}">
                <a16:creationId xmlns:a16="http://schemas.microsoft.com/office/drawing/2014/main" id="{C636FA97-08EF-F26D-D132-74D1BA231FCB}"/>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087126" y="5775481"/>
            <a:ext cx="1009015" cy="203543"/>
          </a:xfrm>
          <a:prstGeom prst="rect">
            <a:avLst/>
          </a:prstGeom>
        </p:spPr>
      </p:pic>
      <p:pic>
        <p:nvPicPr>
          <p:cNvPr id="23" name="Picture 22" descr="A blue and black text&#10;&#10;Description automatically generated">
            <a:extLst>
              <a:ext uri="{FF2B5EF4-FFF2-40B4-BE49-F238E27FC236}">
                <a16:creationId xmlns:a16="http://schemas.microsoft.com/office/drawing/2014/main" id="{86240643-A869-93C3-0717-6363D949EE9B}"/>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5192147" y="5770038"/>
            <a:ext cx="1086909" cy="219255"/>
          </a:xfrm>
          <a:prstGeom prst="rect">
            <a:avLst/>
          </a:prstGeom>
        </p:spPr>
      </p:pic>
    </p:spTree>
    <p:custDataLst>
      <p:tags r:id="rId1"/>
    </p:custDataLst>
    <p:extLst>
      <p:ext uri="{BB962C8B-B14F-4D97-AF65-F5344CB8AC3E}">
        <p14:creationId xmlns:p14="http://schemas.microsoft.com/office/powerpoint/2010/main" val="1037372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1FC55BF-60C7-6C8A-ABA0-8B1EBBC50D44}"/>
              </a:ext>
            </a:extLst>
          </p:cNvPr>
          <p:cNvSpPr/>
          <p:nvPr/>
        </p:nvSpPr>
        <p:spPr>
          <a:xfrm>
            <a:off x="4999920" y="3937654"/>
            <a:ext cx="3681680" cy="1828800"/>
          </a:xfrm>
          <a:prstGeom prst="rect">
            <a:avLst/>
          </a:prstGeom>
          <a:solidFill>
            <a:schemeClr val="bg1"/>
          </a:solidFill>
          <a:ln w="12700">
            <a:solidFill>
              <a:srgbClr val="00B5C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AD5AFA9-3774-6464-6C47-3567869ADC01}"/>
              </a:ext>
            </a:extLst>
          </p:cNvPr>
          <p:cNvSpPr/>
          <p:nvPr/>
        </p:nvSpPr>
        <p:spPr>
          <a:xfrm>
            <a:off x="476680" y="3937654"/>
            <a:ext cx="3688918" cy="1828800"/>
          </a:xfrm>
          <a:prstGeom prst="rect">
            <a:avLst/>
          </a:prstGeom>
          <a:solidFill>
            <a:schemeClr val="bg1"/>
          </a:solidFill>
          <a:ln w="12700">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9A7FBC4-5B89-5E7D-5C42-99B9F308810F}"/>
              </a:ext>
            </a:extLst>
          </p:cNvPr>
          <p:cNvSpPr/>
          <p:nvPr/>
        </p:nvSpPr>
        <p:spPr>
          <a:xfrm>
            <a:off x="462397" y="1696482"/>
            <a:ext cx="3688918" cy="1828800"/>
          </a:xfrm>
          <a:prstGeom prst="rect">
            <a:avLst/>
          </a:prstGeom>
          <a:solidFill>
            <a:schemeClr val="bg1"/>
          </a:solidFill>
          <a:ln w="12700">
            <a:solidFill>
              <a:srgbClr val="00747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3A4094A-4BF6-C734-C005-9C09E25370C5}"/>
              </a:ext>
            </a:extLst>
          </p:cNvPr>
          <p:cNvSpPr/>
          <p:nvPr/>
        </p:nvSpPr>
        <p:spPr>
          <a:xfrm>
            <a:off x="4992685" y="1703341"/>
            <a:ext cx="3688918" cy="1828800"/>
          </a:xfrm>
          <a:prstGeom prst="rect">
            <a:avLst/>
          </a:prstGeom>
          <a:solidFill>
            <a:schemeClr val="bg1"/>
          </a:solidFill>
          <a:ln w="12700">
            <a:solidFill>
              <a:schemeClr val="tx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905027C7-1DB5-AB11-9B31-47A3DBDED15F}"/>
              </a:ext>
            </a:extLst>
          </p:cNvPr>
          <p:cNvSpPr/>
          <p:nvPr/>
        </p:nvSpPr>
        <p:spPr>
          <a:xfrm>
            <a:off x="3415043" y="2552413"/>
            <a:ext cx="2286000" cy="2286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DC7E825C-B536-4339-B246-9159D55545B8}"/>
              </a:ext>
            </a:extLst>
          </p:cNvPr>
          <p:cNvSpPr>
            <a:spLocks noGrp="1"/>
          </p:cNvSpPr>
          <p:nvPr>
            <p:ph type="title"/>
          </p:nvPr>
        </p:nvSpPr>
        <p:spPr>
          <a:xfrm>
            <a:off x="369863" y="534843"/>
            <a:ext cx="8231211" cy="551255"/>
          </a:xfrm>
        </p:spPr>
        <p:txBody>
          <a:bodyPr>
            <a:normAutofit/>
          </a:bodyPr>
          <a:lstStyle/>
          <a:p>
            <a:r>
              <a:rPr lang="en-US" sz="1800" dirty="0">
                <a:solidFill>
                  <a:srgbClr val="000000"/>
                </a:solidFill>
              </a:rPr>
              <a:t>WHY EMCOR WINS</a:t>
            </a:r>
          </a:p>
        </p:txBody>
      </p:sp>
      <p:pic>
        <p:nvPicPr>
          <p:cNvPr id="12" name="Picture 11" descr="Logo&#10;&#10;Description automatically generated">
            <a:extLst>
              <a:ext uri="{FF2B5EF4-FFF2-40B4-BE49-F238E27FC236}">
                <a16:creationId xmlns:a16="http://schemas.microsoft.com/office/drawing/2014/main" id="{A93CD1C3-3426-D573-AFF1-7CE778FD18D5}"/>
              </a:ext>
            </a:extLst>
          </p:cNvPr>
          <p:cNvPicPr>
            <a:picLocks noChangeAspect="1"/>
          </p:cNvPicPr>
          <p:nvPr/>
        </p:nvPicPr>
        <p:blipFill rotWithShape="1">
          <a:blip r:embed="rId3">
            <a:extLst>
              <a:ext uri="{28A0092B-C50C-407E-A947-70E740481C1C}">
                <a14:useLocalDpi xmlns:a14="http://schemas.microsoft.com/office/drawing/2010/main" val="0"/>
              </a:ext>
            </a:extLst>
          </a:blip>
          <a:srcRect l="10452" t="22388" r="8509" b="21193"/>
          <a:stretch/>
        </p:blipFill>
        <p:spPr>
          <a:xfrm>
            <a:off x="3695423" y="3467492"/>
            <a:ext cx="1753155" cy="499767"/>
          </a:xfrm>
          <a:prstGeom prst="rect">
            <a:avLst/>
          </a:prstGeom>
        </p:spPr>
      </p:pic>
      <p:sp>
        <p:nvSpPr>
          <p:cNvPr id="17" name="Rectangle 16">
            <a:extLst>
              <a:ext uri="{FF2B5EF4-FFF2-40B4-BE49-F238E27FC236}">
                <a16:creationId xmlns:a16="http://schemas.microsoft.com/office/drawing/2014/main" id="{05888FA8-32F2-A4B7-EF99-1B6FA25CBB31}"/>
              </a:ext>
            </a:extLst>
          </p:cNvPr>
          <p:cNvSpPr/>
          <p:nvPr/>
        </p:nvSpPr>
        <p:spPr>
          <a:xfrm>
            <a:off x="4999919" y="5492077"/>
            <a:ext cx="3688917" cy="274377"/>
          </a:xfrm>
          <a:prstGeom prst="rect">
            <a:avLst/>
          </a:prstGeom>
          <a:solidFill>
            <a:srgbClr val="00B5C8"/>
          </a:solidFill>
          <a:ln>
            <a:solidFill>
              <a:srgbClr val="00B5C8"/>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200" b="1" dirty="0">
                <a:latin typeface="Verdana" panose="020B0604030504040204" pitchFamily="34" charset="0"/>
                <a:ea typeface="Verdana" panose="020B0604030504040204" pitchFamily="34" charset="0"/>
              </a:rPr>
              <a:t>Resilience and Track Record</a:t>
            </a:r>
          </a:p>
        </p:txBody>
      </p:sp>
      <p:sp>
        <p:nvSpPr>
          <p:cNvPr id="18" name="Rectangle 17">
            <a:extLst>
              <a:ext uri="{FF2B5EF4-FFF2-40B4-BE49-F238E27FC236}">
                <a16:creationId xmlns:a16="http://schemas.microsoft.com/office/drawing/2014/main" id="{FBB40055-523A-C88C-03E7-4C205E28C9F7}"/>
              </a:ext>
            </a:extLst>
          </p:cNvPr>
          <p:cNvSpPr/>
          <p:nvPr/>
        </p:nvSpPr>
        <p:spPr>
          <a:xfrm>
            <a:off x="476681" y="5492077"/>
            <a:ext cx="3688917" cy="27437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200" b="1" dirty="0">
                <a:latin typeface="Verdana" panose="020B0604030504040204" pitchFamily="34" charset="0"/>
                <a:ea typeface="Verdana" panose="020B0604030504040204" pitchFamily="34" charset="0"/>
              </a:rPr>
              <a:t>Strong Balance Sheet</a:t>
            </a:r>
          </a:p>
        </p:txBody>
      </p:sp>
      <p:sp>
        <p:nvSpPr>
          <p:cNvPr id="20" name="Rectangle 19">
            <a:extLst>
              <a:ext uri="{FF2B5EF4-FFF2-40B4-BE49-F238E27FC236}">
                <a16:creationId xmlns:a16="http://schemas.microsoft.com/office/drawing/2014/main" id="{1E37BC1D-57DC-E892-BA71-B155EEE71FFA}"/>
              </a:ext>
            </a:extLst>
          </p:cNvPr>
          <p:cNvSpPr/>
          <p:nvPr/>
        </p:nvSpPr>
        <p:spPr>
          <a:xfrm>
            <a:off x="462398" y="1701319"/>
            <a:ext cx="3688917" cy="274377"/>
          </a:xfrm>
          <a:prstGeom prst="rect">
            <a:avLst/>
          </a:prstGeom>
          <a:solidFill>
            <a:srgbClr val="007474"/>
          </a:solidFill>
          <a:ln>
            <a:solidFill>
              <a:srgbClr val="007474"/>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200" b="1" dirty="0">
                <a:latin typeface="Verdana" panose="020B0604030504040204" pitchFamily="34" charset="0"/>
                <a:ea typeface="Verdana" panose="020B0604030504040204" pitchFamily="34" charset="0"/>
              </a:rPr>
              <a:t>People and Talent</a:t>
            </a:r>
          </a:p>
        </p:txBody>
      </p:sp>
      <p:sp>
        <p:nvSpPr>
          <p:cNvPr id="21" name="TextBox 20">
            <a:extLst>
              <a:ext uri="{FF2B5EF4-FFF2-40B4-BE49-F238E27FC236}">
                <a16:creationId xmlns:a16="http://schemas.microsoft.com/office/drawing/2014/main" id="{022931A9-C914-8C8D-D9A4-550AE59F4662}"/>
              </a:ext>
            </a:extLst>
          </p:cNvPr>
          <p:cNvSpPr txBox="1"/>
          <p:nvPr/>
        </p:nvSpPr>
        <p:spPr>
          <a:xfrm>
            <a:off x="5560663" y="4213268"/>
            <a:ext cx="3039393" cy="1200329"/>
          </a:xfrm>
          <a:prstGeom prst="rect">
            <a:avLst/>
          </a:prstGeom>
          <a:noFill/>
        </p:spPr>
        <p:txBody>
          <a:bodyPr wrap="square" rtlCol="0" anchor="ctr">
            <a:spAutoFit/>
          </a:bodyPr>
          <a:lstStyle/>
          <a:p>
            <a:pPr algn="ctr"/>
            <a:r>
              <a:rPr lang="en-US" sz="1200" i="1" dirty="0">
                <a:solidFill>
                  <a:schemeClr val="accent1"/>
                </a:solidFill>
                <a:latin typeface="Verdana" panose="020B0604030504040204" pitchFamily="34" charset="0"/>
                <a:ea typeface="Verdana" panose="020B0604030504040204" pitchFamily="34" charset="0"/>
              </a:rPr>
              <a:t>The resilience and flexibility of our business over many years has allowed us to pivot to high-growth sectors and continuously serve our customers with complex installations and excellent solutions</a:t>
            </a:r>
          </a:p>
        </p:txBody>
      </p:sp>
      <p:sp>
        <p:nvSpPr>
          <p:cNvPr id="22" name="TextBox 21">
            <a:extLst>
              <a:ext uri="{FF2B5EF4-FFF2-40B4-BE49-F238E27FC236}">
                <a16:creationId xmlns:a16="http://schemas.microsoft.com/office/drawing/2014/main" id="{648A69BD-2D61-449B-396F-497D3D5D3D89}"/>
              </a:ext>
            </a:extLst>
          </p:cNvPr>
          <p:cNvSpPr txBox="1"/>
          <p:nvPr/>
        </p:nvSpPr>
        <p:spPr>
          <a:xfrm>
            <a:off x="773096" y="4213268"/>
            <a:ext cx="2783159" cy="1015663"/>
          </a:xfrm>
          <a:prstGeom prst="rect">
            <a:avLst/>
          </a:prstGeom>
          <a:noFill/>
        </p:spPr>
        <p:txBody>
          <a:bodyPr wrap="square" rtlCol="0" anchor="ctr">
            <a:spAutoFit/>
          </a:bodyPr>
          <a:lstStyle/>
          <a:p>
            <a:pPr algn="ctr">
              <a:buClr>
                <a:schemeClr val="accent2"/>
              </a:buClr>
            </a:pPr>
            <a:r>
              <a:rPr lang="en-US" sz="1200" i="1" dirty="0">
                <a:solidFill>
                  <a:srgbClr val="000000"/>
                </a:solidFill>
                <a:latin typeface="Verdana" panose="020B0604030504040204" pitchFamily="34" charset="0"/>
                <a:ea typeface="Verdana" panose="020B0604030504040204" pitchFamily="34" charset="0"/>
              </a:rPr>
              <a:t>We believe our strong financial results and balance sheet position EMCOR as a trusted employer-of-choice and preferred partner for our customers</a:t>
            </a:r>
          </a:p>
        </p:txBody>
      </p:sp>
      <p:sp>
        <p:nvSpPr>
          <p:cNvPr id="23" name="TextBox 22">
            <a:extLst>
              <a:ext uri="{FF2B5EF4-FFF2-40B4-BE49-F238E27FC236}">
                <a16:creationId xmlns:a16="http://schemas.microsoft.com/office/drawing/2014/main" id="{B84CCC6D-5A72-101D-B0A3-08E8C01DDE5D}"/>
              </a:ext>
            </a:extLst>
          </p:cNvPr>
          <p:cNvSpPr txBox="1"/>
          <p:nvPr/>
        </p:nvSpPr>
        <p:spPr>
          <a:xfrm>
            <a:off x="829432" y="2042031"/>
            <a:ext cx="2826410" cy="1200329"/>
          </a:xfrm>
          <a:prstGeom prst="rect">
            <a:avLst/>
          </a:prstGeom>
          <a:noFill/>
        </p:spPr>
        <p:txBody>
          <a:bodyPr wrap="square" rtlCol="0" anchor="ctr">
            <a:spAutoFit/>
          </a:bodyPr>
          <a:lstStyle/>
          <a:p>
            <a:pPr algn="ctr">
              <a:spcBef>
                <a:spcPts val="600"/>
              </a:spcBef>
            </a:pPr>
            <a:r>
              <a:rPr lang="en-US" sz="1200" i="1" dirty="0">
                <a:latin typeface="Verdana" panose="020B0604030504040204" pitchFamily="34" charset="0"/>
                <a:ea typeface="Verdana" panose="020B0604030504040204" pitchFamily="34" charset="0"/>
              </a:rPr>
              <a:t>Focus on our people and talent are foundational to our success. Our </a:t>
            </a:r>
            <a:r>
              <a:rPr lang="en-US" sz="1200" b="1" i="1" dirty="0">
                <a:latin typeface="Verdana" panose="020B0604030504040204" pitchFamily="34" charset="0"/>
                <a:ea typeface="Verdana" panose="020B0604030504040204" pitchFamily="34" charset="0"/>
              </a:rPr>
              <a:t>“Mission First, People Always” </a:t>
            </a:r>
            <a:r>
              <a:rPr lang="en-US" sz="1200" i="1" dirty="0">
                <a:latin typeface="Verdana" panose="020B0604030504040204" pitchFamily="34" charset="0"/>
                <a:ea typeface="Verdana" panose="020B0604030504040204" pitchFamily="34" charset="0"/>
              </a:rPr>
              <a:t>mindset guides our focus on attracting and retaining top talent</a:t>
            </a:r>
          </a:p>
        </p:txBody>
      </p:sp>
      <p:sp>
        <p:nvSpPr>
          <p:cNvPr id="25" name="Rectangle 24">
            <a:extLst>
              <a:ext uri="{FF2B5EF4-FFF2-40B4-BE49-F238E27FC236}">
                <a16:creationId xmlns:a16="http://schemas.microsoft.com/office/drawing/2014/main" id="{AB0374A9-88C6-76E7-28A2-9C0E1870718B}"/>
              </a:ext>
            </a:extLst>
          </p:cNvPr>
          <p:cNvSpPr/>
          <p:nvPr/>
        </p:nvSpPr>
        <p:spPr>
          <a:xfrm>
            <a:off x="4992685" y="1703342"/>
            <a:ext cx="3688917" cy="274377"/>
          </a:xfrm>
          <a:prstGeom prst="rect">
            <a:avLst/>
          </a:prstGeom>
          <a:solidFill>
            <a:schemeClr val="tx2"/>
          </a:solid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200" b="1" dirty="0">
                <a:latin typeface="Verdana" panose="020B0604030504040204" pitchFamily="34" charset="0"/>
                <a:ea typeface="Verdana" panose="020B0604030504040204" pitchFamily="34" charset="0"/>
              </a:rPr>
              <a:t>Technology Differentiation</a:t>
            </a:r>
          </a:p>
        </p:txBody>
      </p:sp>
      <p:sp>
        <p:nvSpPr>
          <p:cNvPr id="26" name="TextBox 25">
            <a:extLst>
              <a:ext uri="{FF2B5EF4-FFF2-40B4-BE49-F238E27FC236}">
                <a16:creationId xmlns:a16="http://schemas.microsoft.com/office/drawing/2014/main" id="{13A1DDE2-4B0F-B706-865D-D30F3F726501}"/>
              </a:ext>
            </a:extLst>
          </p:cNvPr>
          <p:cNvSpPr txBox="1"/>
          <p:nvPr/>
        </p:nvSpPr>
        <p:spPr>
          <a:xfrm>
            <a:off x="5562455" y="2042031"/>
            <a:ext cx="3035808" cy="1200329"/>
          </a:xfrm>
          <a:prstGeom prst="rect">
            <a:avLst/>
          </a:prstGeom>
          <a:noFill/>
        </p:spPr>
        <p:txBody>
          <a:bodyPr wrap="square" rtlCol="0" anchor="ctr">
            <a:spAutoFit/>
          </a:bodyPr>
          <a:lstStyle/>
          <a:p>
            <a:pPr algn="ctr"/>
            <a:r>
              <a:rPr lang="en-US" sz="1200" i="1" dirty="0">
                <a:solidFill>
                  <a:schemeClr val="tx2"/>
                </a:solidFill>
                <a:latin typeface="Verdana" panose="020B0604030504040204" pitchFamily="34" charset="0"/>
                <a:ea typeface="Verdana" panose="020B0604030504040204" pitchFamily="34" charset="0"/>
              </a:rPr>
              <a:t>Investments in Virtual Design and Construction (VDC) and prefabrication capabilities create efficiencies and differentiate EMCOR during the bidding and execution processes</a:t>
            </a:r>
          </a:p>
        </p:txBody>
      </p:sp>
      <p:grpSp>
        <p:nvGrpSpPr>
          <p:cNvPr id="11" name="Group 10">
            <a:extLst>
              <a:ext uri="{FF2B5EF4-FFF2-40B4-BE49-F238E27FC236}">
                <a16:creationId xmlns:a16="http://schemas.microsoft.com/office/drawing/2014/main" id="{90EFB340-8657-35E9-8201-151B0057AEF1}"/>
              </a:ext>
            </a:extLst>
          </p:cNvPr>
          <p:cNvGrpSpPr/>
          <p:nvPr/>
        </p:nvGrpSpPr>
        <p:grpSpPr>
          <a:xfrm>
            <a:off x="3480048" y="2613951"/>
            <a:ext cx="2183905" cy="2140580"/>
            <a:chOff x="3150211" y="2375110"/>
            <a:chExt cx="2864027" cy="2836107"/>
          </a:xfrm>
          <a:effectLst>
            <a:outerShdw blurRad="50800" dist="38100" dir="2700000" algn="tl" rotWithShape="0">
              <a:prstClr val="black">
                <a:alpha val="40000"/>
              </a:prstClr>
            </a:outerShdw>
          </a:effectLst>
        </p:grpSpPr>
        <p:sp>
          <p:nvSpPr>
            <p:cNvPr id="3" name="Arc 2">
              <a:extLst>
                <a:ext uri="{FF2B5EF4-FFF2-40B4-BE49-F238E27FC236}">
                  <a16:creationId xmlns:a16="http://schemas.microsoft.com/office/drawing/2014/main" id="{FB3E2F23-F296-AE33-9DB2-DAFED32132CC}"/>
                </a:ext>
              </a:extLst>
            </p:cNvPr>
            <p:cNvSpPr/>
            <p:nvPr/>
          </p:nvSpPr>
          <p:spPr bwMode="auto">
            <a:xfrm rot="10398676">
              <a:off x="3173507" y="2400631"/>
              <a:ext cx="2840731" cy="2810586"/>
            </a:xfrm>
            <a:prstGeom prst="arc">
              <a:avLst>
                <a:gd name="adj1" fmla="val 16054022"/>
                <a:gd name="adj2" fmla="val 17644239"/>
              </a:avLst>
            </a:prstGeom>
            <a:noFill/>
            <a:ln w="190500" cap="flat" cmpd="sng" algn="ctr">
              <a:solidFill>
                <a:schemeClr val="accent2"/>
              </a:solidFill>
              <a:prstDash val="solid"/>
              <a:round/>
              <a:headEnd type="none" w="med" len="med"/>
              <a:tailEnd type="none" w="sm" len="sm"/>
            </a:ln>
            <a:effectLst/>
          </p:spPr>
          <p:txBody>
            <a:bodyPr vert="horz" wrap="none" lIns="80682" tIns="40341" rIns="80682" bIns="40341" numCol="1" rtlCol="0" anchor="ctr" anchorCtr="0" compatLnSpc="1">
              <a:prstTxWarp prst="textNoShape">
                <a:avLst/>
              </a:prstTxWarp>
            </a:bodyPr>
            <a:lstStyle/>
            <a:p>
              <a:endParaRPr lang="en-US" sz="1059" dirty="0"/>
            </a:p>
          </p:txBody>
        </p:sp>
        <p:sp>
          <p:nvSpPr>
            <p:cNvPr id="6" name="Arc 5">
              <a:extLst>
                <a:ext uri="{FF2B5EF4-FFF2-40B4-BE49-F238E27FC236}">
                  <a16:creationId xmlns:a16="http://schemas.microsoft.com/office/drawing/2014/main" id="{A336756F-CF15-A110-ACCA-24A257D17DC8}"/>
                </a:ext>
              </a:extLst>
            </p:cNvPr>
            <p:cNvSpPr/>
            <p:nvPr/>
          </p:nvSpPr>
          <p:spPr bwMode="auto">
            <a:xfrm rot="17264524">
              <a:off x="3156626" y="2375110"/>
              <a:ext cx="2830748" cy="2830748"/>
            </a:xfrm>
            <a:prstGeom prst="arc">
              <a:avLst>
                <a:gd name="adj1" fmla="val 16200000"/>
                <a:gd name="adj2" fmla="val 20301233"/>
              </a:avLst>
            </a:prstGeom>
            <a:noFill/>
            <a:ln w="190500" cap="flat" cmpd="sng" algn="ctr">
              <a:solidFill>
                <a:schemeClr val="accent3"/>
              </a:solidFill>
              <a:prstDash val="solid"/>
              <a:round/>
              <a:headEnd type="none" w="med" len="med"/>
              <a:tailEnd type="none" w="sm" len="sm"/>
            </a:ln>
            <a:effectLst/>
          </p:spPr>
          <p:txBody>
            <a:bodyPr vert="horz" wrap="none" lIns="80682" tIns="40341" rIns="80682" bIns="40341" numCol="1" rtlCol="0" anchor="ctr" anchorCtr="0" compatLnSpc="1">
              <a:prstTxWarp prst="textNoShape">
                <a:avLst/>
              </a:prstTxWarp>
            </a:bodyPr>
            <a:lstStyle/>
            <a:p>
              <a:endParaRPr lang="en-US" sz="1059" dirty="0"/>
            </a:p>
          </p:txBody>
        </p:sp>
        <p:sp>
          <p:nvSpPr>
            <p:cNvPr id="7" name="Arc 6">
              <a:extLst>
                <a:ext uri="{FF2B5EF4-FFF2-40B4-BE49-F238E27FC236}">
                  <a16:creationId xmlns:a16="http://schemas.microsoft.com/office/drawing/2014/main" id="{F4478149-8DB7-265B-452F-DC4359C8ABE9}"/>
                </a:ext>
              </a:extLst>
            </p:cNvPr>
            <p:cNvSpPr/>
            <p:nvPr/>
          </p:nvSpPr>
          <p:spPr bwMode="auto">
            <a:xfrm rot="8609688">
              <a:off x="3181983" y="2402968"/>
              <a:ext cx="2798995" cy="2797647"/>
            </a:xfrm>
            <a:prstGeom prst="arc">
              <a:avLst>
                <a:gd name="adj1" fmla="val 12511602"/>
                <a:gd name="adj2" fmla="val 18624437"/>
              </a:avLst>
            </a:prstGeom>
            <a:noFill/>
            <a:ln w="190500" cap="flat" cmpd="sng" algn="ctr">
              <a:solidFill>
                <a:schemeClr val="accent1"/>
              </a:solidFill>
              <a:prstDash val="solid"/>
              <a:round/>
              <a:headEnd type="none" w="med" len="med"/>
              <a:tailEnd type="triangle" w="sm" len="sm"/>
            </a:ln>
            <a:effectLst>
              <a:outerShdw dist="38100" dir="12600000" algn="br" rotWithShape="0">
                <a:schemeClr val="bg1"/>
              </a:outerShdw>
            </a:effectLst>
          </p:spPr>
          <p:txBody>
            <a:bodyPr vert="horz" wrap="none" lIns="80682" tIns="40341" rIns="80682" bIns="40341" numCol="1" rtlCol="0" anchor="ctr" anchorCtr="0" compatLnSpc="1">
              <a:prstTxWarp prst="textNoShape">
                <a:avLst/>
              </a:prstTxWarp>
            </a:bodyPr>
            <a:lstStyle/>
            <a:p>
              <a:endParaRPr lang="en-US" sz="1059" dirty="0"/>
            </a:p>
          </p:txBody>
        </p:sp>
        <p:sp>
          <p:nvSpPr>
            <p:cNvPr id="8" name="Arc 7">
              <a:extLst>
                <a:ext uri="{FF2B5EF4-FFF2-40B4-BE49-F238E27FC236}">
                  <a16:creationId xmlns:a16="http://schemas.microsoft.com/office/drawing/2014/main" id="{129F30EF-8299-14BA-EFE5-ED12728AB178}"/>
                </a:ext>
              </a:extLst>
            </p:cNvPr>
            <p:cNvSpPr/>
            <p:nvPr/>
          </p:nvSpPr>
          <p:spPr bwMode="auto">
            <a:xfrm rot="4288528">
              <a:off x="3156626" y="2375110"/>
              <a:ext cx="2830748" cy="2830748"/>
            </a:xfrm>
            <a:prstGeom prst="arc">
              <a:avLst>
                <a:gd name="adj1" fmla="val 11445838"/>
                <a:gd name="adj2" fmla="val 17767802"/>
              </a:avLst>
            </a:prstGeom>
            <a:noFill/>
            <a:ln w="190500" cap="flat" cmpd="sng" algn="ctr">
              <a:solidFill>
                <a:schemeClr val="tx2"/>
              </a:solidFill>
              <a:prstDash val="solid"/>
              <a:round/>
              <a:headEnd type="none" w="med" len="med"/>
              <a:tailEnd type="triangle" w="sm" len="sm"/>
            </a:ln>
            <a:effectLst>
              <a:outerShdw dist="38100" dir="8100000" algn="tr" rotWithShape="0">
                <a:schemeClr val="bg1"/>
              </a:outerShdw>
            </a:effectLst>
          </p:spPr>
          <p:txBody>
            <a:bodyPr vert="horz" wrap="none" lIns="80682" tIns="40341" rIns="80682" bIns="40341" numCol="1" rtlCol="0" anchor="ctr" anchorCtr="0" compatLnSpc="1">
              <a:prstTxWarp prst="textNoShape">
                <a:avLst/>
              </a:prstTxWarp>
            </a:bodyPr>
            <a:lstStyle/>
            <a:p>
              <a:endParaRPr lang="en-US" sz="1059" dirty="0"/>
            </a:p>
          </p:txBody>
        </p:sp>
        <p:sp>
          <p:nvSpPr>
            <p:cNvPr id="9" name="Arc 8">
              <a:extLst>
                <a:ext uri="{FF2B5EF4-FFF2-40B4-BE49-F238E27FC236}">
                  <a16:creationId xmlns:a16="http://schemas.microsoft.com/office/drawing/2014/main" id="{603C2BCA-F402-50CF-45FE-99B0FD88B86E}"/>
                </a:ext>
              </a:extLst>
            </p:cNvPr>
            <p:cNvSpPr/>
            <p:nvPr/>
          </p:nvSpPr>
          <p:spPr bwMode="auto">
            <a:xfrm rot="17264524">
              <a:off x="3156626" y="2375110"/>
              <a:ext cx="2830748" cy="2830748"/>
            </a:xfrm>
            <a:prstGeom prst="arc">
              <a:avLst>
                <a:gd name="adj1" fmla="val 14893788"/>
                <a:gd name="adj2" fmla="val 20847182"/>
              </a:avLst>
            </a:prstGeom>
            <a:noFill/>
            <a:ln w="190500" cap="flat" cmpd="sng" algn="ctr">
              <a:solidFill>
                <a:srgbClr val="007474"/>
              </a:solidFill>
              <a:prstDash val="solid"/>
              <a:round/>
              <a:headEnd type="none" w="med" len="med"/>
              <a:tailEnd type="triangle" w="sm" len="sm"/>
            </a:ln>
            <a:effectLst>
              <a:outerShdw dist="38100" algn="l" rotWithShape="0">
                <a:schemeClr val="bg1"/>
              </a:outerShdw>
            </a:effectLst>
          </p:spPr>
          <p:txBody>
            <a:bodyPr vert="horz" wrap="none" lIns="80682" tIns="40341" rIns="80682" bIns="40341" numCol="1" rtlCol="0" anchor="ctr" anchorCtr="0" compatLnSpc="1">
              <a:prstTxWarp prst="textNoShape">
                <a:avLst/>
              </a:prstTxWarp>
            </a:bodyPr>
            <a:lstStyle/>
            <a:p>
              <a:endParaRPr lang="en-US" sz="1059" dirty="0"/>
            </a:p>
          </p:txBody>
        </p:sp>
        <p:sp>
          <p:nvSpPr>
            <p:cNvPr id="10" name="Arc 9">
              <a:extLst>
                <a:ext uri="{FF2B5EF4-FFF2-40B4-BE49-F238E27FC236}">
                  <a16:creationId xmlns:a16="http://schemas.microsoft.com/office/drawing/2014/main" id="{99728DAF-10CC-6DB4-BB82-E7EE2E264808}"/>
                </a:ext>
              </a:extLst>
            </p:cNvPr>
            <p:cNvSpPr/>
            <p:nvPr/>
          </p:nvSpPr>
          <p:spPr bwMode="auto">
            <a:xfrm rot="12921446">
              <a:off x="3150211" y="2375110"/>
              <a:ext cx="2830748" cy="2830748"/>
            </a:xfrm>
            <a:prstGeom prst="arc">
              <a:avLst>
                <a:gd name="adj1" fmla="val 14744877"/>
                <a:gd name="adj2" fmla="val 20040329"/>
              </a:avLst>
            </a:prstGeom>
            <a:noFill/>
            <a:ln w="190500" cap="flat" cmpd="sng" algn="ctr">
              <a:solidFill>
                <a:schemeClr val="accent2"/>
              </a:solidFill>
              <a:prstDash val="solid"/>
              <a:round/>
              <a:headEnd type="none" w="med" len="med"/>
              <a:tailEnd type="triangle" w="sm" len="sm"/>
            </a:ln>
            <a:effectLst>
              <a:outerShdw dist="38100" dir="17400000" sx="99000" sy="99000" algn="bl" rotWithShape="0">
                <a:schemeClr val="bg1"/>
              </a:outerShdw>
            </a:effectLst>
          </p:spPr>
          <p:txBody>
            <a:bodyPr vert="horz" wrap="none" lIns="80682" tIns="40341" rIns="80682" bIns="40341" numCol="1" rtlCol="0" anchor="ctr" anchorCtr="0" compatLnSpc="1">
              <a:prstTxWarp prst="textNoShape">
                <a:avLst/>
              </a:prstTxWarp>
            </a:bodyPr>
            <a:lstStyle/>
            <a:p>
              <a:endParaRPr lang="en-US" sz="1059" dirty="0"/>
            </a:p>
          </p:txBody>
        </p:sp>
      </p:grpSp>
    </p:spTree>
    <p:extLst>
      <p:ext uri="{BB962C8B-B14F-4D97-AF65-F5344CB8AC3E}">
        <p14:creationId xmlns:p14="http://schemas.microsoft.com/office/powerpoint/2010/main" val="3059003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erson using a camera&#10;&#10;Description automatically generated">
            <a:extLst>
              <a:ext uri="{FF2B5EF4-FFF2-40B4-BE49-F238E27FC236}">
                <a16:creationId xmlns:a16="http://schemas.microsoft.com/office/drawing/2014/main" id="{0EB003AB-D3DC-2952-97E2-72AA57660975}"/>
              </a:ext>
            </a:extLst>
          </p:cNvPr>
          <p:cNvPicPr>
            <a:picLocks noChangeAspect="1"/>
          </p:cNvPicPr>
          <p:nvPr/>
        </p:nvPicPr>
        <p:blipFill rotWithShape="1">
          <a:blip r:embed="rId3">
            <a:extLst>
              <a:ext uri="{28A0092B-C50C-407E-A947-70E740481C1C}">
                <a14:useLocalDpi xmlns:a14="http://schemas.microsoft.com/office/drawing/2010/main" val="0"/>
              </a:ext>
            </a:extLst>
          </a:blip>
          <a:srcRect l="53030"/>
          <a:stretch/>
        </p:blipFill>
        <p:spPr>
          <a:xfrm>
            <a:off x="4743158" y="3118482"/>
            <a:ext cx="3931920" cy="3229640"/>
          </a:xfrm>
          <a:prstGeom prst="rect">
            <a:avLst/>
          </a:prstGeom>
        </p:spPr>
      </p:pic>
      <p:sp>
        <p:nvSpPr>
          <p:cNvPr id="2" name="Title 3">
            <a:extLst>
              <a:ext uri="{FF2B5EF4-FFF2-40B4-BE49-F238E27FC236}">
                <a16:creationId xmlns:a16="http://schemas.microsoft.com/office/drawing/2014/main" id="{BC59D54C-1131-8468-A6C0-187DC8BAB600}"/>
              </a:ext>
            </a:extLst>
          </p:cNvPr>
          <p:cNvSpPr>
            <a:spLocks noGrp="1"/>
          </p:cNvSpPr>
          <p:nvPr>
            <p:ph type="title"/>
          </p:nvPr>
        </p:nvSpPr>
        <p:spPr>
          <a:xfrm>
            <a:off x="369863" y="506623"/>
            <a:ext cx="7049371" cy="551255"/>
          </a:xfrm>
          <a:noFill/>
        </p:spPr>
        <p:txBody>
          <a:bodyPr>
            <a:noAutofit/>
          </a:bodyPr>
          <a:lstStyle/>
          <a:p>
            <a:r>
              <a:rPr lang="en-US" sz="1800" dirty="0">
                <a:solidFill>
                  <a:srgbClr val="000000"/>
                </a:solidFill>
                <a:latin typeface="Verdana" panose="020B0604030504040204" pitchFamily="34" charset="0"/>
              </a:rPr>
              <a:t>LEADER IN VIRTUAL DESIGN AND CONSTRUCTION AND PREFABRICATION </a:t>
            </a:r>
          </a:p>
        </p:txBody>
      </p:sp>
      <p:sp>
        <p:nvSpPr>
          <p:cNvPr id="3" name="Rectangle 2">
            <a:extLst>
              <a:ext uri="{FF2B5EF4-FFF2-40B4-BE49-F238E27FC236}">
                <a16:creationId xmlns:a16="http://schemas.microsoft.com/office/drawing/2014/main" id="{0ED1E3B1-2B83-14EB-DBE9-604812030A03}"/>
              </a:ext>
            </a:extLst>
          </p:cNvPr>
          <p:cNvSpPr/>
          <p:nvPr/>
        </p:nvSpPr>
        <p:spPr>
          <a:xfrm>
            <a:off x="475226" y="1588970"/>
            <a:ext cx="3931920" cy="1434316"/>
          </a:xfrm>
          <a:prstGeom prst="rect">
            <a:avLst/>
          </a:prstGeom>
          <a:solidFill>
            <a:schemeClr val="bg2">
              <a:lumMod val="95000"/>
            </a:schemeClr>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B31203BC-4845-D0CA-1AAE-6D7A7551C9CA}"/>
              </a:ext>
            </a:extLst>
          </p:cNvPr>
          <p:cNvSpPr/>
          <p:nvPr/>
        </p:nvSpPr>
        <p:spPr>
          <a:xfrm>
            <a:off x="4743158" y="1588970"/>
            <a:ext cx="3931920" cy="1434317"/>
          </a:xfrm>
          <a:prstGeom prst="rect">
            <a:avLst/>
          </a:prstGeom>
          <a:solidFill>
            <a:schemeClr val="bg2">
              <a:lumMod val="95000"/>
            </a:schemeClr>
          </a:solidFill>
          <a:ln>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E0F478A-E881-BCDC-2056-53068C737508}"/>
              </a:ext>
            </a:extLst>
          </p:cNvPr>
          <p:cNvSpPr/>
          <p:nvPr/>
        </p:nvSpPr>
        <p:spPr>
          <a:xfrm>
            <a:off x="468924" y="1184863"/>
            <a:ext cx="3931920" cy="322661"/>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latin typeface="Verdana" panose="020B0604030504040204" pitchFamily="34" charset="0"/>
                <a:ea typeface="Verdana" panose="020B0604030504040204" pitchFamily="34" charset="0"/>
              </a:rPr>
              <a:t>Virtual Design and Construction (VDC)</a:t>
            </a:r>
          </a:p>
        </p:txBody>
      </p:sp>
      <p:sp>
        <p:nvSpPr>
          <p:cNvPr id="6" name="Rectangle 5">
            <a:extLst>
              <a:ext uri="{FF2B5EF4-FFF2-40B4-BE49-F238E27FC236}">
                <a16:creationId xmlns:a16="http://schemas.microsoft.com/office/drawing/2014/main" id="{CFAB645A-A40E-ED38-0995-2BEAC3A5822A}"/>
              </a:ext>
            </a:extLst>
          </p:cNvPr>
          <p:cNvSpPr/>
          <p:nvPr/>
        </p:nvSpPr>
        <p:spPr>
          <a:xfrm>
            <a:off x="4743158" y="1184863"/>
            <a:ext cx="3931920" cy="322661"/>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latin typeface="Verdana" panose="020B0604030504040204" pitchFamily="34" charset="0"/>
                <a:ea typeface="Verdana" panose="020B0604030504040204" pitchFamily="34" charset="0"/>
              </a:rPr>
              <a:t>Prefabrication</a:t>
            </a:r>
          </a:p>
        </p:txBody>
      </p:sp>
      <p:sp>
        <p:nvSpPr>
          <p:cNvPr id="7" name="Text Placeholder 2">
            <a:extLst>
              <a:ext uri="{FF2B5EF4-FFF2-40B4-BE49-F238E27FC236}">
                <a16:creationId xmlns:a16="http://schemas.microsoft.com/office/drawing/2014/main" id="{8F1D39DF-0542-4F2D-6400-EA3D9ABD49C6}"/>
              </a:ext>
            </a:extLst>
          </p:cNvPr>
          <p:cNvSpPr txBox="1">
            <a:spLocks/>
          </p:cNvSpPr>
          <p:nvPr/>
        </p:nvSpPr>
        <p:spPr>
          <a:xfrm>
            <a:off x="4743158" y="1596615"/>
            <a:ext cx="3931920" cy="934655"/>
          </a:xfrm>
          <a:prstGeom prst="rect">
            <a:avLst/>
          </a:prstGeom>
          <a:ln>
            <a:noFill/>
          </a:ln>
        </p:spPr>
        <p:txBody>
          <a:bodyPr vert="horz" lIns="91440" tIns="45720" rIns="0" bIns="45720" rtlCol="0">
            <a:no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defTabSz="914400">
              <a:lnSpc>
                <a:spcPct val="95000"/>
              </a:lnSpc>
              <a:spcBef>
                <a:spcPts val="400"/>
              </a:spcBef>
              <a:spcAft>
                <a:spcPts val="400"/>
              </a:spcAft>
              <a:buClr>
                <a:schemeClr val="accent1"/>
              </a:buClr>
              <a:buFont typeface="Verdana" panose="020B0604030504040204" pitchFamily="34" charset="0"/>
              <a:buChar char="»"/>
            </a:pPr>
            <a:r>
              <a:rPr lang="en-US" sz="1100" dirty="0">
                <a:solidFill>
                  <a:schemeClr val="accent1"/>
                </a:solidFill>
              </a:rPr>
              <a:t>By using VDC and BIM, EMCOR companies utilize prefabrication in their construction processes, offering customized electrical, sheet metal, fire sprinkler, and piping fabrication</a:t>
            </a:r>
          </a:p>
          <a:p>
            <a:pPr marL="228600" indent="-228600" defTabSz="914400">
              <a:lnSpc>
                <a:spcPct val="95000"/>
              </a:lnSpc>
              <a:spcBef>
                <a:spcPts val="400"/>
              </a:spcBef>
              <a:spcAft>
                <a:spcPts val="400"/>
              </a:spcAft>
              <a:buClr>
                <a:schemeClr val="accent1"/>
              </a:buClr>
              <a:buFont typeface="Verdana" panose="020B0604030504040204" pitchFamily="34" charset="0"/>
              <a:buChar char="»"/>
            </a:pPr>
            <a:r>
              <a:rPr lang="en-US" sz="1100" dirty="0">
                <a:solidFill>
                  <a:schemeClr val="accent1"/>
                </a:solidFill>
              </a:rPr>
              <a:t>Many of our companies maintain state-of-the-art shops across the country, totaling hundreds of thousands of square feet of fabrication and warehouse space</a:t>
            </a:r>
          </a:p>
        </p:txBody>
      </p:sp>
      <p:sp>
        <p:nvSpPr>
          <p:cNvPr id="8" name="Text Placeholder 2">
            <a:extLst>
              <a:ext uri="{FF2B5EF4-FFF2-40B4-BE49-F238E27FC236}">
                <a16:creationId xmlns:a16="http://schemas.microsoft.com/office/drawing/2014/main" id="{3E02C42F-D46E-00D5-6DF7-3635C92B591E}"/>
              </a:ext>
            </a:extLst>
          </p:cNvPr>
          <p:cNvSpPr txBox="1">
            <a:spLocks/>
          </p:cNvSpPr>
          <p:nvPr/>
        </p:nvSpPr>
        <p:spPr>
          <a:xfrm>
            <a:off x="468923" y="1630799"/>
            <a:ext cx="3931920" cy="1191721"/>
          </a:xfrm>
          <a:prstGeom prst="rect">
            <a:avLst/>
          </a:prstGeom>
          <a:ln>
            <a:noFill/>
          </a:ln>
        </p:spPr>
        <p:txBody>
          <a:bodyPr vert="horz" lIns="91440" tIns="45720" rIns="0" bIns="45720" rtlCol="0">
            <a:no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spcBef>
                <a:spcPts val="600"/>
              </a:spcBef>
              <a:spcAft>
                <a:spcPts val="600"/>
              </a:spcAft>
            </a:pPr>
            <a:r>
              <a:rPr lang="en-US" sz="1100" dirty="0"/>
              <a:t>One of the most valuable digital tools available to specialty contractors today</a:t>
            </a:r>
          </a:p>
          <a:p>
            <a:pPr>
              <a:lnSpc>
                <a:spcPct val="95000"/>
              </a:lnSpc>
              <a:spcBef>
                <a:spcPts val="600"/>
              </a:spcBef>
              <a:spcAft>
                <a:spcPts val="600"/>
              </a:spcAft>
            </a:pPr>
            <a:r>
              <a:rPr lang="en-US" sz="1100" dirty="0"/>
              <a:t>EMCOR companies across the country use VDC technologies, including BIM, to design, build, and coordinate complex electrical and mechanical projects of all types</a:t>
            </a:r>
            <a:endParaRPr lang="en-US" sz="1100" b="1" i="1" dirty="0"/>
          </a:p>
        </p:txBody>
      </p:sp>
      <p:pic>
        <p:nvPicPr>
          <p:cNvPr id="9" name="Picture 8" descr="A person using a camera&#10;&#10;Description automatically generated">
            <a:extLst>
              <a:ext uri="{FF2B5EF4-FFF2-40B4-BE49-F238E27FC236}">
                <a16:creationId xmlns:a16="http://schemas.microsoft.com/office/drawing/2014/main" id="{9A168BBF-A93B-051D-E43C-0B8930FFDD99}"/>
              </a:ext>
            </a:extLst>
          </p:cNvPr>
          <p:cNvPicPr>
            <a:picLocks noChangeAspect="1"/>
          </p:cNvPicPr>
          <p:nvPr/>
        </p:nvPicPr>
        <p:blipFill rotWithShape="1">
          <a:blip r:embed="rId3">
            <a:extLst>
              <a:ext uri="{28A0092B-C50C-407E-A947-70E740481C1C}">
                <a14:useLocalDpi xmlns:a14="http://schemas.microsoft.com/office/drawing/2010/main" val="0"/>
              </a:ext>
            </a:extLst>
          </a:blip>
          <a:srcRect r="53030"/>
          <a:stretch/>
        </p:blipFill>
        <p:spPr>
          <a:xfrm>
            <a:off x="468922" y="3118482"/>
            <a:ext cx="3931920" cy="3229640"/>
          </a:xfrm>
          <a:prstGeom prst="rect">
            <a:avLst/>
          </a:prstGeom>
        </p:spPr>
      </p:pic>
    </p:spTree>
    <p:extLst>
      <p:ext uri="{BB962C8B-B14F-4D97-AF65-F5344CB8AC3E}">
        <p14:creationId xmlns:p14="http://schemas.microsoft.com/office/powerpoint/2010/main" val="1863279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8BA95BBF-0ED7-7424-F92E-00B712E72CBE}"/>
              </a:ext>
            </a:extLst>
          </p:cNvPr>
          <p:cNvPicPr>
            <a:picLocks noChangeAspect="1"/>
          </p:cNvPicPr>
          <p:nvPr>
            <p:custDataLst>
              <p:tags r:id="rId2"/>
            </p:custDataLst>
          </p:nvPr>
        </p:nvPicPr>
        <p:blipFill>
          <a:blip r:embed="rId5"/>
          <a:stretch>
            <a:fillRect/>
          </a:stretch>
        </p:blipFill>
        <p:spPr>
          <a:xfrm>
            <a:off x="469908" y="5165270"/>
            <a:ext cx="3929949" cy="1179434"/>
          </a:xfrm>
          <a:prstGeom prst="rect">
            <a:avLst/>
          </a:prstGeom>
        </p:spPr>
      </p:pic>
      <p:sp>
        <p:nvSpPr>
          <p:cNvPr id="6" name="Rectangle 5">
            <a:extLst>
              <a:ext uri="{FF2B5EF4-FFF2-40B4-BE49-F238E27FC236}">
                <a16:creationId xmlns:a16="http://schemas.microsoft.com/office/drawing/2014/main" id="{BC97020B-8914-31FD-F96A-D8FFCD90911A}"/>
              </a:ext>
            </a:extLst>
          </p:cNvPr>
          <p:cNvSpPr/>
          <p:nvPr/>
        </p:nvSpPr>
        <p:spPr>
          <a:xfrm>
            <a:off x="475226" y="1720778"/>
            <a:ext cx="3931920" cy="2514600"/>
          </a:xfrm>
          <a:prstGeom prst="rect">
            <a:avLst/>
          </a:prstGeom>
          <a:solidFill>
            <a:schemeClr val="bg2">
              <a:lumMod val="95000"/>
            </a:schemeClr>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B54296B-A6E5-6992-8D53-DE8C3658A6E6}"/>
              </a:ext>
            </a:extLst>
          </p:cNvPr>
          <p:cNvSpPr/>
          <p:nvPr/>
        </p:nvSpPr>
        <p:spPr>
          <a:xfrm>
            <a:off x="4743158" y="1720778"/>
            <a:ext cx="3931920" cy="2514600"/>
          </a:xfrm>
          <a:prstGeom prst="rect">
            <a:avLst/>
          </a:prstGeom>
          <a:solidFill>
            <a:schemeClr val="bg2">
              <a:lumMod val="95000"/>
            </a:schemeClr>
          </a:solidFill>
          <a:ln>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itle 6">
            <a:extLst>
              <a:ext uri="{FF2B5EF4-FFF2-40B4-BE49-F238E27FC236}">
                <a16:creationId xmlns:a16="http://schemas.microsoft.com/office/drawing/2014/main" id="{6031FBC5-58B7-5D5D-3F17-B46B19FE0269}"/>
              </a:ext>
            </a:extLst>
          </p:cNvPr>
          <p:cNvSpPr>
            <a:spLocks noGrp="1"/>
          </p:cNvSpPr>
          <p:nvPr>
            <p:ph type="title"/>
          </p:nvPr>
        </p:nvSpPr>
        <p:spPr>
          <a:xfrm>
            <a:off x="362972" y="490892"/>
            <a:ext cx="8259602" cy="593485"/>
          </a:xfrm>
        </p:spPr>
        <p:txBody>
          <a:bodyPr>
            <a:normAutofit fontScale="90000"/>
          </a:bodyPr>
          <a:lstStyle/>
          <a:p>
            <a:r>
              <a:rPr lang="en-US" i="1" cap="all" dirty="0">
                <a:solidFill>
                  <a:srgbClr val="000000"/>
                </a:solidFill>
              </a:rPr>
              <a:t>Mission FIRST, People ALWAYS</a:t>
            </a:r>
            <a:r>
              <a:rPr lang="en-US" cap="all" dirty="0">
                <a:solidFill>
                  <a:srgbClr val="000000"/>
                </a:solidFill>
              </a:rPr>
              <a:t> culture GUIDEs OUR STRATEGY and operations</a:t>
            </a:r>
          </a:p>
        </p:txBody>
      </p:sp>
      <p:sp>
        <p:nvSpPr>
          <p:cNvPr id="4" name="Rectangle 3">
            <a:extLst>
              <a:ext uri="{FF2B5EF4-FFF2-40B4-BE49-F238E27FC236}">
                <a16:creationId xmlns:a16="http://schemas.microsoft.com/office/drawing/2014/main" id="{6DF5D207-F060-AE59-054C-76217B1AA4E1}"/>
              </a:ext>
            </a:extLst>
          </p:cNvPr>
          <p:cNvSpPr/>
          <p:nvPr/>
        </p:nvSpPr>
        <p:spPr>
          <a:xfrm>
            <a:off x="468924" y="1226053"/>
            <a:ext cx="3931920" cy="427175"/>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latin typeface="Verdana" panose="020B0604030504040204" pitchFamily="34" charset="0"/>
                <a:ea typeface="Verdana" panose="020B0604030504040204" pitchFamily="34" charset="0"/>
              </a:rPr>
              <a:t>Our People</a:t>
            </a:r>
          </a:p>
        </p:txBody>
      </p:sp>
      <p:sp>
        <p:nvSpPr>
          <p:cNvPr id="13" name="Rectangle 12">
            <a:extLst>
              <a:ext uri="{FF2B5EF4-FFF2-40B4-BE49-F238E27FC236}">
                <a16:creationId xmlns:a16="http://schemas.microsoft.com/office/drawing/2014/main" id="{8A44DBD7-D888-EC8A-27C4-78D025CC25B5}"/>
              </a:ext>
            </a:extLst>
          </p:cNvPr>
          <p:cNvSpPr/>
          <p:nvPr/>
        </p:nvSpPr>
        <p:spPr>
          <a:xfrm>
            <a:off x="4743158" y="1226053"/>
            <a:ext cx="3931920" cy="427175"/>
          </a:xfrm>
          <a:prstGeom prst="rect">
            <a:avLst/>
          </a:prstGeom>
          <a:solidFill>
            <a:schemeClr val="accent1"/>
          </a:solidFill>
          <a:ln>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latin typeface="Verdana" panose="020B0604030504040204" pitchFamily="34" charset="0"/>
                <a:ea typeface="Verdana" panose="020B0604030504040204" pitchFamily="34" charset="0"/>
              </a:rPr>
              <a:t>Sustainability</a:t>
            </a:r>
          </a:p>
        </p:txBody>
      </p:sp>
      <p:sp>
        <p:nvSpPr>
          <p:cNvPr id="2" name="Text Placeholder 2">
            <a:extLst>
              <a:ext uri="{FF2B5EF4-FFF2-40B4-BE49-F238E27FC236}">
                <a16:creationId xmlns:a16="http://schemas.microsoft.com/office/drawing/2014/main" id="{581159B3-1882-BFF0-E56C-EA89CB9AC703}"/>
              </a:ext>
            </a:extLst>
          </p:cNvPr>
          <p:cNvSpPr txBox="1">
            <a:spLocks/>
          </p:cNvSpPr>
          <p:nvPr/>
        </p:nvSpPr>
        <p:spPr>
          <a:xfrm>
            <a:off x="4788878" y="1769921"/>
            <a:ext cx="3879896" cy="934655"/>
          </a:xfrm>
          <a:prstGeom prst="rect">
            <a:avLst/>
          </a:prstGeom>
          <a:ln>
            <a:noFill/>
          </a:ln>
        </p:spPr>
        <p:txBody>
          <a:bodyPr vert="horz" lIns="91440" tIns="45720" rIns="0" bIns="45720" rtlCol="0">
            <a:no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defTabSz="914400">
              <a:lnSpc>
                <a:spcPct val="95000"/>
              </a:lnSpc>
              <a:spcBef>
                <a:spcPts val="300"/>
              </a:spcBef>
              <a:spcAft>
                <a:spcPts val="300"/>
              </a:spcAft>
              <a:buClr>
                <a:schemeClr val="accent1"/>
              </a:buClr>
              <a:buFont typeface="Verdana" panose="020B0604030504040204" pitchFamily="34" charset="0"/>
              <a:buChar char="»"/>
            </a:pPr>
            <a:r>
              <a:rPr lang="en-US" sz="1100" b="1" i="1" dirty="0">
                <a:solidFill>
                  <a:srgbClr val="008896"/>
                </a:solidFill>
              </a:rPr>
              <a:t>We are committed to strong sustainability practices and strive to be transparent on these initiatives</a:t>
            </a:r>
            <a:r>
              <a:rPr lang="en-US" sz="1100" dirty="0">
                <a:solidFill>
                  <a:srgbClr val="008896"/>
                </a:solidFill>
              </a:rPr>
              <a:t>, </a:t>
            </a:r>
            <a:r>
              <a:rPr lang="en-US" sz="1100" dirty="0">
                <a:solidFill>
                  <a:srgbClr val="008896"/>
                </a:solidFill>
                <a:latin typeface="Verdana" panose="020B0604030504040204" pitchFamily="34" charset="0"/>
                <a:ea typeface="Verdana" panose="020B0604030504040204" pitchFamily="34" charset="0"/>
              </a:rPr>
              <a:t>in-line with our shareholders’ expectations</a:t>
            </a:r>
          </a:p>
          <a:p>
            <a:pPr marL="228600" indent="-228600" defTabSz="914400">
              <a:lnSpc>
                <a:spcPct val="95000"/>
              </a:lnSpc>
              <a:spcBef>
                <a:spcPts val="300"/>
              </a:spcBef>
              <a:spcAft>
                <a:spcPts val="300"/>
              </a:spcAft>
              <a:buClr>
                <a:schemeClr val="accent1"/>
              </a:buClr>
              <a:buFont typeface="Verdana" panose="020B0604030504040204" pitchFamily="34" charset="0"/>
              <a:buChar char="»"/>
            </a:pPr>
            <a:r>
              <a:rPr lang="en-US" sz="1100" dirty="0">
                <a:solidFill>
                  <a:srgbClr val="008896"/>
                </a:solidFill>
                <a:latin typeface="Verdana" panose="020B0604030504040204" pitchFamily="34" charset="0"/>
                <a:ea typeface="Verdana" panose="020B0604030504040204" pitchFamily="34" charset="0"/>
              </a:rPr>
              <a:t>Our sustainability reporting</a:t>
            </a:r>
            <a:r>
              <a:rPr lang="en-US" sz="1100" b="1" i="1" dirty="0">
                <a:solidFill>
                  <a:srgbClr val="008896"/>
                </a:solidFill>
                <a:latin typeface="Verdana" panose="020B0604030504040204" pitchFamily="34" charset="0"/>
                <a:ea typeface="Verdana" panose="020B0604030504040204" pitchFamily="34" charset="0"/>
              </a:rPr>
              <a:t> is guided by the Sustainability Accounting Standards Board (SASB) standard</a:t>
            </a:r>
            <a:r>
              <a:rPr lang="en-US" sz="1100" dirty="0">
                <a:solidFill>
                  <a:srgbClr val="008896"/>
                </a:solidFill>
                <a:latin typeface="Verdana" panose="020B0604030504040204" pitchFamily="34" charset="0"/>
                <a:ea typeface="Verdana" panose="020B0604030504040204" pitchFamily="34" charset="0"/>
              </a:rPr>
              <a:t> for the Engineering and Construction Services industry</a:t>
            </a:r>
          </a:p>
          <a:p>
            <a:pPr marL="228600" indent="-228600" defTabSz="914400">
              <a:lnSpc>
                <a:spcPct val="95000"/>
              </a:lnSpc>
              <a:spcBef>
                <a:spcPts val="300"/>
              </a:spcBef>
              <a:spcAft>
                <a:spcPts val="300"/>
              </a:spcAft>
              <a:buClr>
                <a:schemeClr val="accent1"/>
              </a:buClr>
              <a:buFont typeface="Verdana" panose="020B0604030504040204" pitchFamily="34" charset="0"/>
              <a:buChar char="»"/>
            </a:pPr>
            <a:r>
              <a:rPr lang="en-US" sz="1100" dirty="0">
                <a:solidFill>
                  <a:srgbClr val="008896"/>
                </a:solidFill>
              </a:rPr>
              <a:t>Incorporated guidance from the recommendations of the Task Force on Climate-Related Financial Disclosures (TCFD) to disclose scope 1, 2 and 3 greenhouse gas emissions and set forward-looking reduction goals for scope 1 and 2</a:t>
            </a:r>
          </a:p>
        </p:txBody>
      </p:sp>
      <p:sp>
        <p:nvSpPr>
          <p:cNvPr id="3" name="Text Placeholder 2">
            <a:extLst>
              <a:ext uri="{FF2B5EF4-FFF2-40B4-BE49-F238E27FC236}">
                <a16:creationId xmlns:a16="http://schemas.microsoft.com/office/drawing/2014/main" id="{54E7D694-2748-E5B1-5A6A-909AE4E13161}"/>
              </a:ext>
            </a:extLst>
          </p:cNvPr>
          <p:cNvSpPr txBox="1">
            <a:spLocks/>
          </p:cNvSpPr>
          <p:nvPr/>
        </p:nvSpPr>
        <p:spPr>
          <a:xfrm>
            <a:off x="530653" y="1769921"/>
            <a:ext cx="3821066" cy="1730310"/>
          </a:xfrm>
          <a:prstGeom prst="rect">
            <a:avLst/>
          </a:prstGeom>
          <a:ln>
            <a:noFill/>
          </a:ln>
        </p:spPr>
        <p:txBody>
          <a:bodyPr vert="horz" lIns="91440" tIns="45720" rIns="0" bIns="45720" rtlCol="0">
            <a:no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spcBef>
                <a:spcPts val="600"/>
              </a:spcBef>
              <a:spcAft>
                <a:spcPts val="600"/>
              </a:spcAft>
            </a:pPr>
            <a:r>
              <a:rPr lang="en-US" sz="1100" dirty="0"/>
              <a:t>Foundational focus on our workforce and culture that values </a:t>
            </a:r>
            <a:r>
              <a:rPr lang="en-US" sz="1100" b="1" i="1" dirty="0"/>
              <a:t>integrity, discipline, transparency, mutual respect and trust, commitment to safety, and teamwork</a:t>
            </a:r>
          </a:p>
          <a:p>
            <a:pPr>
              <a:lnSpc>
                <a:spcPct val="95000"/>
              </a:lnSpc>
              <a:spcBef>
                <a:spcPts val="600"/>
              </a:spcBef>
              <a:spcAft>
                <a:spcPts val="600"/>
              </a:spcAft>
            </a:pPr>
            <a:r>
              <a:rPr lang="en-US" sz="1100" dirty="0"/>
              <a:t>Striving for a zero-injury environment and culture across our operating subsidiaries</a:t>
            </a:r>
          </a:p>
          <a:p>
            <a:pPr>
              <a:lnSpc>
                <a:spcPct val="95000"/>
              </a:lnSpc>
              <a:spcBef>
                <a:spcPts val="600"/>
              </a:spcBef>
              <a:spcAft>
                <a:spcPts val="600"/>
              </a:spcAft>
            </a:pPr>
            <a:r>
              <a:rPr lang="en-US" sz="1100" dirty="0"/>
              <a:t>Industry leading TRIR – less than half the industry average for the 15</a:t>
            </a:r>
            <a:r>
              <a:rPr lang="en-US" sz="1100" baseline="30000" dirty="0"/>
              <a:t>th</a:t>
            </a:r>
            <a:r>
              <a:rPr lang="en-US" sz="1100" dirty="0"/>
              <a:t> consecutive year</a:t>
            </a:r>
          </a:p>
          <a:p>
            <a:pPr>
              <a:lnSpc>
                <a:spcPct val="95000"/>
              </a:lnSpc>
              <a:spcBef>
                <a:spcPts val="600"/>
              </a:spcBef>
              <a:spcAft>
                <a:spcPts val="600"/>
              </a:spcAft>
            </a:pPr>
            <a:r>
              <a:rPr lang="en-US" sz="1100" b="1" i="1" dirty="0"/>
              <a:t>Our commitment to safety and investment in talent make EMCOR an employer-of-choice</a:t>
            </a:r>
          </a:p>
        </p:txBody>
      </p:sp>
      <p:sp>
        <p:nvSpPr>
          <p:cNvPr id="7" name="Rectangle 6">
            <a:extLst>
              <a:ext uri="{FF2B5EF4-FFF2-40B4-BE49-F238E27FC236}">
                <a16:creationId xmlns:a16="http://schemas.microsoft.com/office/drawing/2014/main" id="{9C3C9772-85D8-F8D9-0E2E-FD28E2D4233F}"/>
              </a:ext>
            </a:extLst>
          </p:cNvPr>
          <p:cNvSpPr/>
          <p:nvPr/>
        </p:nvSpPr>
        <p:spPr>
          <a:xfrm>
            <a:off x="4743158" y="5025480"/>
            <a:ext cx="1737360" cy="960356"/>
          </a:xfrm>
          <a:prstGeom prst="rect">
            <a:avLst/>
          </a:prstGeom>
          <a:solidFill>
            <a:schemeClr val="accent1">
              <a:lumMod val="20000"/>
              <a:lumOff val="80000"/>
            </a:schemeClr>
          </a:solidFill>
          <a:ln>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defTabSz="914400" rtl="0" eaLnBrk="1" latinLnBrk="0" hangingPunct="1">
              <a:lnSpc>
                <a:spcPct val="95000"/>
              </a:lnSpc>
              <a:spcBef>
                <a:spcPts val="200"/>
              </a:spcBef>
              <a:spcAft>
                <a:spcPts val="200"/>
              </a:spcAft>
              <a:tabLst/>
            </a:pPr>
            <a:r>
              <a:rPr lang="en-US" b="1" kern="1200" dirty="0">
                <a:solidFill>
                  <a:srgbClr val="008896"/>
                </a:solidFill>
                <a:latin typeface="Verdana" panose="020B0604030504040204" pitchFamily="34" charset="0"/>
                <a:ea typeface="Verdana" panose="020B0604030504040204" pitchFamily="34" charset="0"/>
                <a:cs typeface="+mn-cs"/>
              </a:rPr>
              <a:t>30 – 40%</a:t>
            </a:r>
          </a:p>
          <a:p>
            <a:pPr marR="0" lvl="0" algn="ctr" defTabSz="914400" rtl="0" eaLnBrk="1" latinLnBrk="0" hangingPunct="1">
              <a:lnSpc>
                <a:spcPct val="95000"/>
              </a:lnSpc>
              <a:spcBef>
                <a:spcPts val="200"/>
              </a:spcBef>
              <a:spcAft>
                <a:spcPts val="200"/>
              </a:spcAft>
              <a:tabLst/>
            </a:pPr>
            <a:r>
              <a:rPr lang="en-US" sz="900" dirty="0">
                <a:solidFill>
                  <a:srgbClr val="008896"/>
                </a:solidFill>
                <a:latin typeface="Verdana" panose="020B0604030504040204" pitchFamily="34" charset="0"/>
                <a:ea typeface="Verdana" panose="020B0604030504040204" pitchFamily="34" charset="0"/>
              </a:rPr>
              <a:t>Per capita reduction in carbon-based fuel consumption across service fleet</a:t>
            </a:r>
            <a:endParaRPr lang="en-US" sz="900" kern="1200" dirty="0">
              <a:solidFill>
                <a:srgbClr val="008896"/>
              </a:solidFill>
              <a:latin typeface="Verdana" panose="020B0604030504040204" pitchFamily="34" charset="0"/>
              <a:ea typeface="Verdana" panose="020B0604030504040204" pitchFamily="34" charset="0"/>
              <a:cs typeface="+mn-cs"/>
            </a:endParaRPr>
          </a:p>
        </p:txBody>
      </p:sp>
      <p:sp>
        <p:nvSpPr>
          <p:cNvPr id="8" name="Rectangle 7">
            <a:extLst>
              <a:ext uri="{FF2B5EF4-FFF2-40B4-BE49-F238E27FC236}">
                <a16:creationId xmlns:a16="http://schemas.microsoft.com/office/drawing/2014/main" id="{5991E071-7084-77F4-A353-D7496646DE0E}"/>
              </a:ext>
            </a:extLst>
          </p:cNvPr>
          <p:cNvSpPr/>
          <p:nvPr/>
        </p:nvSpPr>
        <p:spPr>
          <a:xfrm>
            <a:off x="6937718" y="5025480"/>
            <a:ext cx="1737360" cy="960356"/>
          </a:xfrm>
          <a:prstGeom prst="rect">
            <a:avLst/>
          </a:prstGeom>
          <a:solidFill>
            <a:srgbClr val="C1F9FF"/>
          </a:solidFill>
          <a:ln>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defTabSz="914400" rtl="0" eaLnBrk="1" latinLnBrk="0" hangingPunct="1">
              <a:lnSpc>
                <a:spcPct val="95000"/>
              </a:lnSpc>
              <a:spcBef>
                <a:spcPts val="200"/>
              </a:spcBef>
              <a:spcAft>
                <a:spcPts val="200"/>
              </a:spcAft>
              <a:tabLst/>
            </a:pPr>
            <a:r>
              <a:rPr lang="en-US" b="1" kern="1200" dirty="0">
                <a:solidFill>
                  <a:srgbClr val="008896"/>
                </a:solidFill>
                <a:latin typeface="Verdana" panose="020B0604030504040204" pitchFamily="34" charset="0"/>
                <a:ea typeface="Verdana" panose="020B0604030504040204" pitchFamily="34" charset="0"/>
                <a:cs typeface="+mn-cs"/>
              </a:rPr>
              <a:t>20%</a:t>
            </a:r>
            <a:endParaRPr lang="en-US" sz="900" b="1" kern="1200" dirty="0">
              <a:solidFill>
                <a:srgbClr val="008896"/>
              </a:solidFill>
              <a:latin typeface="Verdana" panose="020B0604030504040204" pitchFamily="34" charset="0"/>
              <a:ea typeface="Verdana" panose="020B0604030504040204" pitchFamily="34" charset="0"/>
              <a:cs typeface="+mn-cs"/>
            </a:endParaRPr>
          </a:p>
          <a:p>
            <a:pPr marR="0" lvl="0" algn="ctr" defTabSz="914400" rtl="0" eaLnBrk="1" latinLnBrk="0" hangingPunct="1">
              <a:lnSpc>
                <a:spcPct val="95000"/>
              </a:lnSpc>
              <a:spcBef>
                <a:spcPts val="200"/>
              </a:spcBef>
              <a:spcAft>
                <a:spcPts val="200"/>
              </a:spcAft>
              <a:tabLst/>
            </a:pPr>
            <a:r>
              <a:rPr lang="en-US" sz="900" dirty="0">
                <a:solidFill>
                  <a:srgbClr val="008896"/>
                </a:solidFill>
                <a:latin typeface="Verdana" panose="020B0604030504040204" pitchFamily="34" charset="0"/>
                <a:ea typeface="Verdana" panose="020B0604030504040204" pitchFamily="34" charset="0"/>
              </a:rPr>
              <a:t>Reduction in per capita Scope 1 and 2</a:t>
            </a:r>
            <a:br>
              <a:rPr lang="en-US" sz="900" dirty="0">
                <a:solidFill>
                  <a:srgbClr val="008896"/>
                </a:solidFill>
                <a:latin typeface="Verdana" panose="020B0604030504040204" pitchFamily="34" charset="0"/>
                <a:ea typeface="Verdana" panose="020B0604030504040204" pitchFamily="34" charset="0"/>
              </a:rPr>
            </a:br>
            <a:r>
              <a:rPr lang="en-US" sz="900" dirty="0">
                <a:solidFill>
                  <a:srgbClr val="008896"/>
                </a:solidFill>
                <a:latin typeface="Verdana" panose="020B0604030504040204" pitchFamily="34" charset="0"/>
                <a:ea typeface="Verdana" panose="020B0604030504040204" pitchFamily="34" charset="0"/>
              </a:rPr>
              <a:t>GhG output</a:t>
            </a:r>
            <a:br>
              <a:rPr lang="en-US" sz="900" dirty="0">
                <a:solidFill>
                  <a:srgbClr val="008896"/>
                </a:solidFill>
                <a:latin typeface="Verdana" panose="020B0604030504040204" pitchFamily="34" charset="0"/>
                <a:ea typeface="Verdana" panose="020B0604030504040204" pitchFamily="34" charset="0"/>
              </a:rPr>
            </a:br>
            <a:endParaRPr lang="en-US" sz="900" kern="1200" dirty="0">
              <a:solidFill>
                <a:srgbClr val="008896"/>
              </a:solidFill>
              <a:latin typeface="Verdana" panose="020B0604030504040204" pitchFamily="34" charset="0"/>
              <a:ea typeface="Verdana" panose="020B0604030504040204" pitchFamily="34" charset="0"/>
              <a:cs typeface="+mn-cs"/>
            </a:endParaRPr>
          </a:p>
        </p:txBody>
      </p:sp>
      <p:sp>
        <p:nvSpPr>
          <p:cNvPr id="9" name="TextBox 8">
            <a:extLst>
              <a:ext uri="{FF2B5EF4-FFF2-40B4-BE49-F238E27FC236}">
                <a16:creationId xmlns:a16="http://schemas.microsoft.com/office/drawing/2014/main" id="{9C334EAA-F60C-1B0E-BC2B-E00F03F747CE}"/>
              </a:ext>
            </a:extLst>
          </p:cNvPr>
          <p:cNvSpPr txBox="1"/>
          <p:nvPr/>
        </p:nvSpPr>
        <p:spPr>
          <a:xfrm>
            <a:off x="4809980" y="4737394"/>
            <a:ext cx="3798277" cy="246221"/>
          </a:xfrm>
          <a:prstGeom prst="rect">
            <a:avLst/>
          </a:prstGeom>
          <a:noFill/>
        </p:spPr>
        <p:txBody>
          <a:bodyPr wrap="square">
            <a:spAutoFit/>
          </a:bodyPr>
          <a:lstStyle/>
          <a:p>
            <a:pPr algn="ctr">
              <a:spcBef>
                <a:spcPts val="500"/>
              </a:spcBef>
              <a:spcAft>
                <a:spcPts val="500"/>
              </a:spcAft>
            </a:pPr>
            <a:r>
              <a:rPr lang="en-US" sz="1000" b="1" u="sng" dirty="0">
                <a:solidFill>
                  <a:srgbClr val="008896"/>
                </a:solidFill>
                <a:latin typeface="Verdana" panose="020B0604030504040204" pitchFamily="34" charset="0"/>
                <a:ea typeface="Verdana" panose="020B0604030504040204" pitchFamily="34" charset="0"/>
              </a:rPr>
              <a:t>2035 ENERGY AND EMISSIONS GOALS</a:t>
            </a:r>
            <a:endParaRPr lang="en-US" sz="1000" b="1" baseline="30000" dirty="0">
              <a:solidFill>
                <a:srgbClr val="008896"/>
              </a:solidFill>
              <a:latin typeface="Verdana" panose="020B0604030504040204" pitchFamily="34" charset="0"/>
              <a:ea typeface="Verdana" panose="020B0604030504040204" pitchFamily="34" charset="0"/>
            </a:endParaRPr>
          </a:p>
        </p:txBody>
      </p:sp>
      <p:sp>
        <p:nvSpPr>
          <p:cNvPr id="12" name="Isosceles Triangle 11">
            <a:extLst>
              <a:ext uri="{FF2B5EF4-FFF2-40B4-BE49-F238E27FC236}">
                <a16:creationId xmlns:a16="http://schemas.microsoft.com/office/drawing/2014/main" id="{4677F65D-10BF-4007-DFC2-4BD467EEDA71}"/>
              </a:ext>
            </a:extLst>
          </p:cNvPr>
          <p:cNvSpPr/>
          <p:nvPr/>
        </p:nvSpPr>
        <p:spPr>
          <a:xfrm rot="10800000">
            <a:off x="4743158" y="4355312"/>
            <a:ext cx="3931920" cy="223064"/>
          </a:xfrm>
          <a:prstGeom prst="triangle">
            <a:avLst/>
          </a:prstGeom>
          <a:solidFill>
            <a:srgbClr val="E6E6E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Isosceles Triangle 13">
            <a:extLst>
              <a:ext uri="{FF2B5EF4-FFF2-40B4-BE49-F238E27FC236}">
                <a16:creationId xmlns:a16="http://schemas.microsoft.com/office/drawing/2014/main" id="{35C30D81-3FE3-5CAA-3D99-8ECA7B30BEB4}"/>
              </a:ext>
            </a:extLst>
          </p:cNvPr>
          <p:cNvSpPr/>
          <p:nvPr/>
        </p:nvSpPr>
        <p:spPr>
          <a:xfrm rot="10800000">
            <a:off x="468923" y="4355312"/>
            <a:ext cx="3931920" cy="223064"/>
          </a:xfrm>
          <a:prstGeom prst="triangle">
            <a:avLst/>
          </a:prstGeom>
          <a:solidFill>
            <a:srgbClr val="E6E6E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4EFCF39E-656F-3435-F087-9AE6D42EA4C5}"/>
              </a:ext>
            </a:extLst>
          </p:cNvPr>
          <p:cNvSpPr txBox="1"/>
          <p:nvPr/>
        </p:nvSpPr>
        <p:spPr>
          <a:xfrm>
            <a:off x="544610" y="4583505"/>
            <a:ext cx="1464401" cy="400110"/>
          </a:xfrm>
          <a:prstGeom prst="rect">
            <a:avLst/>
          </a:prstGeom>
          <a:noFill/>
        </p:spPr>
        <p:txBody>
          <a:bodyPr wrap="square">
            <a:spAutoFit/>
          </a:bodyPr>
          <a:lstStyle/>
          <a:p>
            <a:pPr algn="ctr">
              <a:spcBef>
                <a:spcPts val="500"/>
              </a:spcBef>
              <a:spcAft>
                <a:spcPts val="500"/>
              </a:spcAft>
            </a:pPr>
            <a:r>
              <a:rPr lang="en-US" sz="1000" b="1" u="sng" dirty="0">
                <a:solidFill>
                  <a:schemeClr val="tx2"/>
                </a:solidFill>
                <a:latin typeface="Verdana" panose="020B0604030504040204" pitchFamily="34" charset="0"/>
                <a:ea typeface="Verdana" panose="020B0604030504040204" pitchFamily="34" charset="0"/>
              </a:rPr>
              <a:t>TOTAL HOURS</a:t>
            </a:r>
            <a:br>
              <a:rPr lang="en-US" sz="1000" b="1" u="sng" dirty="0">
                <a:solidFill>
                  <a:schemeClr val="tx2"/>
                </a:solidFill>
                <a:latin typeface="Verdana" panose="020B0604030504040204" pitchFamily="34" charset="0"/>
                <a:ea typeface="Verdana" panose="020B0604030504040204" pitchFamily="34" charset="0"/>
              </a:rPr>
            </a:br>
            <a:r>
              <a:rPr lang="en-US" sz="1000" b="1" u="sng" dirty="0">
                <a:solidFill>
                  <a:schemeClr val="tx2"/>
                </a:solidFill>
                <a:latin typeface="Verdana" panose="020B0604030504040204" pitchFamily="34" charset="0"/>
                <a:ea typeface="Verdana" panose="020B0604030504040204" pitchFamily="34" charset="0"/>
              </a:rPr>
              <a:t>WORKED</a:t>
            </a:r>
            <a:endParaRPr lang="en-US" sz="1000" b="1" u="sng" baseline="30000" dirty="0">
              <a:solidFill>
                <a:schemeClr val="tx2"/>
              </a:solidFill>
              <a:latin typeface="Verdana" panose="020B0604030504040204" pitchFamily="34" charset="0"/>
              <a:ea typeface="Verdana" panose="020B0604030504040204" pitchFamily="34" charset="0"/>
            </a:endParaRPr>
          </a:p>
        </p:txBody>
      </p:sp>
      <p:sp>
        <p:nvSpPr>
          <p:cNvPr id="38" name="TextBox 37">
            <a:extLst>
              <a:ext uri="{FF2B5EF4-FFF2-40B4-BE49-F238E27FC236}">
                <a16:creationId xmlns:a16="http://schemas.microsoft.com/office/drawing/2014/main" id="{69AEFBDF-38CB-F65C-E250-485C907A0EB2}"/>
              </a:ext>
            </a:extLst>
          </p:cNvPr>
          <p:cNvSpPr txBox="1"/>
          <p:nvPr/>
        </p:nvSpPr>
        <p:spPr>
          <a:xfrm>
            <a:off x="2593921" y="4583505"/>
            <a:ext cx="1949117" cy="400110"/>
          </a:xfrm>
          <a:prstGeom prst="rect">
            <a:avLst/>
          </a:prstGeom>
          <a:noFill/>
        </p:spPr>
        <p:txBody>
          <a:bodyPr wrap="square">
            <a:spAutoFit/>
          </a:bodyPr>
          <a:lstStyle/>
          <a:p>
            <a:pPr algn="ctr">
              <a:spcBef>
                <a:spcPts val="500"/>
              </a:spcBef>
              <a:spcAft>
                <a:spcPts val="500"/>
              </a:spcAft>
            </a:pPr>
            <a:r>
              <a:rPr lang="en-US" sz="1000" b="1" u="sng" dirty="0">
                <a:latin typeface="Verdana" panose="020B0604030504040204" pitchFamily="34" charset="0"/>
                <a:ea typeface="Verdana" panose="020B0604030504040204" pitchFamily="34" charset="0"/>
              </a:rPr>
              <a:t>TOTAL RECORDABLE INCIDENT RATE (TRIR)</a:t>
            </a:r>
            <a:endParaRPr lang="en-US" sz="1000" b="1" u="sng" baseline="30000" dirty="0">
              <a:latin typeface="Verdana" panose="020B0604030504040204" pitchFamily="34" charset="0"/>
              <a:ea typeface="Verdana" panose="020B0604030504040204" pitchFamily="34" charset="0"/>
            </a:endParaRPr>
          </a:p>
        </p:txBody>
      </p:sp>
      <p:cxnSp>
        <p:nvCxnSpPr>
          <p:cNvPr id="43" name="Straight Arrow Connector 42">
            <a:extLst>
              <a:ext uri="{FF2B5EF4-FFF2-40B4-BE49-F238E27FC236}">
                <a16:creationId xmlns:a16="http://schemas.microsoft.com/office/drawing/2014/main" id="{1026E7F8-C281-BB4E-8B89-85FA99EC48E5}"/>
              </a:ext>
            </a:extLst>
          </p:cNvPr>
          <p:cNvCxnSpPr>
            <a:cxnSpLocks/>
          </p:cNvCxnSpPr>
          <p:nvPr/>
        </p:nvCxnSpPr>
        <p:spPr>
          <a:xfrm flipV="1">
            <a:off x="955440" y="5291647"/>
            <a:ext cx="718375" cy="12654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83124AD2-C2E4-654E-73F4-F6A7CA983D12}"/>
              </a:ext>
            </a:extLst>
          </p:cNvPr>
          <p:cNvSpPr/>
          <p:nvPr/>
        </p:nvSpPr>
        <p:spPr>
          <a:xfrm>
            <a:off x="2125487" y="5704965"/>
            <a:ext cx="688155" cy="4759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E06B9F33-7BEF-8C38-E47E-01D1333356BE}"/>
              </a:ext>
            </a:extLst>
          </p:cNvPr>
          <p:cNvSpPr txBox="1"/>
          <p:nvPr/>
        </p:nvSpPr>
        <p:spPr>
          <a:xfrm rot="20989504">
            <a:off x="752859" y="5130455"/>
            <a:ext cx="957129" cy="230832"/>
          </a:xfrm>
          <a:prstGeom prst="rect">
            <a:avLst/>
          </a:prstGeom>
          <a:noFill/>
        </p:spPr>
        <p:txBody>
          <a:bodyPr wrap="square" rtlCol="0">
            <a:spAutoFit/>
          </a:bodyPr>
          <a:lstStyle/>
          <a:p>
            <a:pPr algn="ctr"/>
            <a:r>
              <a:rPr lang="en-US" sz="900" i="1" dirty="0">
                <a:solidFill>
                  <a:schemeClr val="tx2"/>
                </a:solidFill>
                <a:latin typeface="Verdana" panose="020B0604030504040204" pitchFamily="34" charset="0"/>
                <a:ea typeface="Verdana" panose="020B0604030504040204" pitchFamily="34" charset="0"/>
              </a:rPr>
              <a:t>+3.2% CAGR</a:t>
            </a:r>
          </a:p>
        </p:txBody>
      </p:sp>
    </p:spTree>
    <p:custDataLst>
      <p:tags r:id="rId1"/>
    </p:custDataLst>
    <p:extLst>
      <p:ext uri="{BB962C8B-B14F-4D97-AF65-F5344CB8AC3E}">
        <p14:creationId xmlns:p14="http://schemas.microsoft.com/office/powerpoint/2010/main" val="4134206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7E825C-B536-4339-B246-9159D55545B8}"/>
              </a:ext>
            </a:extLst>
          </p:cNvPr>
          <p:cNvSpPr>
            <a:spLocks noGrp="1"/>
          </p:cNvSpPr>
          <p:nvPr>
            <p:ph type="title"/>
          </p:nvPr>
        </p:nvSpPr>
        <p:spPr>
          <a:xfrm>
            <a:off x="369864" y="534843"/>
            <a:ext cx="8065526" cy="551255"/>
          </a:xfrm>
        </p:spPr>
        <p:txBody>
          <a:bodyPr>
            <a:noAutofit/>
          </a:bodyPr>
          <a:lstStyle/>
          <a:p>
            <a:r>
              <a:rPr lang="en-US" sz="1800" dirty="0">
                <a:solidFill>
                  <a:srgbClr val="000000"/>
                </a:solidFill>
              </a:rPr>
              <a:t>COMMITMENT TO BALANCED CAPITAL ALLOCATION</a:t>
            </a:r>
          </a:p>
        </p:txBody>
      </p:sp>
      <p:graphicFrame>
        <p:nvGraphicFramePr>
          <p:cNvPr id="3" name="Chart 2">
            <a:extLst>
              <a:ext uri="{FF2B5EF4-FFF2-40B4-BE49-F238E27FC236}">
                <a16:creationId xmlns:a16="http://schemas.microsoft.com/office/drawing/2014/main" id="{7783392A-F54A-EF27-FB39-F86F7A82B51E}"/>
              </a:ext>
            </a:extLst>
          </p:cNvPr>
          <p:cNvGraphicFramePr/>
          <p:nvPr>
            <p:extLst>
              <p:ext uri="{D42A27DB-BD31-4B8C-83A1-F6EECF244321}">
                <p14:modId xmlns:p14="http://schemas.microsoft.com/office/powerpoint/2010/main" val="2906437185"/>
              </p:ext>
            </p:extLst>
          </p:nvPr>
        </p:nvGraphicFramePr>
        <p:xfrm>
          <a:off x="3119316" y="1669248"/>
          <a:ext cx="5943600" cy="3399183"/>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CDF8429B-D2FA-ADE6-F188-E27D00FD469C}"/>
              </a:ext>
            </a:extLst>
          </p:cNvPr>
          <p:cNvSpPr/>
          <p:nvPr/>
        </p:nvSpPr>
        <p:spPr>
          <a:xfrm>
            <a:off x="467243" y="1487240"/>
            <a:ext cx="2781098" cy="4900927"/>
          </a:xfrm>
          <a:prstGeom prst="rect">
            <a:avLst/>
          </a:prstGeom>
          <a:solidFill>
            <a:srgbClr val="E7F0F1"/>
          </a:solidFill>
          <a:ln>
            <a:solidFill>
              <a:srgbClr val="0061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CFB8BC0-2402-6ACA-E4AF-E563A7AC940B}"/>
              </a:ext>
            </a:extLst>
          </p:cNvPr>
          <p:cNvSpPr/>
          <p:nvPr/>
        </p:nvSpPr>
        <p:spPr>
          <a:xfrm>
            <a:off x="7867950" y="1754103"/>
            <a:ext cx="1114755" cy="3253542"/>
          </a:xfrm>
          <a:prstGeom prst="rect">
            <a:avLst/>
          </a:prstGeom>
          <a:noFill/>
          <a:ln w="1905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DC99A10B-9AA2-F663-4B66-D35BAE3EF7B4}"/>
              </a:ext>
            </a:extLst>
          </p:cNvPr>
          <p:cNvCxnSpPr>
            <a:cxnSpLocks/>
          </p:cNvCxnSpPr>
          <p:nvPr/>
        </p:nvCxnSpPr>
        <p:spPr bwMode="auto">
          <a:xfrm>
            <a:off x="8142852" y="1820253"/>
            <a:ext cx="0" cy="1490472"/>
          </a:xfrm>
          <a:prstGeom prst="straightConnector1">
            <a:avLst/>
          </a:prstGeom>
          <a:solidFill>
            <a:srgbClr val="FF9801"/>
          </a:solidFill>
          <a:ln w="12700" cap="flat" cmpd="sng" algn="ctr">
            <a:solidFill>
              <a:srgbClr val="7F7F7F"/>
            </a:solidFill>
            <a:prstDash val="solid"/>
            <a:round/>
            <a:headEnd type="oval"/>
            <a:tailEnd type="oval"/>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nvGrpSpPr>
          <p:cNvPr id="10" name="Group 9">
            <a:extLst>
              <a:ext uri="{FF2B5EF4-FFF2-40B4-BE49-F238E27FC236}">
                <a16:creationId xmlns:a16="http://schemas.microsoft.com/office/drawing/2014/main" id="{8B8DCEA4-8E66-46B7-1366-1C92959B6147}"/>
              </a:ext>
            </a:extLst>
          </p:cNvPr>
          <p:cNvGrpSpPr/>
          <p:nvPr/>
        </p:nvGrpSpPr>
        <p:grpSpPr>
          <a:xfrm>
            <a:off x="7848536" y="2344689"/>
            <a:ext cx="603503" cy="316437"/>
            <a:chOff x="7349874" y="2223666"/>
            <a:chExt cx="548639" cy="316437"/>
          </a:xfrm>
        </p:grpSpPr>
        <p:sp>
          <p:nvSpPr>
            <p:cNvPr id="11" name="Oval 10">
              <a:extLst>
                <a:ext uri="{FF2B5EF4-FFF2-40B4-BE49-F238E27FC236}">
                  <a16:creationId xmlns:a16="http://schemas.microsoft.com/office/drawing/2014/main" id="{E781E470-C432-200F-335E-CF9AF0A6CF17}"/>
                </a:ext>
              </a:extLst>
            </p:cNvPr>
            <p:cNvSpPr/>
            <p:nvPr/>
          </p:nvSpPr>
          <p:spPr bwMode="auto">
            <a:xfrm>
              <a:off x="7397483" y="2223666"/>
              <a:ext cx="453421" cy="316437"/>
            </a:xfrm>
            <a:prstGeom prst="ellipse">
              <a:avLst/>
            </a:prstGeom>
            <a:solidFill>
              <a:srgbClr val="BFBFBF"/>
            </a:solidFill>
            <a:ln w="7938" cap="flat" cmpd="sng" algn="ctr">
              <a:solidFill>
                <a:srgbClr val="7F7F7F"/>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900" b="1" i="0" u="none" strike="noStrike" cap="none" normalizeH="0" baseline="0" dirty="0">
                <a:ln>
                  <a:noFill/>
                </a:ln>
                <a:solidFill>
                  <a:schemeClr val="tx1"/>
                </a:solidFill>
                <a:effectLst/>
                <a:latin typeface="Helvetica" pitchFamily="34" charset="0"/>
              </a:endParaRPr>
            </a:p>
          </p:txBody>
        </p:sp>
        <p:sp>
          <p:nvSpPr>
            <p:cNvPr id="14" name="TextBox 13">
              <a:extLst>
                <a:ext uri="{FF2B5EF4-FFF2-40B4-BE49-F238E27FC236}">
                  <a16:creationId xmlns:a16="http://schemas.microsoft.com/office/drawing/2014/main" id="{3F3F36B4-3DDB-69E8-303A-BCCA1AAACF64}"/>
                </a:ext>
              </a:extLst>
            </p:cNvPr>
            <p:cNvSpPr txBox="1"/>
            <p:nvPr/>
          </p:nvSpPr>
          <p:spPr>
            <a:xfrm>
              <a:off x="7349874" y="2266468"/>
              <a:ext cx="548639" cy="230832"/>
            </a:xfrm>
            <a:prstGeom prst="rect">
              <a:avLst/>
            </a:prstGeom>
            <a:noFill/>
          </p:spPr>
          <p:txBody>
            <a:bodyPr wrap="square" lIns="0" rIns="0" rtlCol="0" anchor="ctr">
              <a:spAutoFit/>
            </a:bodyPr>
            <a:lstStyle/>
            <a:p>
              <a:pPr algn="ctr"/>
              <a:r>
                <a:rPr lang="en-US" sz="900" b="1" dirty="0">
                  <a:solidFill>
                    <a:schemeClr val="accent3"/>
                  </a:solidFill>
                  <a:latin typeface="Verdana" panose="020B0604030504040204" pitchFamily="34" charset="0"/>
                  <a:ea typeface="Verdana" panose="020B0604030504040204" pitchFamily="34" charset="0"/>
                  <a:cs typeface="Arial" panose="020B0604020202020204" pitchFamily="34" charset="0"/>
                </a:rPr>
                <a:t>~55%</a:t>
              </a:r>
            </a:p>
          </p:txBody>
        </p:sp>
      </p:grpSp>
      <p:cxnSp>
        <p:nvCxnSpPr>
          <p:cNvPr id="15" name="Straight Arrow Connector 14">
            <a:extLst>
              <a:ext uri="{FF2B5EF4-FFF2-40B4-BE49-F238E27FC236}">
                <a16:creationId xmlns:a16="http://schemas.microsoft.com/office/drawing/2014/main" id="{5A5E1F81-CFE9-F301-4145-650889666B97}"/>
              </a:ext>
            </a:extLst>
          </p:cNvPr>
          <p:cNvCxnSpPr>
            <a:cxnSpLocks/>
          </p:cNvCxnSpPr>
          <p:nvPr/>
        </p:nvCxnSpPr>
        <p:spPr bwMode="auto">
          <a:xfrm>
            <a:off x="8142852" y="3383280"/>
            <a:ext cx="0" cy="1234440"/>
          </a:xfrm>
          <a:prstGeom prst="straightConnector1">
            <a:avLst/>
          </a:prstGeom>
          <a:solidFill>
            <a:srgbClr val="FF9801"/>
          </a:solidFill>
          <a:ln w="12700" cap="flat" cmpd="sng" algn="ctr">
            <a:solidFill>
              <a:srgbClr val="00616E"/>
            </a:solidFill>
            <a:prstDash val="solid"/>
            <a:round/>
            <a:headEnd type="oval"/>
            <a:tailEnd type="oval"/>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nvGrpSpPr>
          <p:cNvPr id="16" name="Group 15">
            <a:extLst>
              <a:ext uri="{FF2B5EF4-FFF2-40B4-BE49-F238E27FC236}">
                <a16:creationId xmlns:a16="http://schemas.microsoft.com/office/drawing/2014/main" id="{53E36767-7DD3-DA7C-EF5E-446869995355}"/>
              </a:ext>
            </a:extLst>
          </p:cNvPr>
          <p:cNvGrpSpPr/>
          <p:nvPr/>
        </p:nvGrpSpPr>
        <p:grpSpPr>
          <a:xfrm>
            <a:off x="7848535" y="3821830"/>
            <a:ext cx="603504" cy="320040"/>
            <a:chOff x="7431939" y="3721191"/>
            <a:chExt cx="548640" cy="320040"/>
          </a:xfrm>
        </p:grpSpPr>
        <p:sp>
          <p:nvSpPr>
            <p:cNvPr id="31" name="Oval 30">
              <a:extLst>
                <a:ext uri="{FF2B5EF4-FFF2-40B4-BE49-F238E27FC236}">
                  <a16:creationId xmlns:a16="http://schemas.microsoft.com/office/drawing/2014/main" id="{1DB204CC-B38A-331C-B315-2E8A82216FD4}"/>
                </a:ext>
              </a:extLst>
            </p:cNvPr>
            <p:cNvSpPr/>
            <p:nvPr/>
          </p:nvSpPr>
          <p:spPr bwMode="auto">
            <a:xfrm>
              <a:off x="7479548" y="3721191"/>
              <a:ext cx="453422" cy="320040"/>
            </a:xfrm>
            <a:prstGeom prst="ellipse">
              <a:avLst/>
            </a:prstGeom>
            <a:solidFill>
              <a:srgbClr val="99C0C5"/>
            </a:solidFill>
            <a:ln w="7938" cap="flat" cmpd="sng" algn="ctr">
              <a:solidFill>
                <a:srgbClr val="00616E"/>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900" b="1" i="0" u="none" strike="noStrike" cap="none" normalizeH="0" baseline="0" dirty="0">
                <a:ln>
                  <a:noFill/>
                </a:ln>
                <a:solidFill>
                  <a:srgbClr val="00616E"/>
                </a:solidFill>
                <a:effectLst/>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2BCA7D8A-009A-7B57-EAAF-B63FE8B8D559}"/>
                </a:ext>
              </a:extLst>
            </p:cNvPr>
            <p:cNvSpPr txBox="1"/>
            <p:nvPr/>
          </p:nvSpPr>
          <p:spPr>
            <a:xfrm>
              <a:off x="7431939" y="3765794"/>
              <a:ext cx="548640" cy="230832"/>
            </a:xfrm>
            <a:prstGeom prst="rect">
              <a:avLst/>
            </a:prstGeom>
            <a:noFill/>
          </p:spPr>
          <p:txBody>
            <a:bodyPr wrap="square" lIns="0" rIns="0" rtlCol="0" anchor="ctr">
              <a:spAutoFit/>
            </a:bodyPr>
            <a:lstStyle/>
            <a:p>
              <a:pPr algn="ctr"/>
              <a:r>
                <a:rPr lang="en-US" sz="900" b="1" dirty="0">
                  <a:solidFill>
                    <a:srgbClr val="00616E"/>
                  </a:solidFill>
                  <a:latin typeface="Verdana" panose="020B0604030504040204" pitchFamily="34" charset="0"/>
                  <a:ea typeface="Verdana" panose="020B0604030504040204" pitchFamily="34" charset="0"/>
                  <a:cs typeface="Arial" panose="020B0604020202020204" pitchFamily="34" charset="0"/>
                </a:rPr>
                <a:t>~45%</a:t>
              </a:r>
            </a:p>
          </p:txBody>
        </p:sp>
      </p:grpSp>
      <p:sp>
        <p:nvSpPr>
          <p:cNvPr id="37" name="TextBox 36">
            <a:extLst>
              <a:ext uri="{FF2B5EF4-FFF2-40B4-BE49-F238E27FC236}">
                <a16:creationId xmlns:a16="http://schemas.microsoft.com/office/drawing/2014/main" id="{C946BEEC-4C63-1BDA-D5E8-6C012EC79E77}"/>
              </a:ext>
            </a:extLst>
          </p:cNvPr>
          <p:cNvSpPr txBox="1"/>
          <p:nvPr/>
        </p:nvSpPr>
        <p:spPr>
          <a:xfrm>
            <a:off x="3396939" y="1210241"/>
            <a:ext cx="5279429" cy="276999"/>
          </a:xfrm>
          <a:prstGeom prst="rect">
            <a:avLst/>
          </a:prstGeom>
          <a:solidFill>
            <a:srgbClr val="007474"/>
          </a:solidFill>
          <a:ln>
            <a:solidFill>
              <a:srgbClr val="00616E"/>
            </a:solidFill>
          </a:ln>
        </p:spPr>
        <p:txBody>
          <a:bodyPr wrap="square" rtlCol="0">
            <a:spAutoFit/>
          </a:bodyPr>
          <a:lstStyle/>
          <a:p>
            <a:pPr algn="l"/>
            <a:r>
              <a:rPr lang="en-US" sz="1200" dirty="0">
                <a:solidFill>
                  <a:schemeClr val="bg1"/>
                </a:solidFill>
                <a:latin typeface="Verdana" panose="020B0604030504040204" pitchFamily="34" charset="0"/>
                <a:ea typeface="Verdana" panose="020B0604030504040204" pitchFamily="34" charset="0"/>
                <a:cs typeface="Arial" panose="020B0604020202020204" pitchFamily="34" charset="0"/>
              </a:rPr>
              <a:t>Capital Allocation by Year </a:t>
            </a:r>
            <a:r>
              <a:rPr lang="en-US" sz="1200" b="0" i="1" dirty="0">
                <a:solidFill>
                  <a:schemeClr val="bg1"/>
                </a:solidFill>
                <a:latin typeface="Verdana" panose="020B0604030504040204" pitchFamily="34" charset="0"/>
                <a:ea typeface="Verdana" panose="020B0604030504040204" pitchFamily="34" charset="0"/>
                <a:cs typeface="Arial" panose="020B0604020202020204" pitchFamily="34" charset="0"/>
              </a:rPr>
              <a:t>(% of total capital allocated)</a:t>
            </a:r>
          </a:p>
        </p:txBody>
      </p:sp>
      <p:sp>
        <p:nvSpPr>
          <p:cNvPr id="52" name="Rectangle 51">
            <a:extLst>
              <a:ext uri="{FF2B5EF4-FFF2-40B4-BE49-F238E27FC236}">
                <a16:creationId xmlns:a16="http://schemas.microsoft.com/office/drawing/2014/main" id="{4DFD7230-354F-5F93-4D2C-65B266A61E02}"/>
              </a:ext>
            </a:extLst>
          </p:cNvPr>
          <p:cNvSpPr/>
          <p:nvPr/>
        </p:nvSpPr>
        <p:spPr bwMode="auto">
          <a:xfrm>
            <a:off x="532284" y="2926375"/>
            <a:ext cx="868680" cy="1115568"/>
          </a:xfrm>
          <a:prstGeom prst="rect">
            <a:avLst/>
          </a:prstGeom>
          <a:solidFill>
            <a:srgbClr val="00616E"/>
          </a:solidFill>
          <a:ln w="7938" cap="flat" cmpd="sng" algn="ctr">
            <a:noFill/>
            <a:prstDash val="solid"/>
            <a:round/>
            <a:headEnd type="none" w="med" len="med"/>
            <a:tailEnd type="none" w="med" len="med"/>
          </a:ln>
          <a:effectLst/>
        </p:spPr>
        <p:txBody>
          <a:bodyPr vert="horz" wrap="square" lIns="18288" tIns="45720" rIns="18288" bIns="45720" numCol="1" rtlCol="0" anchor="ctr" anchorCtr="0" compatLnSpc="1">
            <a:prstTxWarp prst="textNoShape">
              <a:avLst/>
            </a:prstTxWarp>
          </a:bodyPr>
          <a:lstStyle/>
          <a:p>
            <a:pPr algn="ctr" eaLnBrk="0" fontAlgn="base" hangingPunct="0">
              <a:spcBef>
                <a:spcPct val="0"/>
              </a:spcBef>
              <a:spcAft>
                <a:spcPct val="0"/>
              </a:spcAft>
            </a:pPr>
            <a:r>
              <a:rPr lang="en-US" sz="900" b="1" dirty="0">
                <a:solidFill>
                  <a:schemeClr val="bg1"/>
                </a:solidFill>
                <a:latin typeface="Verdana" panose="020B0604030504040204" pitchFamily="34" charset="0"/>
                <a:ea typeface="Verdana" panose="020B0604030504040204" pitchFamily="34" charset="0"/>
                <a:cs typeface="Arial" panose="020B0604020202020204" pitchFamily="34" charset="0"/>
              </a:rPr>
              <a:t>M&amp;A</a:t>
            </a:r>
          </a:p>
        </p:txBody>
      </p:sp>
      <p:sp>
        <p:nvSpPr>
          <p:cNvPr id="53" name="Rectangle 52">
            <a:extLst>
              <a:ext uri="{FF2B5EF4-FFF2-40B4-BE49-F238E27FC236}">
                <a16:creationId xmlns:a16="http://schemas.microsoft.com/office/drawing/2014/main" id="{9BADA8AE-0FED-E246-4996-0D86106FB2BF}"/>
              </a:ext>
            </a:extLst>
          </p:cNvPr>
          <p:cNvSpPr>
            <a:spLocks/>
          </p:cNvSpPr>
          <p:nvPr/>
        </p:nvSpPr>
        <p:spPr bwMode="auto">
          <a:xfrm>
            <a:off x="532284" y="1756519"/>
            <a:ext cx="868680" cy="1115568"/>
          </a:xfrm>
          <a:prstGeom prst="rect">
            <a:avLst/>
          </a:prstGeom>
          <a:solidFill>
            <a:srgbClr val="99C0C5"/>
          </a:solidFill>
          <a:ln w="7938" cap="flat" cmpd="sng" algn="ctr">
            <a:noFill/>
            <a:prstDash val="solid"/>
            <a:round/>
            <a:headEnd type="none" w="med" len="med"/>
            <a:tailEnd type="none" w="med" len="med"/>
          </a:ln>
          <a:effectLst/>
        </p:spPr>
        <p:txBody>
          <a:bodyPr vert="horz" wrap="square" lIns="18288" tIns="45720" rIns="18288" bIns="45720" numCol="1" rtlCol="0" anchor="ctr" anchorCtr="0" compatLnSpc="1">
            <a:prstTxWarp prst="textNoShape">
              <a:avLst/>
            </a:prstTxWarp>
          </a:bodyPr>
          <a:lstStyle/>
          <a:p>
            <a:pPr algn="ctr" eaLnBrk="0" fontAlgn="base" hangingPunct="0">
              <a:spcBef>
                <a:spcPct val="0"/>
              </a:spcBef>
              <a:spcAft>
                <a:spcPct val="0"/>
              </a:spcAft>
            </a:pPr>
            <a:r>
              <a:rPr lang="en-US" sz="900" b="1" dirty="0">
                <a:solidFill>
                  <a:srgbClr val="000000"/>
                </a:solidFill>
                <a:latin typeface="Verdana" panose="020B0604030504040204" pitchFamily="34" charset="0"/>
                <a:ea typeface="Verdana" panose="020B0604030504040204" pitchFamily="34" charset="0"/>
                <a:cs typeface="Arial" panose="020B0604020202020204" pitchFamily="34" charset="0"/>
              </a:rPr>
              <a:t>Capex</a:t>
            </a:r>
          </a:p>
        </p:txBody>
      </p:sp>
      <p:sp>
        <p:nvSpPr>
          <p:cNvPr id="54" name="Rectangle 53">
            <a:extLst>
              <a:ext uri="{FF2B5EF4-FFF2-40B4-BE49-F238E27FC236}">
                <a16:creationId xmlns:a16="http://schemas.microsoft.com/office/drawing/2014/main" id="{B17BFA3D-2523-ABB1-2DA4-15582D19B06A}"/>
              </a:ext>
            </a:extLst>
          </p:cNvPr>
          <p:cNvSpPr/>
          <p:nvPr/>
        </p:nvSpPr>
        <p:spPr bwMode="auto">
          <a:xfrm>
            <a:off x="545975" y="5370759"/>
            <a:ext cx="868680" cy="955548"/>
          </a:xfrm>
          <a:prstGeom prst="rect">
            <a:avLst/>
          </a:prstGeom>
          <a:solidFill>
            <a:srgbClr val="7F7F7F"/>
          </a:solidFill>
          <a:ln w="7938" cap="flat" cmpd="sng" algn="ctr">
            <a:noFill/>
            <a:prstDash val="solid"/>
            <a:round/>
            <a:headEnd type="none" w="med" len="med"/>
            <a:tailEnd type="none" w="med" len="med"/>
          </a:ln>
          <a:effectLst/>
        </p:spPr>
        <p:txBody>
          <a:bodyPr vert="horz" wrap="square" lIns="18288" tIns="45720" rIns="18288" bIns="45720" numCol="1" rtlCol="0" anchor="ctr" anchorCtr="0" compatLnSpc="1">
            <a:prstTxWarp prst="textNoShape">
              <a:avLst/>
            </a:prstTxWarp>
          </a:bodyPr>
          <a:lstStyle/>
          <a:p>
            <a:pPr algn="ctr" eaLnBrk="0" fontAlgn="base" hangingPunct="0">
              <a:spcBef>
                <a:spcPct val="0"/>
              </a:spcBef>
              <a:spcAft>
                <a:spcPct val="0"/>
              </a:spcAft>
            </a:pPr>
            <a:r>
              <a:rPr lang="en-US" sz="900" b="1" dirty="0">
                <a:solidFill>
                  <a:schemeClr val="bg1"/>
                </a:solidFill>
                <a:latin typeface="Verdana" panose="020B0604030504040204" pitchFamily="34" charset="0"/>
                <a:ea typeface="Verdana" panose="020B0604030504040204" pitchFamily="34" charset="0"/>
                <a:cs typeface="Arial" panose="020B0604020202020204" pitchFamily="34" charset="0"/>
              </a:rPr>
              <a:t>Dividends</a:t>
            </a:r>
          </a:p>
        </p:txBody>
      </p:sp>
      <p:sp>
        <p:nvSpPr>
          <p:cNvPr id="55" name="Rectangle 54">
            <a:extLst>
              <a:ext uri="{FF2B5EF4-FFF2-40B4-BE49-F238E27FC236}">
                <a16:creationId xmlns:a16="http://schemas.microsoft.com/office/drawing/2014/main" id="{65865048-F271-1C62-914A-8D4F5B2611B9}"/>
              </a:ext>
            </a:extLst>
          </p:cNvPr>
          <p:cNvSpPr/>
          <p:nvPr/>
        </p:nvSpPr>
        <p:spPr bwMode="auto">
          <a:xfrm>
            <a:off x="545975" y="4359470"/>
            <a:ext cx="868680" cy="955548"/>
          </a:xfrm>
          <a:prstGeom prst="rect">
            <a:avLst/>
          </a:prstGeom>
          <a:solidFill>
            <a:srgbClr val="BFBFBF"/>
          </a:solidFill>
          <a:ln w="7938" cap="flat" cmpd="sng" algn="ctr">
            <a:noFill/>
            <a:prstDash val="solid"/>
            <a:round/>
            <a:headEnd type="none" w="med" len="med"/>
            <a:tailEnd type="none" w="med" len="med"/>
          </a:ln>
          <a:effectLst/>
        </p:spPr>
        <p:txBody>
          <a:bodyPr vert="horz" wrap="square" lIns="18288" tIns="45720" rIns="18288" bIns="45720" numCol="1" rtlCol="0" anchor="ctr" anchorCtr="0" compatLnSpc="1">
            <a:prstTxWarp prst="textNoShape">
              <a:avLst/>
            </a:prstTxWarp>
          </a:bodyPr>
          <a:lstStyle/>
          <a:p>
            <a:pPr algn="ctr" eaLnBrk="0" fontAlgn="base" hangingPunct="0">
              <a:spcBef>
                <a:spcPct val="0"/>
              </a:spcBef>
              <a:spcAft>
                <a:spcPct val="0"/>
              </a:spcAft>
            </a:pPr>
            <a:r>
              <a:rPr lang="en-US" sz="900" b="1" dirty="0">
                <a:solidFill>
                  <a:srgbClr val="000000"/>
                </a:solidFill>
                <a:latin typeface="Verdana" panose="020B0604030504040204" pitchFamily="34" charset="0"/>
                <a:ea typeface="Verdana" panose="020B0604030504040204" pitchFamily="34" charset="0"/>
                <a:cs typeface="Arial" panose="020B0604020202020204" pitchFamily="34" charset="0"/>
              </a:rPr>
              <a:t>Share Repurchases</a:t>
            </a:r>
          </a:p>
        </p:txBody>
      </p:sp>
      <p:sp>
        <p:nvSpPr>
          <p:cNvPr id="56" name="TextBox 55">
            <a:extLst>
              <a:ext uri="{FF2B5EF4-FFF2-40B4-BE49-F238E27FC236}">
                <a16:creationId xmlns:a16="http://schemas.microsoft.com/office/drawing/2014/main" id="{CABD832A-5EBF-2078-3BEA-421690B116E3}"/>
              </a:ext>
            </a:extLst>
          </p:cNvPr>
          <p:cNvSpPr txBox="1"/>
          <p:nvPr/>
        </p:nvSpPr>
        <p:spPr>
          <a:xfrm>
            <a:off x="463549" y="1210241"/>
            <a:ext cx="2784791" cy="276999"/>
          </a:xfrm>
          <a:prstGeom prst="rect">
            <a:avLst/>
          </a:prstGeom>
          <a:solidFill>
            <a:srgbClr val="007474"/>
          </a:solidFill>
          <a:ln w="12700">
            <a:solidFill>
              <a:srgbClr val="00616E"/>
            </a:solidFill>
          </a:ln>
        </p:spPr>
        <p:txBody>
          <a:bodyPr wrap="square" rtlCol="0">
            <a:spAutoFit/>
          </a:bodyPr>
          <a:lstStyle/>
          <a:p>
            <a:pPr algn="l"/>
            <a:r>
              <a:rPr lang="en-US" sz="1200" dirty="0">
                <a:solidFill>
                  <a:schemeClr val="bg1"/>
                </a:solidFill>
                <a:latin typeface="Verdana" panose="020B0604030504040204" pitchFamily="34" charset="0"/>
                <a:ea typeface="Verdana" panose="020B0604030504040204" pitchFamily="34" charset="0"/>
                <a:cs typeface="Arial" panose="020B0604020202020204" pitchFamily="34" charset="0"/>
              </a:rPr>
              <a:t>Capital Allocation Strategy</a:t>
            </a:r>
            <a:endParaRPr lang="en-US" sz="1200" b="0" i="1" dirty="0">
              <a:solidFill>
                <a:schemeClr val="bg1"/>
              </a:solidFill>
              <a:latin typeface="Verdana" panose="020B0604030504040204" pitchFamily="34" charset="0"/>
              <a:ea typeface="Verdana" panose="020B060403050404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B8D287D1-0076-1625-E56B-5A71BDB83594}"/>
              </a:ext>
            </a:extLst>
          </p:cNvPr>
          <p:cNvSpPr txBox="1"/>
          <p:nvPr/>
        </p:nvSpPr>
        <p:spPr>
          <a:xfrm>
            <a:off x="457162" y="4069707"/>
            <a:ext cx="2784790" cy="261610"/>
          </a:xfrm>
          <a:prstGeom prst="rect">
            <a:avLst/>
          </a:prstGeom>
          <a:noFill/>
        </p:spPr>
        <p:txBody>
          <a:bodyPr wrap="square" lIns="18288" rIns="18288" rtlCol="0" anchor="ctr">
            <a:spAutoFit/>
          </a:bodyPr>
          <a:lstStyle/>
          <a:p>
            <a:pPr algn="ctr" eaLnBrk="0" fontAlgn="base" hangingPunct="0">
              <a:spcBef>
                <a:spcPct val="0"/>
              </a:spcBef>
              <a:spcAft>
                <a:spcPct val="0"/>
              </a:spcAft>
            </a:pPr>
            <a:r>
              <a:rPr lang="en-US" sz="1100" b="1" i="1" dirty="0">
                <a:solidFill>
                  <a:srgbClr val="FFFFFF">
                    <a:lumMod val="50000"/>
                  </a:srgbClr>
                </a:solidFill>
                <a:latin typeface="Verdana" panose="020B0604030504040204" pitchFamily="34" charset="0"/>
                <a:ea typeface="Verdana" panose="020B0604030504040204" pitchFamily="34" charset="0"/>
                <a:cs typeface="Arial" panose="020B0604020202020204" pitchFamily="34" charset="0"/>
              </a:rPr>
              <a:t>Shareholder Return</a:t>
            </a:r>
            <a:endParaRPr lang="en-US" sz="1100" b="1" i="1" dirty="0">
              <a:solidFill>
                <a:srgbClr val="00616E"/>
              </a:solidFill>
              <a:latin typeface="Verdana" panose="020B0604030504040204" pitchFamily="34" charset="0"/>
              <a:ea typeface="Verdana" panose="020B060403050404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6C782227-C448-AF7E-0DE2-28347A88912B}"/>
              </a:ext>
            </a:extLst>
          </p:cNvPr>
          <p:cNvSpPr txBox="1"/>
          <p:nvPr/>
        </p:nvSpPr>
        <p:spPr>
          <a:xfrm>
            <a:off x="460356" y="1482989"/>
            <a:ext cx="2778403" cy="261610"/>
          </a:xfrm>
          <a:prstGeom prst="rect">
            <a:avLst/>
          </a:prstGeom>
          <a:noFill/>
        </p:spPr>
        <p:txBody>
          <a:bodyPr wrap="square" lIns="18288" rIns="18288" rtlCol="0" anchor="ctr">
            <a:spAutoFit/>
          </a:bodyPr>
          <a:lstStyle/>
          <a:p>
            <a:pPr algn="ctr" eaLnBrk="0" fontAlgn="base" hangingPunct="0">
              <a:spcBef>
                <a:spcPct val="0"/>
              </a:spcBef>
              <a:spcAft>
                <a:spcPct val="0"/>
              </a:spcAft>
            </a:pPr>
            <a:r>
              <a:rPr lang="en-US" sz="1100" b="1" i="1" dirty="0">
                <a:solidFill>
                  <a:srgbClr val="00616E"/>
                </a:solidFill>
                <a:latin typeface="Verdana" panose="020B0604030504040204" pitchFamily="34" charset="0"/>
                <a:ea typeface="Verdana" panose="020B0604030504040204" pitchFamily="34" charset="0"/>
                <a:cs typeface="Arial" panose="020B0604020202020204" pitchFamily="34" charset="0"/>
              </a:rPr>
              <a:t>Business Reinvestment</a:t>
            </a:r>
          </a:p>
        </p:txBody>
      </p:sp>
      <p:sp>
        <p:nvSpPr>
          <p:cNvPr id="59" name="Text Placeholder 2">
            <a:extLst>
              <a:ext uri="{FF2B5EF4-FFF2-40B4-BE49-F238E27FC236}">
                <a16:creationId xmlns:a16="http://schemas.microsoft.com/office/drawing/2014/main" id="{C2FE3F4E-D454-4E72-5D04-D935A01A7D89}"/>
              </a:ext>
            </a:extLst>
          </p:cNvPr>
          <p:cNvSpPr txBox="1">
            <a:spLocks/>
          </p:cNvSpPr>
          <p:nvPr/>
        </p:nvSpPr>
        <p:spPr>
          <a:xfrm>
            <a:off x="1400964" y="2944547"/>
            <a:ext cx="1840988" cy="1115567"/>
          </a:xfrm>
          <a:prstGeom prst="rect">
            <a:avLst/>
          </a:prstGeom>
        </p:spPr>
        <p:txBody>
          <a:bodyPr lIns="45720" tIns="18288" rIns="45720">
            <a:no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114300">
              <a:lnSpc>
                <a:spcPct val="95000"/>
              </a:lnSpc>
              <a:spcBef>
                <a:spcPts val="100"/>
              </a:spcBef>
              <a:spcAft>
                <a:spcPts val="100"/>
              </a:spcAft>
            </a:pPr>
            <a:r>
              <a:rPr lang="en-US" sz="900" dirty="0">
                <a:solidFill>
                  <a:srgbClr val="000000"/>
                </a:solidFill>
                <a:cs typeface="Arial" panose="020B0604020202020204" pitchFamily="34" charset="0"/>
              </a:rPr>
              <a:t>Augment business with complimentary service offerings, bolster capabilities, service additional geographies</a:t>
            </a:r>
          </a:p>
          <a:p>
            <a:pPr marL="114300" indent="-114300">
              <a:lnSpc>
                <a:spcPct val="95000"/>
              </a:lnSpc>
              <a:spcBef>
                <a:spcPts val="100"/>
              </a:spcBef>
              <a:spcAft>
                <a:spcPts val="100"/>
              </a:spcAft>
            </a:pPr>
            <a:r>
              <a:rPr lang="en-US" sz="900" dirty="0">
                <a:solidFill>
                  <a:srgbClr val="000000"/>
                </a:solidFill>
                <a:cs typeface="Arial" panose="020B0604020202020204" pitchFamily="34" charset="0"/>
              </a:rPr>
              <a:t>Ongoing evaluation of diverse pipeline, both tuck-in and targets of scale</a:t>
            </a:r>
          </a:p>
          <a:p>
            <a:pPr marL="171450" indent="-171450">
              <a:lnSpc>
                <a:spcPct val="95000"/>
              </a:lnSpc>
              <a:spcBef>
                <a:spcPts val="100"/>
              </a:spcBef>
              <a:spcAft>
                <a:spcPts val="100"/>
              </a:spcAft>
            </a:pPr>
            <a:endParaRPr lang="en-US" sz="900" dirty="0">
              <a:cs typeface="Arial" panose="020B0604020202020204" pitchFamily="34" charset="0"/>
            </a:endParaRPr>
          </a:p>
        </p:txBody>
      </p:sp>
      <p:sp>
        <p:nvSpPr>
          <p:cNvPr id="60" name="Text Placeholder 2">
            <a:extLst>
              <a:ext uri="{FF2B5EF4-FFF2-40B4-BE49-F238E27FC236}">
                <a16:creationId xmlns:a16="http://schemas.microsoft.com/office/drawing/2014/main" id="{C926B4BA-A32D-0E4C-A460-F39A6F67916F}"/>
              </a:ext>
            </a:extLst>
          </p:cNvPr>
          <p:cNvSpPr txBox="1">
            <a:spLocks/>
          </p:cNvSpPr>
          <p:nvPr/>
        </p:nvSpPr>
        <p:spPr>
          <a:xfrm>
            <a:off x="1400965" y="1756519"/>
            <a:ext cx="1840987" cy="1115568"/>
          </a:xfrm>
          <a:prstGeom prst="rect">
            <a:avLst/>
          </a:prstGeom>
        </p:spPr>
        <p:txBody>
          <a:bodyPr lIns="45720" tIns="45720" rIns="45720" anchor="ctr">
            <a:no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114300">
              <a:lnSpc>
                <a:spcPct val="95000"/>
              </a:lnSpc>
              <a:spcBef>
                <a:spcPts val="200"/>
              </a:spcBef>
              <a:spcAft>
                <a:spcPts val="200"/>
              </a:spcAft>
            </a:pPr>
            <a:r>
              <a:rPr lang="en-US" sz="900" dirty="0">
                <a:solidFill>
                  <a:srgbClr val="000000"/>
                </a:solidFill>
                <a:cs typeface="Arial" panose="020B0604020202020204" pitchFamily="34" charset="0"/>
              </a:rPr>
              <a:t>Expand prefabrication capacity</a:t>
            </a:r>
          </a:p>
          <a:p>
            <a:pPr marL="114300" indent="-114300">
              <a:lnSpc>
                <a:spcPct val="95000"/>
              </a:lnSpc>
              <a:spcBef>
                <a:spcPts val="200"/>
              </a:spcBef>
              <a:spcAft>
                <a:spcPts val="200"/>
              </a:spcAft>
            </a:pPr>
            <a:r>
              <a:rPr lang="en-US" sz="900" dirty="0">
                <a:solidFill>
                  <a:srgbClr val="000000"/>
                </a:solidFill>
                <a:cs typeface="Arial" panose="020B0604020202020204" pitchFamily="34" charset="0"/>
              </a:rPr>
              <a:t>Investments in VDC technologies, including BIM, automation, and robotics</a:t>
            </a:r>
          </a:p>
        </p:txBody>
      </p:sp>
      <p:sp>
        <p:nvSpPr>
          <p:cNvPr id="61" name="Text Placeholder 2">
            <a:extLst>
              <a:ext uri="{FF2B5EF4-FFF2-40B4-BE49-F238E27FC236}">
                <a16:creationId xmlns:a16="http://schemas.microsoft.com/office/drawing/2014/main" id="{1EFAA9FB-03C1-57C1-AC69-95D6FD2197B2}"/>
              </a:ext>
            </a:extLst>
          </p:cNvPr>
          <p:cNvSpPr txBox="1">
            <a:spLocks/>
          </p:cNvSpPr>
          <p:nvPr/>
        </p:nvSpPr>
        <p:spPr>
          <a:xfrm>
            <a:off x="1400965" y="5405437"/>
            <a:ext cx="1840986" cy="917720"/>
          </a:xfrm>
          <a:prstGeom prst="rect">
            <a:avLst/>
          </a:prstGeom>
        </p:spPr>
        <p:txBody>
          <a:bodyPr lIns="45720" tIns="45720" rIns="45720" anchor="ctr">
            <a:no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114300">
              <a:lnSpc>
                <a:spcPct val="95000"/>
              </a:lnSpc>
              <a:spcBef>
                <a:spcPts val="300"/>
              </a:spcBef>
              <a:spcAft>
                <a:spcPts val="300"/>
              </a:spcAft>
            </a:pPr>
            <a:r>
              <a:rPr lang="en-US" sz="900" dirty="0">
                <a:solidFill>
                  <a:srgbClr val="000000"/>
                </a:solidFill>
                <a:cs typeface="Arial" panose="020B0604020202020204" pitchFamily="34" charset="0"/>
              </a:rPr>
              <a:t>Steady, progressive dividend policy</a:t>
            </a:r>
          </a:p>
          <a:p>
            <a:pPr marL="114300" indent="-114300">
              <a:lnSpc>
                <a:spcPct val="95000"/>
              </a:lnSpc>
              <a:spcBef>
                <a:spcPts val="300"/>
              </a:spcBef>
              <a:spcAft>
                <a:spcPts val="300"/>
              </a:spcAft>
            </a:pPr>
            <a:r>
              <a:rPr lang="en-US" sz="900" dirty="0">
                <a:solidFill>
                  <a:srgbClr val="000000"/>
                </a:solidFill>
                <a:cs typeface="Arial" panose="020B0604020202020204" pitchFamily="34" charset="0"/>
              </a:rPr>
              <a:t>In 2024, increased quarterly dividend by 39% to $0.25 / share</a:t>
            </a:r>
          </a:p>
        </p:txBody>
      </p:sp>
      <p:sp>
        <p:nvSpPr>
          <p:cNvPr id="62" name="Text Placeholder 2">
            <a:extLst>
              <a:ext uri="{FF2B5EF4-FFF2-40B4-BE49-F238E27FC236}">
                <a16:creationId xmlns:a16="http://schemas.microsoft.com/office/drawing/2014/main" id="{EB8F6E7F-0F0E-B45F-CF54-27EDA43D75C6}"/>
              </a:ext>
            </a:extLst>
          </p:cNvPr>
          <p:cNvSpPr txBox="1">
            <a:spLocks/>
          </p:cNvSpPr>
          <p:nvPr/>
        </p:nvSpPr>
        <p:spPr>
          <a:xfrm>
            <a:off x="1400964" y="4359470"/>
            <a:ext cx="1840988" cy="955548"/>
          </a:xfrm>
          <a:prstGeom prst="rect">
            <a:avLst/>
          </a:prstGeom>
        </p:spPr>
        <p:txBody>
          <a:bodyPr lIns="45720" tIns="45720" rIns="45720" anchor="ctr">
            <a:no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114300">
              <a:lnSpc>
                <a:spcPct val="95000"/>
              </a:lnSpc>
              <a:spcBef>
                <a:spcPts val="200"/>
              </a:spcBef>
              <a:spcAft>
                <a:spcPts val="200"/>
              </a:spcAft>
            </a:pPr>
            <a:r>
              <a:rPr lang="en-US" sz="900" dirty="0">
                <a:solidFill>
                  <a:srgbClr val="000000"/>
                </a:solidFill>
                <a:cs typeface="Arial" panose="020B0604020202020204" pitchFamily="34" charset="0"/>
              </a:rPr>
              <a:t>Track record of proven return of capital to shareholders</a:t>
            </a:r>
          </a:p>
          <a:p>
            <a:pPr marL="114300" indent="-114300">
              <a:lnSpc>
                <a:spcPct val="95000"/>
              </a:lnSpc>
              <a:spcBef>
                <a:spcPts val="200"/>
              </a:spcBef>
              <a:spcAft>
                <a:spcPts val="200"/>
              </a:spcAft>
            </a:pPr>
            <a:r>
              <a:rPr lang="en-US" sz="900" dirty="0">
                <a:solidFill>
                  <a:srgbClr val="000000"/>
                </a:solidFill>
                <a:cs typeface="Arial" panose="020B0604020202020204" pitchFamily="34" charset="0"/>
              </a:rPr>
              <a:t>~$352 million remaining </a:t>
            </a:r>
            <a:br>
              <a:rPr lang="en-US" sz="900" dirty="0">
                <a:solidFill>
                  <a:srgbClr val="000000"/>
                </a:solidFill>
                <a:cs typeface="Arial" panose="020B0604020202020204" pitchFamily="34" charset="0"/>
              </a:rPr>
            </a:br>
            <a:r>
              <a:rPr lang="en-US" sz="900" dirty="0">
                <a:solidFill>
                  <a:srgbClr val="000000"/>
                </a:solidFill>
                <a:cs typeface="Arial" panose="020B0604020202020204" pitchFamily="34" charset="0"/>
              </a:rPr>
              <a:t>on share repurchase authorization</a:t>
            </a:r>
            <a:r>
              <a:rPr lang="en-US" sz="900" baseline="30000" dirty="0">
                <a:solidFill>
                  <a:srgbClr val="000000"/>
                </a:solidFill>
                <a:cs typeface="Arial" panose="020B0604020202020204" pitchFamily="34" charset="0"/>
              </a:rPr>
              <a:t>*</a:t>
            </a:r>
          </a:p>
        </p:txBody>
      </p:sp>
      <p:sp>
        <p:nvSpPr>
          <p:cNvPr id="63" name="TextBox 62">
            <a:extLst>
              <a:ext uri="{FF2B5EF4-FFF2-40B4-BE49-F238E27FC236}">
                <a16:creationId xmlns:a16="http://schemas.microsoft.com/office/drawing/2014/main" id="{E0CE77A9-64B1-DEE3-D6EE-EE2A4E982B52}"/>
              </a:ext>
            </a:extLst>
          </p:cNvPr>
          <p:cNvSpPr txBox="1"/>
          <p:nvPr/>
        </p:nvSpPr>
        <p:spPr>
          <a:xfrm>
            <a:off x="546846" y="6465730"/>
            <a:ext cx="7026797" cy="207749"/>
          </a:xfrm>
          <a:prstGeom prst="rect">
            <a:avLst/>
          </a:prstGeom>
          <a:noFill/>
        </p:spPr>
        <p:txBody>
          <a:bodyPr wrap="square" rtlCol="0">
            <a:spAutoFit/>
          </a:bodyPr>
          <a:lstStyle/>
          <a:p>
            <a:r>
              <a:rPr lang="en-US" sz="750" dirty="0">
                <a:solidFill>
                  <a:srgbClr val="000000"/>
                </a:solidFill>
                <a:latin typeface="Verdana" panose="020B0604030504040204" pitchFamily="34" charset="0"/>
                <a:ea typeface="Verdana" panose="020B0604030504040204" pitchFamily="34" charset="0"/>
              </a:rPr>
              <a:t>*   As of 9/30/24</a:t>
            </a:r>
          </a:p>
        </p:txBody>
      </p:sp>
      <p:sp>
        <p:nvSpPr>
          <p:cNvPr id="64" name="Rectangle 63">
            <a:extLst>
              <a:ext uri="{FF2B5EF4-FFF2-40B4-BE49-F238E27FC236}">
                <a16:creationId xmlns:a16="http://schemas.microsoft.com/office/drawing/2014/main" id="{6954BA50-7085-E203-8041-FACA4E19FD48}"/>
              </a:ext>
            </a:extLst>
          </p:cNvPr>
          <p:cNvSpPr/>
          <p:nvPr/>
        </p:nvSpPr>
        <p:spPr>
          <a:xfrm>
            <a:off x="7499684" y="6144469"/>
            <a:ext cx="1644316" cy="7135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Text Placeholder 1">
            <a:extLst>
              <a:ext uri="{FF2B5EF4-FFF2-40B4-BE49-F238E27FC236}">
                <a16:creationId xmlns:a16="http://schemas.microsoft.com/office/drawing/2014/main" id="{13031A69-50C0-982C-17F4-F7DD619D2561}"/>
              </a:ext>
            </a:extLst>
          </p:cNvPr>
          <p:cNvSpPr txBox="1">
            <a:spLocks/>
          </p:cNvSpPr>
          <p:nvPr/>
        </p:nvSpPr>
        <p:spPr>
          <a:xfrm>
            <a:off x="3653611" y="5740150"/>
            <a:ext cx="5201086" cy="1029957"/>
          </a:xfrm>
          <a:prstGeom prst="rect">
            <a:avLst/>
          </a:prstGeom>
        </p:spPr>
        <p:txBody>
          <a:bodyPr anchor="ctr">
            <a:noAutofit/>
          </a:bodyPr>
          <a:lstStyle>
            <a:lvl1pPr marL="228600" indent="-228600" algn="l" defTabSz="914400" rtl="0" eaLnBrk="1" latinLnBrk="0" hangingPunct="1">
              <a:lnSpc>
                <a:spcPct val="90000"/>
              </a:lnSpc>
              <a:spcBef>
                <a:spcPts val="1000"/>
              </a:spcBef>
              <a:buClr>
                <a:srgbClr val="007C85"/>
              </a:buClr>
              <a:buFont typeface="Verdana" panose="020B0604030504040204" pitchFamily="34" charset="0"/>
              <a:buChar char="»"/>
              <a:defRPr sz="20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007C85"/>
              </a:buClr>
              <a:buFont typeface="Wingdings" panose="05000000000000000000" pitchFamily="2" charset="2"/>
              <a:buChar char="§"/>
              <a:defRPr sz="1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007C85"/>
              </a:buClr>
              <a:buFont typeface="Verdana" panose="020B060403050404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007C85"/>
              </a:buClr>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buFont typeface="Verdana" panose="020B0604030504040204" pitchFamily="34" charset="0"/>
              <a:buNone/>
            </a:pPr>
            <a:r>
              <a:rPr lang="en-US" sz="1600" b="1" i="1" dirty="0">
                <a:cs typeface="Arial" panose="020B0604020202020204" pitchFamily="34" charset="0"/>
              </a:rPr>
              <a:t>Strong balance sheet and long-term cash flow generation support </a:t>
            </a:r>
            <a:r>
              <a:rPr lang="en-US" sz="1600" b="1" i="1" u="sng" dirty="0">
                <a:cs typeface="Arial" panose="020B0604020202020204" pitchFamily="34" charset="0"/>
              </a:rPr>
              <a:t>strategic</a:t>
            </a:r>
            <a:r>
              <a:rPr lang="en-US" sz="1600" b="1" i="1" dirty="0">
                <a:cs typeface="Arial" panose="020B0604020202020204" pitchFamily="34" charset="0"/>
              </a:rPr>
              <a:t> and </a:t>
            </a:r>
            <a:r>
              <a:rPr lang="en-US" sz="1600" b="1" i="1" u="sng" dirty="0">
                <a:cs typeface="Arial" panose="020B0604020202020204" pitchFamily="34" charset="0"/>
              </a:rPr>
              <a:t>balanced</a:t>
            </a:r>
            <a:r>
              <a:rPr lang="en-US" sz="1600" b="1" i="1" dirty="0">
                <a:cs typeface="Arial" panose="020B0604020202020204" pitchFamily="34" charset="0"/>
              </a:rPr>
              <a:t> approach to capital deployment</a:t>
            </a:r>
          </a:p>
        </p:txBody>
      </p:sp>
      <p:grpSp>
        <p:nvGrpSpPr>
          <p:cNvPr id="66" name="Group 65">
            <a:extLst>
              <a:ext uri="{FF2B5EF4-FFF2-40B4-BE49-F238E27FC236}">
                <a16:creationId xmlns:a16="http://schemas.microsoft.com/office/drawing/2014/main" id="{0B1AF128-CEC1-414E-2C72-07B8A6BB0395}"/>
              </a:ext>
            </a:extLst>
          </p:cNvPr>
          <p:cNvGrpSpPr/>
          <p:nvPr/>
        </p:nvGrpSpPr>
        <p:grpSpPr>
          <a:xfrm>
            <a:off x="3513215" y="5119827"/>
            <a:ext cx="2245675" cy="623248"/>
            <a:chOff x="1415488" y="5196840"/>
            <a:chExt cx="2245675" cy="623248"/>
          </a:xfrm>
        </p:grpSpPr>
        <p:sp>
          <p:nvSpPr>
            <p:cNvPr id="67" name="TextBox 66">
              <a:extLst>
                <a:ext uri="{FF2B5EF4-FFF2-40B4-BE49-F238E27FC236}">
                  <a16:creationId xmlns:a16="http://schemas.microsoft.com/office/drawing/2014/main" id="{EF882D64-569B-4323-D504-0C463014541B}"/>
                </a:ext>
              </a:extLst>
            </p:cNvPr>
            <p:cNvSpPr txBox="1"/>
            <p:nvPr/>
          </p:nvSpPr>
          <p:spPr>
            <a:xfrm>
              <a:off x="1415488" y="5196840"/>
              <a:ext cx="2202180" cy="253916"/>
            </a:xfrm>
            <a:prstGeom prst="rect">
              <a:avLst/>
            </a:prstGeom>
            <a:noFill/>
          </p:spPr>
          <p:txBody>
            <a:bodyPr wrap="square" rtlCol="0">
              <a:spAutoFit/>
            </a:bodyPr>
            <a:lstStyle/>
            <a:p>
              <a:pPr algn="ctr" eaLnBrk="0" fontAlgn="base" hangingPunct="0">
                <a:spcBef>
                  <a:spcPct val="0"/>
                </a:spcBef>
                <a:spcAft>
                  <a:spcPct val="0"/>
                </a:spcAft>
              </a:pPr>
              <a:r>
                <a:rPr lang="en-US" sz="1050" b="1" u="sng" dirty="0">
                  <a:solidFill>
                    <a:srgbClr val="00616E"/>
                  </a:solidFill>
                  <a:latin typeface="Arial" panose="020B0604020202020204" pitchFamily="34" charset="0"/>
                  <a:cs typeface="Arial" panose="020B0604020202020204" pitchFamily="34" charset="0"/>
                </a:rPr>
                <a:t>Business Reinvestment</a:t>
              </a:r>
            </a:p>
          </p:txBody>
        </p:sp>
        <p:grpSp>
          <p:nvGrpSpPr>
            <p:cNvPr id="68" name="Group 67">
              <a:extLst>
                <a:ext uri="{FF2B5EF4-FFF2-40B4-BE49-F238E27FC236}">
                  <a16:creationId xmlns:a16="http://schemas.microsoft.com/office/drawing/2014/main" id="{A7777669-85A8-17B4-7EB5-48E58D785C27}"/>
                </a:ext>
              </a:extLst>
            </p:cNvPr>
            <p:cNvGrpSpPr/>
            <p:nvPr/>
          </p:nvGrpSpPr>
          <p:grpSpPr>
            <a:xfrm>
              <a:off x="1665320" y="5450756"/>
              <a:ext cx="1995843" cy="369332"/>
              <a:chOff x="1851660" y="5565301"/>
              <a:chExt cx="1995843" cy="369332"/>
            </a:xfrm>
          </p:grpSpPr>
          <p:grpSp>
            <p:nvGrpSpPr>
              <p:cNvPr id="69" name="Group 68">
                <a:extLst>
                  <a:ext uri="{FF2B5EF4-FFF2-40B4-BE49-F238E27FC236}">
                    <a16:creationId xmlns:a16="http://schemas.microsoft.com/office/drawing/2014/main" id="{15698DB5-F83E-AE5E-ED2F-D0BF4EE98BFC}"/>
                  </a:ext>
                </a:extLst>
              </p:cNvPr>
              <p:cNvGrpSpPr/>
              <p:nvPr/>
            </p:nvGrpSpPr>
            <p:grpSpPr>
              <a:xfrm>
                <a:off x="1851660" y="5565301"/>
                <a:ext cx="930108" cy="369332"/>
                <a:chOff x="1851660" y="5565301"/>
                <a:chExt cx="930108" cy="369332"/>
              </a:xfrm>
            </p:grpSpPr>
            <p:sp>
              <p:nvSpPr>
                <p:cNvPr id="73" name="Rectangle 72">
                  <a:extLst>
                    <a:ext uri="{FF2B5EF4-FFF2-40B4-BE49-F238E27FC236}">
                      <a16:creationId xmlns:a16="http://schemas.microsoft.com/office/drawing/2014/main" id="{52F40216-A155-1011-829B-C99D9427B77F}"/>
                    </a:ext>
                  </a:extLst>
                </p:cNvPr>
                <p:cNvSpPr/>
                <p:nvPr/>
              </p:nvSpPr>
              <p:spPr bwMode="auto">
                <a:xfrm>
                  <a:off x="1851660" y="5612137"/>
                  <a:ext cx="137160" cy="137160"/>
                </a:xfrm>
                <a:prstGeom prst="rect">
                  <a:avLst/>
                </a:prstGeom>
                <a:solidFill>
                  <a:srgbClr val="00616E"/>
                </a:solidFill>
                <a:ln w="7938" cap="flat" cmpd="sng" algn="ctr">
                  <a:solidFill>
                    <a:srgbClr val="00616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Helvetica" pitchFamily="34" charset="0"/>
                  </a:endParaRPr>
                </a:p>
              </p:txBody>
            </p:sp>
            <p:sp>
              <p:nvSpPr>
                <p:cNvPr id="74" name="TextBox 73">
                  <a:extLst>
                    <a:ext uri="{FF2B5EF4-FFF2-40B4-BE49-F238E27FC236}">
                      <a16:creationId xmlns:a16="http://schemas.microsoft.com/office/drawing/2014/main" id="{644DCC72-08A5-5C70-E368-F44515523236}"/>
                    </a:ext>
                  </a:extLst>
                </p:cNvPr>
                <p:cNvSpPr txBox="1"/>
                <p:nvPr/>
              </p:nvSpPr>
              <p:spPr>
                <a:xfrm>
                  <a:off x="1988510" y="5565301"/>
                  <a:ext cx="793258" cy="369332"/>
                </a:xfrm>
                <a:prstGeom prst="rect">
                  <a:avLst/>
                </a:prstGeom>
                <a:noFill/>
              </p:spPr>
              <p:txBody>
                <a:bodyPr wrap="square" rtlCol="0">
                  <a:spAutoFit/>
                </a:bodyPr>
                <a:lstStyle/>
                <a:p>
                  <a:pPr eaLnBrk="0" fontAlgn="base" hangingPunct="0">
                    <a:spcBef>
                      <a:spcPct val="0"/>
                    </a:spcBef>
                    <a:spcAft>
                      <a:spcPct val="0"/>
                    </a:spcAft>
                  </a:pPr>
                  <a:r>
                    <a:rPr lang="en-US" sz="900" dirty="0">
                      <a:solidFill>
                        <a:srgbClr val="000000"/>
                      </a:solidFill>
                      <a:latin typeface="Arial" panose="020B0604020202020204" pitchFamily="34" charset="0"/>
                      <a:cs typeface="Arial" panose="020B0604020202020204" pitchFamily="34" charset="0"/>
                    </a:rPr>
                    <a:t>Acquisitions</a:t>
                  </a:r>
                </a:p>
              </p:txBody>
            </p:sp>
          </p:grpSp>
          <p:grpSp>
            <p:nvGrpSpPr>
              <p:cNvPr id="70" name="Group 69">
                <a:extLst>
                  <a:ext uri="{FF2B5EF4-FFF2-40B4-BE49-F238E27FC236}">
                    <a16:creationId xmlns:a16="http://schemas.microsoft.com/office/drawing/2014/main" id="{68A1C35F-2D60-C402-586F-7668D38FAA86}"/>
                  </a:ext>
                </a:extLst>
              </p:cNvPr>
              <p:cNvGrpSpPr/>
              <p:nvPr/>
            </p:nvGrpSpPr>
            <p:grpSpPr>
              <a:xfrm>
                <a:off x="2917706" y="5565301"/>
                <a:ext cx="929797" cy="230832"/>
                <a:chOff x="3116992" y="5565301"/>
                <a:chExt cx="929797" cy="230832"/>
              </a:xfrm>
            </p:grpSpPr>
            <p:sp>
              <p:nvSpPr>
                <p:cNvPr id="71" name="Rectangle 70">
                  <a:extLst>
                    <a:ext uri="{FF2B5EF4-FFF2-40B4-BE49-F238E27FC236}">
                      <a16:creationId xmlns:a16="http://schemas.microsoft.com/office/drawing/2014/main" id="{0DF76680-B326-98A9-FD73-6B8251A90107}"/>
                    </a:ext>
                  </a:extLst>
                </p:cNvPr>
                <p:cNvSpPr/>
                <p:nvPr/>
              </p:nvSpPr>
              <p:spPr bwMode="auto">
                <a:xfrm>
                  <a:off x="3116992" y="5612137"/>
                  <a:ext cx="137160" cy="137160"/>
                </a:xfrm>
                <a:prstGeom prst="rect">
                  <a:avLst/>
                </a:prstGeom>
                <a:solidFill>
                  <a:srgbClr val="99C0C5"/>
                </a:solidFill>
                <a:ln w="7938" cap="flat" cmpd="sng" algn="ctr">
                  <a:solidFill>
                    <a:srgbClr val="00616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Helvetica" pitchFamily="34" charset="0"/>
                  </a:endParaRPr>
                </a:p>
              </p:txBody>
            </p:sp>
            <p:sp>
              <p:nvSpPr>
                <p:cNvPr id="72" name="TextBox 71">
                  <a:extLst>
                    <a:ext uri="{FF2B5EF4-FFF2-40B4-BE49-F238E27FC236}">
                      <a16:creationId xmlns:a16="http://schemas.microsoft.com/office/drawing/2014/main" id="{2C2A4DF4-D2F3-218A-6B8A-6A959F5A4153}"/>
                    </a:ext>
                  </a:extLst>
                </p:cNvPr>
                <p:cNvSpPr txBox="1"/>
                <p:nvPr/>
              </p:nvSpPr>
              <p:spPr>
                <a:xfrm>
                  <a:off x="3254152" y="5565301"/>
                  <a:ext cx="792637" cy="230832"/>
                </a:xfrm>
                <a:prstGeom prst="rect">
                  <a:avLst/>
                </a:prstGeom>
                <a:noFill/>
              </p:spPr>
              <p:txBody>
                <a:bodyPr wrap="square" rtlCol="0">
                  <a:spAutoFit/>
                </a:bodyPr>
                <a:lstStyle/>
                <a:p>
                  <a:pPr eaLnBrk="0" fontAlgn="base" hangingPunct="0">
                    <a:spcBef>
                      <a:spcPct val="0"/>
                    </a:spcBef>
                    <a:spcAft>
                      <a:spcPct val="0"/>
                    </a:spcAft>
                  </a:pPr>
                  <a:r>
                    <a:rPr lang="en-US" sz="900" dirty="0">
                      <a:solidFill>
                        <a:srgbClr val="000000"/>
                      </a:solidFill>
                      <a:latin typeface="Arial" panose="020B0604020202020204" pitchFamily="34" charset="0"/>
                      <a:cs typeface="Arial" panose="020B0604020202020204" pitchFamily="34" charset="0"/>
                    </a:rPr>
                    <a:t>Capex</a:t>
                  </a:r>
                </a:p>
              </p:txBody>
            </p:sp>
          </p:grpSp>
        </p:grpSp>
      </p:grpSp>
      <p:grpSp>
        <p:nvGrpSpPr>
          <p:cNvPr id="75" name="Group 74">
            <a:extLst>
              <a:ext uri="{FF2B5EF4-FFF2-40B4-BE49-F238E27FC236}">
                <a16:creationId xmlns:a16="http://schemas.microsoft.com/office/drawing/2014/main" id="{32936B0A-760A-304F-9E6D-B8D1D376659E}"/>
              </a:ext>
            </a:extLst>
          </p:cNvPr>
          <p:cNvGrpSpPr/>
          <p:nvPr/>
        </p:nvGrpSpPr>
        <p:grpSpPr>
          <a:xfrm>
            <a:off x="5965985" y="5129604"/>
            <a:ext cx="2372238" cy="484748"/>
            <a:chOff x="4665171" y="5196840"/>
            <a:chExt cx="2372238" cy="484748"/>
          </a:xfrm>
        </p:grpSpPr>
        <p:sp>
          <p:nvSpPr>
            <p:cNvPr id="76" name="TextBox 75">
              <a:extLst>
                <a:ext uri="{FF2B5EF4-FFF2-40B4-BE49-F238E27FC236}">
                  <a16:creationId xmlns:a16="http://schemas.microsoft.com/office/drawing/2014/main" id="{06B49D4E-44FC-0B0A-0ECC-3ABA46ABE2EA}"/>
                </a:ext>
              </a:extLst>
            </p:cNvPr>
            <p:cNvSpPr txBox="1"/>
            <p:nvPr/>
          </p:nvSpPr>
          <p:spPr>
            <a:xfrm>
              <a:off x="4665171" y="5196840"/>
              <a:ext cx="2202180" cy="253916"/>
            </a:xfrm>
            <a:prstGeom prst="rect">
              <a:avLst/>
            </a:prstGeom>
            <a:noFill/>
          </p:spPr>
          <p:txBody>
            <a:bodyPr wrap="square" rtlCol="0">
              <a:spAutoFit/>
            </a:bodyPr>
            <a:lstStyle/>
            <a:p>
              <a:pPr algn="ctr" eaLnBrk="0" fontAlgn="base" hangingPunct="0">
                <a:spcBef>
                  <a:spcPct val="0"/>
                </a:spcBef>
                <a:spcAft>
                  <a:spcPct val="0"/>
                </a:spcAft>
              </a:pPr>
              <a:r>
                <a:rPr lang="en-US" sz="1050" b="1" u="sng" dirty="0">
                  <a:solidFill>
                    <a:srgbClr val="FFFFFF">
                      <a:lumMod val="50000"/>
                    </a:srgbClr>
                  </a:solidFill>
                  <a:latin typeface="Arial" panose="020B0604020202020204" pitchFamily="34" charset="0"/>
                  <a:cs typeface="Arial" panose="020B0604020202020204" pitchFamily="34" charset="0"/>
                </a:rPr>
                <a:t>Shareholder Return</a:t>
              </a:r>
            </a:p>
          </p:txBody>
        </p:sp>
        <p:grpSp>
          <p:nvGrpSpPr>
            <p:cNvPr id="77" name="Group 76">
              <a:extLst>
                <a:ext uri="{FF2B5EF4-FFF2-40B4-BE49-F238E27FC236}">
                  <a16:creationId xmlns:a16="http://schemas.microsoft.com/office/drawing/2014/main" id="{8ABB7497-5CF4-96CB-877C-C3E4F017C6B2}"/>
                </a:ext>
              </a:extLst>
            </p:cNvPr>
            <p:cNvGrpSpPr/>
            <p:nvPr/>
          </p:nvGrpSpPr>
          <p:grpSpPr>
            <a:xfrm>
              <a:off x="4737755" y="5450756"/>
              <a:ext cx="2299654" cy="230832"/>
              <a:chOff x="4903511" y="5565301"/>
              <a:chExt cx="2299654" cy="230832"/>
            </a:xfrm>
          </p:grpSpPr>
          <p:grpSp>
            <p:nvGrpSpPr>
              <p:cNvPr id="78" name="Group 77">
                <a:extLst>
                  <a:ext uri="{FF2B5EF4-FFF2-40B4-BE49-F238E27FC236}">
                    <a16:creationId xmlns:a16="http://schemas.microsoft.com/office/drawing/2014/main" id="{BE0B3E6B-D39A-2801-96D5-0082B8CEB303}"/>
                  </a:ext>
                </a:extLst>
              </p:cNvPr>
              <p:cNvGrpSpPr/>
              <p:nvPr/>
            </p:nvGrpSpPr>
            <p:grpSpPr>
              <a:xfrm>
                <a:off x="4903511" y="5565301"/>
                <a:ext cx="822766" cy="230832"/>
                <a:chOff x="5111909" y="5565301"/>
                <a:chExt cx="822766" cy="230832"/>
              </a:xfrm>
            </p:grpSpPr>
            <p:sp>
              <p:nvSpPr>
                <p:cNvPr id="82" name="Rectangle 81">
                  <a:extLst>
                    <a:ext uri="{FF2B5EF4-FFF2-40B4-BE49-F238E27FC236}">
                      <a16:creationId xmlns:a16="http://schemas.microsoft.com/office/drawing/2014/main" id="{3CA53E6C-91C6-4307-4CF7-79695B7A3D59}"/>
                    </a:ext>
                  </a:extLst>
                </p:cNvPr>
                <p:cNvSpPr/>
                <p:nvPr/>
              </p:nvSpPr>
              <p:spPr bwMode="auto">
                <a:xfrm>
                  <a:off x="5111909" y="5612137"/>
                  <a:ext cx="137160" cy="137160"/>
                </a:xfrm>
                <a:prstGeom prst="rect">
                  <a:avLst/>
                </a:prstGeom>
                <a:solidFill>
                  <a:srgbClr val="7F7F7F"/>
                </a:solidFill>
                <a:ln w="7938"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Helvetica" pitchFamily="34" charset="0"/>
                  </a:endParaRPr>
                </a:p>
              </p:txBody>
            </p:sp>
            <p:sp>
              <p:nvSpPr>
                <p:cNvPr id="83" name="TextBox 82">
                  <a:extLst>
                    <a:ext uri="{FF2B5EF4-FFF2-40B4-BE49-F238E27FC236}">
                      <a16:creationId xmlns:a16="http://schemas.microsoft.com/office/drawing/2014/main" id="{53F345CB-68D7-5C81-E937-92AE2E487C41}"/>
                    </a:ext>
                  </a:extLst>
                </p:cNvPr>
                <p:cNvSpPr txBox="1"/>
                <p:nvPr/>
              </p:nvSpPr>
              <p:spPr>
                <a:xfrm>
                  <a:off x="5249069" y="5565301"/>
                  <a:ext cx="685606" cy="230832"/>
                </a:xfrm>
                <a:prstGeom prst="rect">
                  <a:avLst/>
                </a:prstGeom>
                <a:noFill/>
              </p:spPr>
              <p:txBody>
                <a:bodyPr wrap="square" rtlCol="0">
                  <a:spAutoFit/>
                </a:bodyPr>
                <a:lstStyle/>
                <a:p>
                  <a:pPr eaLnBrk="0" fontAlgn="base" hangingPunct="0">
                    <a:spcBef>
                      <a:spcPct val="0"/>
                    </a:spcBef>
                    <a:spcAft>
                      <a:spcPct val="0"/>
                    </a:spcAft>
                  </a:pPr>
                  <a:r>
                    <a:rPr lang="en-US" sz="900" dirty="0">
                      <a:solidFill>
                        <a:srgbClr val="000000"/>
                      </a:solidFill>
                      <a:latin typeface="Arial" panose="020B0604020202020204" pitchFamily="34" charset="0"/>
                      <a:cs typeface="Arial" panose="020B0604020202020204" pitchFamily="34" charset="0"/>
                    </a:rPr>
                    <a:t>Dividends</a:t>
                  </a:r>
                </a:p>
              </p:txBody>
            </p:sp>
          </p:grpSp>
          <p:grpSp>
            <p:nvGrpSpPr>
              <p:cNvPr id="79" name="Group 78">
                <a:extLst>
                  <a:ext uri="{FF2B5EF4-FFF2-40B4-BE49-F238E27FC236}">
                    <a16:creationId xmlns:a16="http://schemas.microsoft.com/office/drawing/2014/main" id="{638E74B7-B518-86B7-1100-FCBA7E33AF2F}"/>
                  </a:ext>
                </a:extLst>
              </p:cNvPr>
              <p:cNvGrpSpPr/>
              <p:nvPr/>
            </p:nvGrpSpPr>
            <p:grpSpPr>
              <a:xfrm>
                <a:off x="5863437" y="5565301"/>
                <a:ext cx="1339728" cy="230832"/>
                <a:chOff x="6465177" y="5565301"/>
                <a:chExt cx="1339728" cy="230832"/>
              </a:xfrm>
            </p:grpSpPr>
            <p:sp>
              <p:nvSpPr>
                <p:cNvPr id="80" name="Rectangle 79">
                  <a:extLst>
                    <a:ext uri="{FF2B5EF4-FFF2-40B4-BE49-F238E27FC236}">
                      <a16:creationId xmlns:a16="http://schemas.microsoft.com/office/drawing/2014/main" id="{1AE208C6-60C5-617A-8D12-F227B143A557}"/>
                    </a:ext>
                  </a:extLst>
                </p:cNvPr>
                <p:cNvSpPr/>
                <p:nvPr/>
              </p:nvSpPr>
              <p:spPr bwMode="auto">
                <a:xfrm>
                  <a:off x="6465177" y="5612137"/>
                  <a:ext cx="137160" cy="137160"/>
                </a:xfrm>
                <a:prstGeom prst="rect">
                  <a:avLst/>
                </a:prstGeom>
                <a:solidFill>
                  <a:srgbClr val="BFBFBF"/>
                </a:solidFill>
                <a:ln w="7938"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2400" b="1" dirty="0">
                    <a:solidFill>
                      <a:srgbClr val="000000"/>
                    </a:solidFill>
                    <a:latin typeface="Helvetica" pitchFamily="34" charset="0"/>
                  </a:endParaRPr>
                </a:p>
              </p:txBody>
            </p:sp>
            <p:sp>
              <p:nvSpPr>
                <p:cNvPr id="81" name="TextBox 80">
                  <a:extLst>
                    <a:ext uri="{FF2B5EF4-FFF2-40B4-BE49-F238E27FC236}">
                      <a16:creationId xmlns:a16="http://schemas.microsoft.com/office/drawing/2014/main" id="{76417CA2-8981-A533-AF14-EB0341DF0DA6}"/>
                    </a:ext>
                  </a:extLst>
                </p:cNvPr>
                <p:cNvSpPr txBox="1"/>
                <p:nvPr/>
              </p:nvSpPr>
              <p:spPr>
                <a:xfrm>
                  <a:off x="6602337" y="5565301"/>
                  <a:ext cx="1202568" cy="230832"/>
                </a:xfrm>
                <a:prstGeom prst="rect">
                  <a:avLst/>
                </a:prstGeom>
                <a:noFill/>
              </p:spPr>
              <p:txBody>
                <a:bodyPr wrap="square" rtlCol="0">
                  <a:spAutoFit/>
                </a:bodyPr>
                <a:lstStyle/>
                <a:p>
                  <a:pPr eaLnBrk="0" fontAlgn="base" hangingPunct="0">
                    <a:spcBef>
                      <a:spcPct val="0"/>
                    </a:spcBef>
                    <a:spcAft>
                      <a:spcPct val="0"/>
                    </a:spcAft>
                  </a:pPr>
                  <a:r>
                    <a:rPr lang="en-US" sz="900" dirty="0">
                      <a:solidFill>
                        <a:srgbClr val="000000"/>
                      </a:solidFill>
                      <a:latin typeface="Arial" panose="020B0604020202020204" pitchFamily="34" charset="0"/>
                      <a:cs typeface="Arial" panose="020B0604020202020204" pitchFamily="34" charset="0"/>
                    </a:rPr>
                    <a:t>Share Repurchases </a:t>
                  </a:r>
                </a:p>
              </p:txBody>
            </p:sp>
          </p:grpSp>
        </p:grpSp>
      </p:grpSp>
    </p:spTree>
    <p:extLst>
      <p:ext uri="{BB962C8B-B14F-4D97-AF65-F5344CB8AC3E}">
        <p14:creationId xmlns:p14="http://schemas.microsoft.com/office/powerpoint/2010/main" val="1638210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26C0149-5009-315F-4481-13BE058942D5}"/>
              </a:ext>
            </a:extLst>
          </p:cNvPr>
          <p:cNvSpPr>
            <a:spLocks noGrp="1"/>
          </p:cNvSpPr>
          <p:nvPr>
            <p:ph type="title"/>
          </p:nvPr>
        </p:nvSpPr>
        <p:spPr>
          <a:xfrm>
            <a:off x="369864" y="534843"/>
            <a:ext cx="8065526" cy="551255"/>
          </a:xfrm>
        </p:spPr>
        <p:txBody>
          <a:bodyPr>
            <a:normAutofit/>
          </a:bodyPr>
          <a:lstStyle/>
          <a:p>
            <a:r>
              <a:rPr lang="en-US" sz="1800" dirty="0">
                <a:solidFill>
                  <a:srgbClr val="000000"/>
                </a:solidFill>
              </a:rPr>
              <a:t>SUMMARY</a:t>
            </a:r>
          </a:p>
        </p:txBody>
      </p:sp>
      <p:sp>
        <p:nvSpPr>
          <p:cNvPr id="4" name="TextBox 3">
            <a:extLst>
              <a:ext uri="{FF2B5EF4-FFF2-40B4-BE49-F238E27FC236}">
                <a16:creationId xmlns:a16="http://schemas.microsoft.com/office/drawing/2014/main" id="{B7F956F5-02AB-CCCA-EE14-532506AB6616}"/>
              </a:ext>
            </a:extLst>
          </p:cNvPr>
          <p:cNvSpPr txBox="1"/>
          <p:nvPr/>
        </p:nvSpPr>
        <p:spPr>
          <a:xfrm>
            <a:off x="418916" y="1239491"/>
            <a:ext cx="8263837" cy="5493940"/>
          </a:xfrm>
          <a:prstGeom prst="rect">
            <a:avLst/>
          </a:prstGeom>
          <a:noFill/>
        </p:spPr>
        <p:txBody>
          <a:bodyPr wrap="square" lIns="18288" tIns="45720" rIns="0">
            <a:spAutoFit/>
          </a:bodyPr>
          <a:lstStyle/>
          <a:p>
            <a:pPr marL="171450" indent="-171450" algn="just" defTabSz="914400">
              <a:lnSpc>
                <a:spcPct val="120000"/>
              </a:lnSpc>
              <a:spcBef>
                <a:spcPts val="800"/>
              </a:spcBef>
              <a:spcAft>
                <a:spcPts val="600"/>
              </a:spcAft>
              <a:buClr>
                <a:srgbClr val="007C85"/>
              </a:buClr>
              <a:buFont typeface="Verdana" panose="020B0604030504040204" pitchFamily="34" charset="0"/>
              <a:buChar char="»"/>
            </a:pPr>
            <a:r>
              <a:rPr lang="en-US" altLang="en-US" sz="1200" dirty="0">
                <a:solidFill>
                  <a:prstClr val="black"/>
                </a:solidFill>
                <a:latin typeface="Verdana" panose="020B0604030504040204" pitchFamily="34" charset="0"/>
                <a:ea typeface="Verdana" panose="020B0604030504040204" pitchFamily="34" charset="0"/>
              </a:rPr>
              <a:t>Record RPOs of $9.8 billion as of September 30, 2024, along with strong and diverse pipeline, provide solid near-term line of sight</a:t>
            </a:r>
            <a:endParaRPr lang="en-US" altLang="en-US" sz="1200" baseline="30000" dirty="0">
              <a:solidFill>
                <a:prstClr val="black"/>
              </a:solidFill>
              <a:highlight>
                <a:srgbClr val="FFFF00"/>
              </a:highlight>
              <a:latin typeface="Verdana" panose="020B0604030504040204" pitchFamily="34" charset="0"/>
              <a:ea typeface="Verdana" panose="020B0604030504040204" pitchFamily="34" charset="0"/>
            </a:endParaRPr>
          </a:p>
          <a:p>
            <a:pPr marL="171450" indent="-171450" algn="just" defTabSz="914400">
              <a:lnSpc>
                <a:spcPct val="120000"/>
              </a:lnSpc>
              <a:spcBef>
                <a:spcPts val="800"/>
              </a:spcBef>
              <a:spcAft>
                <a:spcPts val="600"/>
              </a:spcAft>
              <a:buClr>
                <a:srgbClr val="007C85"/>
              </a:buClr>
              <a:buFont typeface="Verdana" panose="020B0604030504040204" pitchFamily="34" charset="0"/>
              <a:buChar char="»"/>
            </a:pPr>
            <a:r>
              <a:rPr lang="en-US" sz="1200" dirty="0">
                <a:solidFill>
                  <a:prstClr val="black"/>
                </a:solidFill>
                <a:latin typeface="Verdana" panose="020B0604030504040204" pitchFamily="34" charset="0"/>
                <a:ea typeface="Verdana" panose="020B0604030504040204" pitchFamily="34" charset="0"/>
              </a:rPr>
              <a:t>Continuing to perform well </a:t>
            </a:r>
            <a:r>
              <a:rPr lang="en-US" altLang="en-US" sz="1200" dirty="0">
                <a:solidFill>
                  <a:prstClr val="black"/>
                </a:solidFill>
                <a:latin typeface="Verdana" panose="020B0604030504040204" pitchFamily="34" charset="0"/>
                <a:ea typeface="Verdana" panose="020B0604030504040204" pitchFamily="34" charset="0"/>
              </a:rPr>
              <a:t>in </a:t>
            </a:r>
            <a:r>
              <a:rPr lang="en-US" sz="1200" dirty="0">
                <a:solidFill>
                  <a:prstClr val="black"/>
                </a:solidFill>
                <a:latin typeface="Verdana" panose="020B0604030504040204" pitchFamily="34" charset="0"/>
                <a:ea typeface="Verdana" panose="020B0604030504040204" pitchFamily="34" charset="0"/>
              </a:rPr>
              <a:t>large and growing sectors with strong demand and long-term secular trends, </a:t>
            </a:r>
            <a:r>
              <a:rPr lang="en-US" sz="1200" dirty="0">
                <a:solidFill>
                  <a:srgbClr val="000000"/>
                </a:solidFill>
                <a:latin typeface="Verdana" panose="020B0604030504040204" pitchFamily="34" charset="0"/>
                <a:ea typeface="Verdana" panose="020B0604030504040204" pitchFamily="34" charset="0"/>
              </a:rPr>
              <a:t>including </a:t>
            </a:r>
            <a:r>
              <a:rPr lang="en-US" sz="1200" b="1" dirty="0">
                <a:solidFill>
                  <a:srgbClr val="000000"/>
                </a:solidFill>
                <a:latin typeface="Verdana" panose="020B0604030504040204" pitchFamily="34" charset="0"/>
                <a:ea typeface="Verdana" panose="020B0604030504040204" pitchFamily="34" charset="0"/>
              </a:rPr>
              <a:t>Network and Communications </a:t>
            </a:r>
            <a:r>
              <a:rPr lang="en-US" sz="1200" dirty="0">
                <a:solidFill>
                  <a:srgbClr val="000000"/>
                </a:solidFill>
                <a:latin typeface="Verdana" panose="020B0604030504040204" pitchFamily="34" charset="0"/>
                <a:ea typeface="Verdana" panose="020B0604030504040204" pitchFamily="34" charset="0"/>
              </a:rPr>
              <a:t>(e.g. data centers); </a:t>
            </a:r>
            <a:r>
              <a:rPr lang="en-US" sz="1200" b="1" dirty="0">
                <a:solidFill>
                  <a:srgbClr val="000000"/>
                </a:solidFill>
                <a:latin typeface="Verdana" panose="020B0604030504040204" pitchFamily="34" charset="0"/>
                <a:ea typeface="Verdana" panose="020B0604030504040204" pitchFamily="34" charset="0"/>
              </a:rPr>
              <a:t>High-Tech Manufacturing </a:t>
            </a:r>
            <a:r>
              <a:rPr lang="en-US" sz="1200" dirty="0">
                <a:solidFill>
                  <a:srgbClr val="000000"/>
                </a:solidFill>
                <a:latin typeface="Verdana" panose="020B0604030504040204" pitchFamily="34" charset="0"/>
                <a:ea typeface="Verdana" panose="020B0604030504040204" pitchFamily="34" charset="0"/>
              </a:rPr>
              <a:t>(semiconductors, EV value chain, biotech, life sciences and pharmaceutical); </a:t>
            </a:r>
            <a:r>
              <a:rPr lang="en-US" sz="1200" b="1" dirty="0">
                <a:solidFill>
                  <a:srgbClr val="000000"/>
                </a:solidFill>
                <a:latin typeface="Verdana" panose="020B0604030504040204" pitchFamily="34" charset="0"/>
                <a:ea typeface="Verdana" panose="020B0604030504040204" pitchFamily="34" charset="0"/>
              </a:rPr>
              <a:t>Manufacturing and Industrial </a:t>
            </a:r>
            <a:r>
              <a:rPr lang="en-US" sz="1200" dirty="0">
                <a:solidFill>
                  <a:srgbClr val="000000"/>
                </a:solidFill>
                <a:latin typeface="Verdana" panose="020B0604030504040204" pitchFamily="34" charset="0"/>
                <a:ea typeface="Verdana" panose="020B0604030504040204" pitchFamily="34" charset="0"/>
              </a:rPr>
              <a:t>(driven by reshoring and domestic capacity expansion and alternative energy projects); </a:t>
            </a:r>
            <a:r>
              <a:rPr lang="en-US" sz="1200" b="1" dirty="0">
                <a:solidFill>
                  <a:srgbClr val="000000"/>
                </a:solidFill>
                <a:latin typeface="Verdana" panose="020B0604030504040204" pitchFamily="34" charset="0"/>
                <a:ea typeface="Verdana" panose="020B0604030504040204" pitchFamily="34" charset="0"/>
              </a:rPr>
              <a:t>Institutional</a:t>
            </a:r>
            <a:r>
              <a:rPr lang="en-US" sz="1200" dirty="0">
                <a:solidFill>
                  <a:srgbClr val="000000"/>
                </a:solidFill>
                <a:latin typeface="Verdana" panose="020B0604030504040204" pitchFamily="34" charset="0"/>
                <a:ea typeface="Verdana" panose="020B0604030504040204" pitchFamily="34" charset="0"/>
              </a:rPr>
              <a:t>; and </a:t>
            </a:r>
            <a:r>
              <a:rPr lang="en-US" sz="1200" b="1" dirty="0">
                <a:solidFill>
                  <a:srgbClr val="000000"/>
                </a:solidFill>
                <a:latin typeface="Verdana" panose="020B0604030504040204" pitchFamily="34" charset="0"/>
                <a:ea typeface="Verdana" panose="020B0604030504040204" pitchFamily="34" charset="0"/>
              </a:rPr>
              <a:t>Healthcare</a:t>
            </a:r>
          </a:p>
          <a:p>
            <a:pPr marL="171450" indent="-171450" algn="just" defTabSz="914400">
              <a:lnSpc>
                <a:spcPct val="120000"/>
              </a:lnSpc>
              <a:spcBef>
                <a:spcPts val="800"/>
              </a:spcBef>
              <a:spcAft>
                <a:spcPts val="600"/>
              </a:spcAft>
              <a:buClr>
                <a:srgbClr val="007C85"/>
              </a:buClr>
              <a:buFont typeface="Verdana" panose="020B0604030504040204" pitchFamily="34" charset="0"/>
              <a:buChar char="»"/>
            </a:pPr>
            <a:r>
              <a:rPr lang="en-US" sz="1200" dirty="0">
                <a:solidFill>
                  <a:srgbClr val="000000"/>
                </a:solidFill>
                <a:latin typeface="Verdana" panose="020B0604030504040204" pitchFamily="34" charset="0"/>
                <a:ea typeface="Verdana" panose="020B0604030504040204" pitchFamily="34" charset="0"/>
              </a:rPr>
              <a:t>Robust demand for fire life safety projects and services across most sectors</a:t>
            </a:r>
          </a:p>
          <a:p>
            <a:pPr marL="171450" indent="-171450" algn="just" defTabSz="914400">
              <a:lnSpc>
                <a:spcPct val="120000"/>
              </a:lnSpc>
              <a:spcBef>
                <a:spcPts val="800"/>
              </a:spcBef>
              <a:spcAft>
                <a:spcPts val="600"/>
              </a:spcAft>
              <a:buClr>
                <a:srgbClr val="007C85"/>
              </a:buClr>
              <a:buFont typeface="Verdana" panose="020B0604030504040204" pitchFamily="34" charset="0"/>
              <a:buChar char="»"/>
            </a:pPr>
            <a:r>
              <a:rPr lang="en-US" sz="1200" dirty="0">
                <a:solidFill>
                  <a:srgbClr val="000000"/>
                </a:solidFill>
                <a:latin typeface="Verdana" panose="020B0604030504040204" pitchFamily="34" charset="0"/>
                <a:ea typeface="Verdana" panose="020B0604030504040204" pitchFamily="34" charset="0"/>
              </a:rPr>
              <a:t>Solid aftermarket growth opportunities driven by energy efficiency / IAQ, HVAC retrofit, and building controls installations and upgrades</a:t>
            </a:r>
          </a:p>
          <a:p>
            <a:pPr marL="171450" indent="-171450" algn="just" defTabSz="914400">
              <a:lnSpc>
                <a:spcPct val="120000"/>
              </a:lnSpc>
              <a:spcBef>
                <a:spcPts val="800"/>
              </a:spcBef>
              <a:spcAft>
                <a:spcPts val="600"/>
              </a:spcAft>
              <a:buClr>
                <a:srgbClr val="007C85"/>
              </a:buClr>
              <a:buFont typeface="Verdana" panose="020B0604030504040204" pitchFamily="34" charset="0"/>
              <a:buChar char="»"/>
            </a:pPr>
            <a:r>
              <a:rPr lang="en-US" sz="1200" dirty="0">
                <a:solidFill>
                  <a:prstClr val="black"/>
                </a:solidFill>
                <a:latin typeface="Verdana" panose="020B0604030504040204" pitchFamily="34" charset="0"/>
                <a:ea typeface="Verdana" panose="020B0604030504040204" pitchFamily="34" charset="0"/>
              </a:rPr>
              <a:t>Strong, field leadership, focused project planning and estimating, along with investments in VDC / BIM and prefabrication, continue to create efficiencies that increase productivity and improve our execution</a:t>
            </a:r>
            <a:endParaRPr lang="en-US" sz="1200" dirty="0">
              <a:solidFill>
                <a:prstClr val="black"/>
              </a:solidFill>
              <a:highlight>
                <a:srgbClr val="00FFFF"/>
              </a:highlight>
              <a:latin typeface="Verdana" panose="020B0604030504040204" pitchFamily="34" charset="0"/>
              <a:ea typeface="Verdana" panose="020B0604030504040204" pitchFamily="34" charset="0"/>
            </a:endParaRPr>
          </a:p>
          <a:p>
            <a:pPr marL="171450" indent="-171450" algn="just" defTabSz="914400">
              <a:lnSpc>
                <a:spcPct val="120000"/>
              </a:lnSpc>
              <a:spcBef>
                <a:spcPts val="800"/>
              </a:spcBef>
              <a:spcAft>
                <a:spcPts val="600"/>
              </a:spcAft>
              <a:buClr>
                <a:srgbClr val="007C85"/>
              </a:buClr>
              <a:buSzPct val="100000"/>
              <a:buFont typeface="Verdana" panose="020B0604030504040204" pitchFamily="34" charset="0"/>
              <a:buChar char="»"/>
            </a:pPr>
            <a:r>
              <a:rPr lang="en-US" altLang="en-US" sz="1200" dirty="0">
                <a:solidFill>
                  <a:srgbClr val="000000"/>
                </a:solidFill>
                <a:latin typeface="Verdana" panose="020B0604030504040204" pitchFamily="34" charset="0"/>
                <a:ea typeface="Verdana" panose="020B0604030504040204" pitchFamily="34" charset="0"/>
              </a:rPr>
              <a:t>Oil and gas markets continue steady pace of improvement</a:t>
            </a:r>
          </a:p>
          <a:p>
            <a:pPr marL="171450" indent="-171450" algn="just" defTabSz="914400">
              <a:lnSpc>
                <a:spcPct val="120000"/>
              </a:lnSpc>
              <a:spcBef>
                <a:spcPts val="800"/>
              </a:spcBef>
              <a:spcAft>
                <a:spcPts val="600"/>
              </a:spcAft>
              <a:buClr>
                <a:srgbClr val="007C85"/>
              </a:buClr>
              <a:buSzPct val="100000"/>
              <a:buFont typeface="Verdana" panose="020B0604030504040204" pitchFamily="34" charset="0"/>
              <a:buChar char="»"/>
            </a:pPr>
            <a:r>
              <a:rPr lang="en-US" altLang="en-US" sz="1200" dirty="0">
                <a:solidFill>
                  <a:srgbClr val="000000"/>
                </a:solidFill>
                <a:latin typeface="Verdana" panose="020B0604030504040204" pitchFamily="34" charset="0"/>
                <a:ea typeface="Verdana" panose="020B0604030504040204" pitchFamily="34" charset="0"/>
              </a:rPr>
              <a:t>Remain diligent in serving private equity and commercial real estate customers with potential balance sheet issues</a:t>
            </a:r>
          </a:p>
          <a:p>
            <a:pPr marL="171450" indent="-171450" algn="just" defTabSz="914400">
              <a:lnSpc>
                <a:spcPct val="120000"/>
              </a:lnSpc>
              <a:spcBef>
                <a:spcPts val="800"/>
              </a:spcBef>
              <a:spcAft>
                <a:spcPts val="600"/>
              </a:spcAft>
              <a:buClr>
                <a:srgbClr val="007C85"/>
              </a:buClr>
              <a:buSzPct val="100000"/>
              <a:buFont typeface="Verdana" panose="020B0604030504040204" pitchFamily="34" charset="0"/>
              <a:buChar char="»"/>
            </a:pPr>
            <a:r>
              <a:rPr lang="en-US" altLang="en-US" sz="1200" dirty="0">
                <a:solidFill>
                  <a:srgbClr val="000000"/>
                </a:solidFill>
                <a:latin typeface="Verdana" panose="020B0604030504040204" pitchFamily="34" charset="0"/>
                <a:ea typeface="Verdana" panose="020B0604030504040204" pitchFamily="34" charset="0"/>
              </a:rPr>
              <a:t>Continued uncertainties include </a:t>
            </a:r>
            <a:r>
              <a:rPr lang="en-US" sz="1200" dirty="0">
                <a:solidFill>
                  <a:srgbClr val="000000"/>
                </a:solidFill>
                <a:latin typeface="Verdana" panose="020B0604030504040204" pitchFamily="34" charset="0"/>
                <a:ea typeface="Verdana" panose="020B0604030504040204" pitchFamily="34" charset="0"/>
              </a:rPr>
              <a:t>elevated interest rates, the impact of global conflicts, and energy market and s</a:t>
            </a:r>
            <a:r>
              <a:rPr lang="en-US" altLang="en-US" sz="1200" dirty="0">
                <a:solidFill>
                  <a:srgbClr val="000000"/>
                </a:solidFill>
                <a:latin typeface="Verdana" panose="020B0604030504040204" pitchFamily="34" charset="0"/>
                <a:ea typeface="Verdana" panose="020B0604030504040204" pitchFamily="34" charset="0"/>
              </a:rPr>
              <a:t>upply chain disruption </a:t>
            </a:r>
            <a:endParaRPr lang="en-US" sz="1200" dirty="0">
              <a:solidFill>
                <a:srgbClr val="000000"/>
              </a:solidFill>
              <a:latin typeface="Verdana" panose="020B0604030504040204" pitchFamily="34" charset="0"/>
              <a:ea typeface="Verdana" panose="020B0604030504040204" pitchFamily="34" charset="0"/>
            </a:endParaRPr>
          </a:p>
          <a:p>
            <a:pPr marL="171450" marR="0" lvl="0" indent="-171450" algn="just" defTabSz="914400" rtl="0" eaLnBrk="1" latinLnBrk="0" hangingPunct="1">
              <a:lnSpc>
                <a:spcPct val="120000"/>
              </a:lnSpc>
              <a:spcBef>
                <a:spcPts val="800"/>
              </a:spcBef>
              <a:spcAft>
                <a:spcPts val="600"/>
              </a:spcAft>
              <a:buClr>
                <a:srgbClr val="007C85"/>
              </a:buClr>
              <a:buFont typeface="Verdana" panose="020B0604030504040204" pitchFamily="34" charset="0"/>
              <a:buChar char="»"/>
              <a:tabLst/>
            </a:pPr>
            <a:endParaRPr lang="en-US" sz="1200" kern="1200" dirty="0">
              <a:solidFill>
                <a:srgbClr val="000000"/>
              </a:solidFill>
              <a:latin typeface="Verdana" panose="020B0604030504040204" pitchFamily="34" charset="0"/>
              <a:ea typeface="Verdana" panose="020B0604030504040204" pitchFamily="34" charset="0"/>
              <a:cs typeface="+mn-cs"/>
            </a:endParaRPr>
          </a:p>
        </p:txBody>
      </p:sp>
    </p:spTree>
    <p:custDataLst>
      <p:tags r:id="rId1"/>
    </p:custDataLst>
    <p:extLst>
      <p:ext uri="{BB962C8B-B14F-4D97-AF65-F5344CB8AC3E}">
        <p14:creationId xmlns:p14="http://schemas.microsoft.com/office/powerpoint/2010/main" val="1027050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1CA5-2DEF-99A2-4E9A-5B5D91A8D6C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5700B64-B0AA-A338-7A97-3C666C060B58}"/>
              </a:ext>
            </a:extLst>
          </p:cNvPr>
          <p:cNvSpPr>
            <a:spLocks noGrp="1"/>
          </p:cNvSpPr>
          <p:nvPr>
            <p:ph type="title"/>
          </p:nvPr>
        </p:nvSpPr>
        <p:spPr>
          <a:xfrm>
            <a:off x="362973" y="552100"/>
            <a:ext cx="8259602" cy="540903"/>
          </a:xfrm>
        </p:spPr>
        <p:txBody>
          <a:bodyPr>
            <a:normAutofit/>
          </a:bodyPr>
          <a:lstStyle/>
          <a:p>
            <a:r>
              <a:rPr lang="en-US" dirty="0">
                <a:solidFill>
                  <a:srgbClr val="080808"/>
                </a:solidFill>
              </a:rPr>
              <a:t>KEY FINANCIAL DATA – INCOME STATEMENT</a:t>
            </a:r>
          </a:p>
        </p:txBody>
      </p:sp>
      <p:sp>
        <p:nvSpPr>
          <p:cNvPr id="8" name="Text Box 3">
            <a:extLst>
              <a:ext uri="{FF2B5EF4-FFF2-40B4-BE49-F238E27FC236}">
                <a16:creationId xmlns:a16="http://schemas.microsoft.com/office/drawing/2014/main" id="{01F14741-37BB-1FA7-6103-8230E3C227DA}"/>
              </a:ext>
            </a:extLst>
          </p:cNvPr>
          <p:cNvSpPr txBox="1">
            <a:spLocks noChangeArrowheads="1"/>
          </p:cNvSpPr>
          <p:nvPr/>
        </p:nvSpPr>
        <p:spPr bwMode="auto">
          <a:xfrm>
            <a:off x="378628" y="1112263"/>
            <a:ext cx="25410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defRPr sz="800">
                <a:latin typeface="Verdana" panose="020B0604030504040204" pitchFamily="34" charset="0"/>
                <a:ea typeface="Verdana" panose="020B0604030504040204" pitchFamily="34" charset="0"/>
              </a:defRPr>
            </a:lvl1pPr>
            <a:lvl2pPr marL="742950" indent="-285750">
              <a:defRPr sz="2400">
                <a:latin typeface="Times" pitchFamily="18" charset="0"/>
              </a:defRPr>
            </a:lvl2pPr>
            <a:lvl3pPr marL="1143000" indent="-228600">
              <a:defRPr sz="2400">
                <a:latin typeface="Times" pitchFamily="18" charset="0"/>
              </a:defRPr>
            </a:lvl3pPr>
            <a:lvl4pPr marL="1600200" indent="-228600">
              <a:defRPr sz="2400">
                <a:latin typeface="Times" pitchFamily="18" charset="0"/>
              </a:defRPr>
            </a:lvl4pPr>
            <a:lvl5pPr marL="2057400" indent="-228600">
              <a:defRPr sz="2400">
                <a:latin typeface="Times" pitchFamily="18" charset="0"/>
              </a:defRPr>
            </a:lvl5pPr>
            <a:lvl6pPr marL="2514600" indent="-228600" eaLnBrk="0" fontAlgn="base" hangingPunct="0">
              <a:spcBef>
                <a:spcPct val="0"/>
              </a:spcBef>
              <a:spcAft>
                <a:spcPct val="0"/>
              </a:spcAft>
              <a:defRPr sz="2400">
                <a:latin typeface="Times" pitchFamily="18" charset="0"/>
              </a:defRPr>
            </a:lvl6pPr>
            <a:lvl7pPr marL="2971800" indent="-228600" eaLnBrk="0" fontAlgn="base" hangingPunct="0">
              <a:spcBef>
                <a:spcPct val="0"/>
              </a:spcBef>
              <a:spcAft>
                <a:spcPct val="0"/>
              </a:spcAft>
              <a:defRPr sz="2400">
                <a:latin typeface="Times" pitchFamily="18" charset="0"/>
              </a:defRPr>
            </a:lvl7pPr>
            <a:lvl8pPr marL="3429000" indent="-228600" eaLnBrk="0" fontAlgn="base" hangingPunct="0">
              <a:spcBef>
                <a:spcPct val="0"/>
              </a:spcBef>
              <a:spcAft>
                <a:spcPct val="0"/>
              </a:spcAft>
              <a:defRPr sz="2400">
                <a:latin typeface="Times" pitchFamily="18" charset="0"/>
              </a:defRPr>
            </a:lvl8pPr>
            <a:lvl9pPr marL="3886200" indent="-228600" eaLnBrk="0" fontAlgn="base" hangingPunct="0">
              <a:spcBef>
                <a:spcPct val="0"/>
              </a:spcBef>
              <a:spcAft>
                <a:spcPct val="0"/>
              </a:spcAft>
              <a:defRPr sz="2400">
                <a:latin typeface="Times" pitchFamily="18" charset="0"/>
              </a:defRPr>
            </a:lvl9pPr>
          </a:lstStyle>
          <a:p>
            <a:r>
              <a:rPr lang="en-US" altLang="en-US" dirty="0">
                <a:solidFill>
                  <a:srgbClr val="080808"/>
                </a:solidFill>
              </a:rPr>
              <a:t>($ Thousands, except per share information) </a:t>
            </a:r>
          </a:p>
        </p:txBody>
      </p:sp>
      <p:sp>
        <p:nvSpPr>
          <p:cNvPr id="10" name="Text Box 5">
            <a:extLst>
              <a:ext uri="{FF2B5EF4-FFF2-40B4-BE49-F238E27FC236}">
                <a16:creationId xmlns:a16="http://schemas.microsoft.com/office/drawing/2014/main" id="{9A4AF4AF-79CB-63F9-619B-0C217883E581}"/>
              </a:ext>
            </a:extLst>
          </p:cNvPr>
          <p:cNvSpPr txBox="1">
            <a:spLocks noChangeArrowheads="1"/>
          </p:cNvSpPr>
          <p:nvPr/>
        </p:nvSpPr>
        <p:spPr bwMode="auto">
          <a:xfrm>
            <a:off x="2712215" y="1112263"/>
            <a:ext cx="8402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r>
              <a:rPr lang="en-US" altLang="en-US" sz="800" dirty="0">
                <a:solidFill>
                  <a:srgbClr val="080808"/>
                </a:solidFill>
                <a:latin typeface="Verdana" panose="020B0604030504040204" pitchFamily="34" charset="0"/>
                <a:ea typeface="Verdana" panose="020B0604030504040204" pitchFamily="34" charset="0"/>
              </a:rPr>
              <a:t>(Unaudited) </a:t>
            </a:r>
          </a:p>
        </p:txBody>
      </p:sp>
      <p:graphicFrame>
        <p:nvGraphicFramePr>
          <p:cNvPr id="2" name="Object 1">
            <a:extLst>
              <a:ext uri="{FF2B5EF4-FFF2-40B4-BE49-F238E27FC236}">
                <a16:creationId xmlns:a16="http://schemas.microsoft.com/office/drawing/2014/main" id="{B25B860A-9D28-D2E1-78A6-B3B3D9B19834}"/>
              </a:ext>
            </a:extLst>
          </p:cNvPr>
          <p:cNvGraphicFramePr>
            <a:graphicFrameLocks noChangeAspect="1"/>
          </p:cNvGraphicFramePr>
          <p:nvPr/>
        </p:nvGraphicFramePr>
        <p:xfrm>
          <a:off x="565882" y="1716506"/>
          <a:ext cx="7657140" cy="3208421"/>
        </p:xfrm>
        <a:graphic>
          <a:graphicData uri="http://schemas.openxmlformats.org/presentationml/2006/ole">
            <mc:AlternateContent xmlns:mc="http://schemas.openxmlformats.org/markup-compatibility/2006">
              <mc:Choice xmlns:v="urn:schemas-microsoft-com:vml" Requires="v">
                <p:oleObj name="Worksheet" r:id="rId3" imgW="9639199" imgH="4038690" progId="Excel.Sheet.12">
                  <p:link updateAutomatic="1"/>
                </p:oleObj>
              </mc:Choice>
              <mc:Fallback>
                <p:oleObj name="Worksheet" r:id="rId3" imgW="9639199" imgH="4038690" progId="Excel.Sheet.12">
                  <p:link updateAutomatic="1"/>
                  <p:pic>
                    <p:nvPicPr>
                      <p:cNvPr id="2" name="Object 1">
                        <a:extLst>
                          <a:ext uri="{FF2B5EF4-FFF2-40B4-BE49-F238E27FC236}">
                            <a16:creationId xmlns:a16="http://schemas.microsoft.com/office/drawing/2014/main" id="{B25B860A-9D28-D2E1-78A6-B3B3D9B19834}"/>
                          </a:ext>
                        </a:extLst>
                      </p:cNvPr>
                      <p:cNvPicPr/>
                      <p:nvPr/>
                    </p:nvPicPr>
                    <p:blipFill>
                      <a:blip r:embed="rId4"/>
                      <a:stretch>
                        <a:fillRect/>
                      </a:stretch>
                    </p:blipFill>
                    <p:spPr>
                      <a:xfrm>
                        <a:off x="565882" y="1716506"/>
                        <a:ext cx="7657140" cy="3208421"/>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252C0581-816C-0252-EBA9-905D8DFAEE41}"/>
              </a:ext>
            </a:extLst>
          </p:cNvPr>
          <p:cNvSpPr txBox="1"/>
          <p:nvPr/>
        </p:nvSpPr>
        <p:spPr>
          <a:xfrm>
            <a:off x="436418" y="6393350"/>
            <a:ext cx="7093527" cy="446276"/>
          </a:xfrm>
          <a:prstGeom prst="rect">
            <a:avLst/>
          </a:prstGeom>
          <a:noFill/>
        </p:spPr>
        <p:txBody>
          <a:bodyPr wrap="square">
            <a:spAutoFit/>
          </a:bodyPr>
          <a:lstStyle/>
          <a:p>
            <a:pPr algn="just" defTabSz="628650">
              <a:buClr>
                <a:srgbClr val="007C85"/>
              </a:buClr>
              <a:tabLst>
                <a:tab pos="4116388" algn="l"/>
              </a:tabLst>
            </a:pPr>
            <a:r>
              <a:rPr lang="en-US" altLang="en-US" sz="1600" baseline="30000" dirty="0">
                <a:solidFill>
                  <a:srgbClr val="080808"/>
                </a:solidFill>
                <a:latin typeface="Arial" panose="020B0604020202020204" pitchFamily="34" charset="0"/>
                <a:cs typeface="Arial" panose="020B0604020202020204" pitchFamily="34" charset="0"/>
              </a:rPr>
              <a:t> </a:t>
            </a:r>
            <a:r>
              <a:rPr lang="en-US" altLang="en-US" sz="1200" baseline="30000" dirty="0">
                <a:solidFill>
                  <a:srgbClr val="080808"/>
                </a:solidFill>
                <a:latin typeface="Arial" panose="020B0604020202020204" pitchFamily="34" charset="0"/>
                <a:cs typeface="Arial" panose="020B0604020202020204" pitchFamily="34" charset="0"/>
              </a:rPr>
              <a:t>1 </a:t>
            </a:r>
            <a:r>
              <a:rPr lang="en-US" altLang="en-US" sz="1100" dirty="0">
                <a:solidFill>
                  <a:srgbClr val="080808"/>
                </a:solidFill>
                <a:latin typeface="Arial" panose="020B0604020202020204" pitchFamily="34" charset="0"/>
                <a:cs typeface="Arial" panose="020B0604020202020204" pitchFamily="34" charset="0"/>
              </a:rPr>
              <a:t> </a:t>
            </a:r>
            <a:r>
              <a:rPr lang="en-US" altLang="en-US" sz="1050" dirty="0">
                <a:solidFill>
                  <a:srgbClr val="080808"/>
                </a:solidFill>
                <a:latin typeface="Veranda"/>
              </a:rPr>
              <a:t>Includes $2.4 million impairment loss on long-lived assets in 2023</a:t>
            </a:r>
          </a:p>
          <a:p>
            <a:pPr algn="just" defTabSz="628650">
              <a:buClr>
                <a:srgbClr val="007C85"/>
              </a:buClr>
              <a:tabLst>
                <a:tab pos="4116388" algn="l"/>
              </a:tabLst>
            </a:pPr>
            <a:r>
              <a:rPr lang="en-US" sz="1100" baseline="30000" dirty="0">
                <a:solidFill>
                  <a:srgbClr val="080808"/>
                </a:solidFill>
                <a:latin typeface="Verdana" panose="020B0604030504040204" pitchFamily="34" charset="0"/>
                <a:ea typeface="Verdana" panose="020B0604030504040204" pitchFamily="34" charset="0"/>
              </a:rPr>
              <a:t> 2</a:t>
            </a:r>
            <a:r>
              <a:rPr lang="en-US" sz="1200" dirty="0">
                <a:solidFill>
                  <a:srgbClr val="080808"/>
                </a:solidFill>
                <a:latin typeface="Verdana" panose="020B0604030504040204" pitchFamily="34" charset="0"/>
                <a:ea typeface="Verdana" panose="020B0604030504040204" pitchFamily="34" charset="0"/>
              </a:rPr>
              <a:t> </a:t>
            </a:r>
            <a:r>
              <a:rPr lang="en-US" altLang="en-US" sz="1050" dirty="0">
                <a:solidFill>
                  <a:srgbClr val="080808"/>
                </a:solidFill>
                <a:latin typeface="Veranda"/>
              </a:rPr>
              <a:t>Includes $2.4 million ($1.7 million after tax) impairment loss on long-lived assets in 2023</a:t>
            </a:r>
            <a:endParaRPr lang="en-US" sz="1050" dirty="0">
              <a:solidFill>
                <a:srgbClr val="080808"/>
              </a:solidFill>
            </a:endParaRPr>
          </a:p>
        </p:txBody>
      </p:sp>
    </p:spTree>
    <p:extLst>
      <p:ext uri="{BB962C8B-B14F-4D97-AF65-F5344CB8AC3E}">
        <p14:creationId xmlns:p14="http://schemas.microsoft.com/office/powerpoint/2010/main" val="418962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1CA5-2DEF-99A2-4E9A-5B5D91A8D6C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5700B64-B0AA-A338-7A97-3C666C060B58}"/>
              </a:ext>
            </a:extLst>
          </p:cNvPr>
          <p:cNvSpPr>
            <a:spLocks noGrp="1"/>
          </p:cNvSpPr>
          <p:nvPr>
            <p:ph type="title"/>
          </p:nvPr>
        </p:nvSpPr>
        <p:spPr>
          <a:xfrm>
            <a:off x="362973" y="552100"/>
            <a:ext cx="8450262" cy="540903"/>
          </a:xfrm>
        </p:spPr>
        <p:txBody>
          <a:bodyPr>
            <a:normAutofit/>
          </a:bodyPr>
          <a:lstStyle/>
          <a:p>
            <a:r>
              <a:rPr lang="en-US" dirty="0">
                <a:solidFill>
                  <a:srgbClr val="080808"/>
                </a:solidFill>
              </a:rPr>
              <a:t>KEY FINANCIAL DATA – INCOME STATEMENT</a:t>
            </a:r>
          </a:p>
        </p:txBody>
      </p:sp>
      <p:sp>
        <p:nvSpPr>
          <p:cNvPr id="8" name="Text Box 3">
            <a:extLst>
              <a:ext uri="{FF2B5EF4-FFF2-40B4-BE49-F238E27FC236}">
                <a16:creationId xmlns:a16="http://schemas.microsoft.com/office/drawing/2014/main" id="{01F14741-37BB-1FA7-6103-8230E3C227DA}"/>
              </a:ext>
            </a:extLst>
          </p:cNvPr>
          <p:cNvSpPr txBox="1">
            <a:spLocks noChangeArrowheads="1"/>
          </p:cNvSpPr>
          <p:nvPr/>
        </p:nvSpPr>
        <p:spPr bwMode="auto">
          <a:xfrm>
            <a:off x="378628" y="1112263"/>
            <a:ext cx="25410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defRPr sz="800">
                <a:latin typeface="Verdana" panose="020B0604030504040204" pitchFamily="34" charset="0"/>
                <a:ea typeface="Verdana" panose="020B0604030504040204" pitchFamily="34" charset="0"/>
              </a:defRPr>
            </a:lvl1pPr>
            <a:lvl2pPr marL="742950" indent="-285750">
              <a:defRPr sz="2400">
                <a:latin typeface="Times" pitchFamily="18" charset="0"/>
              </a:defRPr>
            </a:lvl2pPr>
            <a:lvl3pPr marL="1143000" indent="-228600">
              <a:defRPr sz="2400">
                <a:latin typeface="Times" pitchFamily="18" charset="0"/>
              </a:defRPr>
            </a:lvl3pPr>
            <a:lvl4pPr marL="1600200" indent="-228600">
              <a:defRPr sz="2400">
                <a:latin typeface="Times" pitchFamily="18" charset="0"/>
              </a:defRPr>
            </a:lvl4pPr>
            <a:lvl5pPr marL="2057400" indent="-228600">
              <a:defRPr sz="2400">
                <a:latin typeface="Times" pitchFamily="18" charset="0"/>
              </a:defRPr>
            </a:lvl5pPr>
            <a:lvl6pPr marL="2514600" indent="-228600" eaLnBrk="0" fontAlgn="base" hangingPunct="0">
              <a:spcBef>
                <a:spcPct val="0"/>
              </a:spcBef>
              <a:spcAft>
                <a:spcPct val="0"/>
              </a:spcAft>
              <a:defRPr sz="2400">
                <a:latin typeface="Times" pitchFamily="18" charset="0"/>
              </a:defRPr>
            </a:lvl6pPr>
            <a:lvl7pPr marL="2971800" indent="-228600" eaLnBrk="0" fontAlgn="base" hangingPunct="0">
              <a:spcBef>
                <a:spcPct val="0"/>
              </a:spcBef>
              <a:spcAft>
                <a:spcPct val="0"/>
              </a:spcAft>
              <a:defRPr sz="2400">
                <a:latin typeface="Times" pitchFamily="18" charset="0"/>
              </a:defRPr>
            </a:lvl7pPr>
            <a:lvl8pPr marL="3429000" indent="-228600" eaLnBrk="0" fontAlgn="base" hangingPunct="0">
              <a:spcBef>
                <a:spcPct val="0"/>
              </a:spcBef>
              <a:spcAft>
                <a:spcPct val="0"/>
              </a:spcAft>
              <a:defRPr sz="2400">
                <a:latin typeface="Times" pitchFamily="18" charset="0"/>
              </a:defRPr>
            </a:lvl8pPr>
            <a:lvl9pPr marL="3886200" indent="-228600" eaLnBrk="0" fontAlgn="base" hangingPunct="0">
              <a:spcBef>
                <a:spcPct val="0"/>
              </a:spcBef>
              <a:spcAft>
                <a:spcPct val="0"/>
              </a:spcAft>
              <a:defRPr sz="2400">
                <a:latin typeface="Times" pitchFamily="18" charset="0"/>
              </a:defRPr>
            </a:lvl9pPr>
          </a:lstStyle>
          <a:p>
            <a:r>
              <a:rPr lang="en-US" altLang="en-US" dirty="0">
                <a:solidFill>
                  <a:srgbClr val="080808"/>
                </a:solidFill>
              </a:rPr>
              <a:t>($ Thousands, except per share information) </a:t>
            </a:r>
          </a:p>
        </p:txBody>
      </p:sp>
      <p:sp>
        <p:nvSpPr>
          <p:cNvPr id="10" name="Text Box 5">
            <a:extLst>
              <a:ext uri="{FF2B5EF4-FFF2-40B4-BE49-F238E27FC236}">
                <a16:creationId xmlns:a16="http://schemas.microsoft.com/office/drawing/2014/main" id="{9A4AF4AF-79CB-63F9-619B-0C217883E581}"/>
              </a:ext>
            </a:extLst>
          </p:cNvPr>
          <p:cNvSpPr txBox="1">
            <a:spLocks noChangeArrowheads="1"/>
          </p:cNvSpPr>
          <p:nvPr/>
        </p:nvSpPr>
        <p:spPr bwMode="auto">
          <a:xfrm>
            <a:off x="2712215" y="1112263"/>
            <a:ext cx="8402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r>
              <a:rPr lang="en-US" altLang="en-US" sz="800" dirty="0">
                <a:solidFill>
                  <a:srgbClr val="080808"/>
                </a:solidFill>
                <a:latin typeface="Verdana" panose="020B0604030504040204" pitchFamily="34" charset="0"/>
                <a:ea typeface="Verdana" panose="020B0604030504040204" pitchFamily="34" charset="0"/>
              </a:rPr>
              <a:t>(Unaudited) </a:t>
            </a:r>
          </a:p>
        </p:txBody>
      </p:sp>
      <p:graphicFrame>
        <p:nvGraphicFramePr>
          <p:cNvPr id="5" name="Object 4">
            <a:extLst>
              <a:ext uri="{FF2B5EF4-FFF2-40B4-BE49-F238E27FC236}">
                <a16:creationId xmlns:a16="http://schemas.microsoft.com/office/drawing/2014/main" id="{112A0C80-988E-8A3D-702B-9FE0F9CD110D}"/>
              </a:ext>
            </a:extLst>
          </p:cNvPr>
          <p:cNvGraphicFramePr>
            <a:graphicFrameLocks noChangeAspect="1"/>
          </p:cNvGraphicFramePr>
          <p:nvPr/>
        </p:nvGraphicFramePr>
        <p:xfrm>
          <a:off x="563821" y="1718114"/>
          <a:ext cx="7680960" cy="3143745"/>
        </p:xfrm>
        <a:graphic>
          <a:graphicData uri="http://schemas.openxmlformats.org/presentationml/2006/ole">
            <mc:AlternateContent xmlns:mc="http://schemas.openxmlformats.org/markup-compatibility/2006">
              <mc:Choice xmlns:v="urn:schemas-microsoft-com:vml" Requires="v">
                <p:oleObj name="Worksheet" r:id="rId3" imgW="9896341" imgH="4038690" progId="Excel.Sheet.12">
                  <p:link updateAutomatic="1"/>
                </p:oleObj>
              </mc:Choice>
              <mc:Fallback>
                <p:oleObj name="Worksheet" r:id="rId3" imgW="9896341" imgH="4038690" progId="Excel.Sheet.12">
                  <p:link updateAutomatic="1"/>
                  <p:pic>
                    <p:nvPicPr>
                      <p:cNvPr id="5" name="Object 4">
                        <a:extLst>
                          <a:ext uri="{FF2B5EF4-FFF2-40B4-BE49-F238E27FC236}">
                            <a16:creationId xmlns:a16="http://schemas.microsoft.com/office/drawing/2014/main" id="{112A0C80-988E-8A3D-702B-9FE0F9CD110D}"/>
                          </a:ext>
                        </a:extLst>
                      </p:cNvPr>
                      <p:cNvPicPr/>
                      <p:nvPr/>
                    </p:nvPicPr>
                    <p:blipFill>
                      <a:blip r:embed="rId4"/>
                      <a:stretch>
                        <a:fillRect/>
                      </a:stretch>
                    </p:blipFill>
                    <p:spPr>
                      <a:xfrm>
                        <a:off x="563821" y="1718114"/>
                        <a:ext cx="7680960" cy="3143745"/>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776D814E-9A08-CDD5-874E-6B6D00986B7E}"/>
              </a:ext>
            </a:extLst>
          </p:cNvPr>
          <p:cNvSpPr txBox="1"/>
          <p:nvPr/>
        </p:nvSpPr>
        <p:spPr>
          <a:xfrm>
            <a:off x="436418" y="6393350"/>
            <a:ext cx="7093527" cy="446276"/>
          </a:xfrm>
          <a:prstGeom prst="rect">
            <a:avLst/>
          </a:prstGeom>
          <a:noFill/>
        </p:spPr>
        <p:txBody>
          <a:bodyPr wrap="square">
            <a:spAutoFit/>
          </a:bodyPr>
          <a:lstStyle/>
          <a:p>
            <a:pPr algn="just" defTabSz="628650">
              <a:buClr>
                <a:srgbClr val="007C85"/>
              </a:buClr>
              <a:tabLst>
                <a:tab pos="4116388" algn="l"/>
              </a:tabLst>
            </a:pPr>
            <a:r>
              <a:rPr lang="en-US" altLang="en-US" sz="1600" baseline="30000" dirty="0">
                <a:solidFill>
                  <a:srgbClr val="080808"/>
                </a:solidFill>
                <a:latin typeface="Arial" panose="020B0604020202020204" pitchFamily="34" charset="0"/>
                <a:cs typeface="Arial" panose="020B0604020202020204" pitchFamily="34" charset="0"/>
              </a:rPr>
              <a:t> </a:t>
            </a:r>
            <a:r>
              <a:rPr lang="en-US" altLang="en-US" sz="1200" baseline="30000" dirty="0">
                <a:solidFill>
                  <a:srgbClr val="080808"/>
                </a:solidFill>
                <a:latin typeface="Arial" panose="020B0604020202020204" pitchFamily="34" charset="0"/>
                <a:cs typeface="Arial" panose="020B0604020202020204" pitchFamily="34" charset="0"/>
              </a:rPr>
              <a:t>1 </a:t>
            </a:r>
            <a:r>
              <a:rPr lang="en-US" altLang="en-US" sz="1100" dirty="0">
                <a:solidFill>
                  <a:srgbClr val="080808"/>
                </a:solidFill>
                <a:latin typeface="Arial" panose="020B0604020202020204" pitchFamily="34" charset="0"/>
                <a:cs typeface="Arial" panose="020B0604020202020204" pitchFamily="34" charset="0"/>
              </a:rPr>
              <a:t> </a:t>
            </a:r>
            <a:r>
              <a:rPr lang="en-US" altLang="en-US" sz="1050" dirty="0">
                <a:solidFill>
                  <a:srgbClr val="080808"/>
                </a:solidFill>
                <a:latin typeface="Veranda"/>
              </a:rPr>
              <a:t>Includes $2.4 million impairment loss on long-lived assets in 2023</a:t>
            </a:r>
          </a:p>
          <a:p>
            <a:pPr algn="just" defTabSz="628650">
              <a:buClr>
                <a:srgbClr val="007C85"/>
              </a:buClr>
              <a:tabLst>
                <a:tab pos="4116388" algn="l"/>
              </a:tabLst>
            </a:pPr>
            <a:r>
              <a:rPr lang="en-US" sz="1100" baseline="30000" dirty="0">
                <a:solidFill>
                  <a:srgbClr val="080808"/>
                </a:solidFill>
                <a:latin typeface="Verdana" panose="020B0604030504040204" pitchFamily="34" charset="0"/>
                <a:ea typeface="Verdana" panose="020B0604030504040204" pitchFamily="34" charset="0"/>
              </a:rPr>
              <a:t> 2</a:t>
            </a:r>
            <a:r>
              <a:rPr lang="en-US" sz="1200" dirty="0">
                <a:solidFill>
                  <a:srgbClr val="080808"/>
                </a:solidFill>
                <a:latin typeface="Verdana" panose="020B0604030504040204" pitchFamily="34" charset="0"/>
                <a:ea typeface="Verdana" panose="020B0604030504040204" pitchFamily="34" charset="0"/>
              </a:rPr>
              <a:t> </a:t>
            </a:r>
            <a:r>
              <a:rPr lang="en-US" altLang="en-US" sz="1050" dirty="0">
                <a:solidFill>
                  <a:srgbClr val="080808"/>
                </a:solidFill>
                <a:latin typeface="Veranda"/>
              </a:rPr>
              <a:t>Includes $2.4 million ($1.7 million after tax) impairment loss on long-lived assets in 2023</a:t>
            </a:r>
            <a:endParaRPr lang="en-US" sz="1050" dirty="0">
              <a:solidFill>
                <a:srgbClr val="080808"/>
              </a:solidFill>
            </a:endParaRPr>
          </a:p>
        </p:txBody>
      </p:sp>
    </p:spTree>
    <p:extLst>
      <p:ext uri="{BB962C8B-B14F-4D97-AF65-F5344CB8AC3E}">
        <p14:creationId xmlns:p14="http://schemas.microsoft.com/office/powerpoint/2010/main" val="1144172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3">
            <a:extLst>
              <a:ext uri="{FF2B5EF4-FFF2-40B4-BE49-F238E27FC236}">
                <a16:creationId xmlns:a16="http://schemas.microsoft.com/office/drawing/2014/main" id="{382FA350-FC79-452A-8AD3-F293BBF9D695}"/>
              </a:ext>
            </a:extLst>
          </p:cNvPr>
          <p:cNvSpPr txBox="1">
            <a:spLocks noChangeArrowheads="1"/>
          </p:cNvSpPr>
          <p:nvPr/>
        </p:nvSpPr>
        <p:spPr bwMode="auto">
          <a:xfrm>
            <a:off x="378628" y="1112263"/>
            <a:ext cx="9701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r>
              <a:rPr lang="en-US" altLang="en-US" sz="800" dirty="0">
                <a:solidFill>
                  <a:srgbClr val="000000"/>
                </a:solidFill>
                <a:latin typeface="Verdana" panose="020B0604030504040204" pitchFamily="34" charset="0"/>
                <a:ea typeface="Verdana" panose="020B0604030504040204" pitchFamily="34" charset="0"/>
              </a:rPr>
              <a:t>($ Thousands) </a:t>
            </a:r>
          </a:p>
        </p:txBody>
      </p:sp>
      <p:sp>
        <p:nvSpPr>
          <p:cNvPr id="3" name="Title 3">
            <a:extLst>
              <a:ext uri="{FF2B5EF4-FFF2-40B4-BE49-F238E27FC236}">
                <a16:creationId xmlns:a16="http://schemas.microsoft.com/office/drawing/2014/main" id="{DFD7B722-4F4B-96C7-1819-78202698076C}"/>
              </a:ext>
            </a:extLst>
          </p:cNvPr>
          <p:cNvSpPr txBox="1">
            <a:spLocks/>
          </p:cNvSpPr>
          <p:nvPr/>
        </p:nvSpPr>
        <p:spPr>
          <a:xfrm>
            <a:off x="369864" y="534843"/>
            <a:ext cx="8065526" cy="5512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000" b="1" kern="1200" cap="small" baseline="0">
                <a:solidFill>
                  <a:schemeClr val="tx1"/>
                </a:solidFill>
                <a:latin typeface="Verdana" panose="020B0604030504040204" pitchFamily="34" charset="0"/>
                <a:ea typeface="Verdana" panose="020B0604030504040204" pitchFamily="34" charset="0"/>
                <a:cs typeface="+mj-cs"/>
              </a:defRPr>
            </a:lvl1pPr>
          </a:lstStyle>
          <a:p>
            <a:r>
              <a:rPr lang="en-US" sz="1800" dirty="0">
                <a:solidFill>
                  <a:srgbClr val="000000"/>
                </a:solidFill>
              </a:rPr>
              <a:t>KEY FINANCIAL DATA – BALANCE SHEET</a:t>
            </a:r>
          </a:p>
        </p:txBody>
      </p:sp>
      <p:graphicFrame>
        <p:nvGraphicFramePr>
          <p:cNvPr id="2" name="Object 1">
            <a:extLst>
              <a:ext uri="{FF2B5EF4-FFF2-40B4-BE49-F238E27FC236}">
                <a16:creationId xmlns:a16="http://schemas.microsoft.com/office/drawing/2014/main" id="{1B0D34B1-2E8F-6E8D-5DDB-D346E82519F1}"/>
              </a:ext>
            </a:extLst>
          </p:cNvPr>
          <p:cNvGraphicFramePr>
            <a:graphicFrameLocks noChangeAspect="1"/>
          </p:cNvGraphicFramePr>
          <p:nvPr>
            <p:extLst>
              <p:ext uri="{D42A27DB-BD31-4B8C-83A1-F6EECF244321}">
                <p14:modId xmlns:p14="http://schemas.microsoft.com/office/powerpoint/2010/main" val="520484467"/>
              </p:ext>
            </p:extLst>
          </p:nvPr>
        </p:nvGraphicFramePr>
        <p:xfrm>
          <a:off x="923925" y="1557338"/>
          <a:ext cx="7296150" cy="3743325"/>
        </p:xfrm>
        <a:graphic>
          <a:graphicData uri="http://schemas.openxmlformats.org/presentationml/2006/ole">
            <mc:AlternateContent xmlns:mc="http://schemas.openxmlformats.org/markup-compatibility/2006">
              <mc:Choice xmlns:v="urn:schemas-microsoft-com:vml" Requires="v">
                <p:oleObj name="Worksheet" r:id="rId3" imgW="7296135" imgH="3743325" progId="Excel.Sheet.12">
                  <p:link updateAutomatic="1"/>
                </p:oleObj>
              </mc:Choice>
              <mc:Fallback>
                <p:oleObj name="Worksheet" r:id="rId3" imgW="7296135" imgH="3743325" progId="Excel.Sheet.12">
                  <p:link updateAutomatic="1"/>
                  <p:pic>
                    <p:nvPicPr>
                      <p:cNvPr id="3" name="Object 2">
                        <a:extLst>
                          <a:ext uri="{FF2B5EF4-FFF2-40B4-BE49-F238E27FC236}">
                            <a16:creationId xmlns:a16="http://schemas.microsoft.com/office/drawing/2014/main" id="{B9DA58A9-C2FD-70B8-9BAA-F8BA9F443B74}"/>
                          </a:ext>
                        </a:extLst>
                      </p:cNvPr>
                      <p:cNvPicPr/>
                      <p:nvPr/>
                    </p:nvPicPr>
                    <p:blipFill>
                      <a:blip r:embed="rId4"/>
                      <a:stretch>
                        <a:fillRect/>
                      </a:stretch>
                    </p:blipFill>
                    <p:spPr>
                      <a:xfrm>
                        <a:off x="923925" y="1557338"/>
                        <a:ext cx="7296150" cy="3743325"/>
                      </a:xfrm>
                      <a:prstGeom prst="rect">
                        <a:avLst/>
                      </a:prstGeom>
                    </p:spPr>
                  </p:pic>
                </p:oleObj>
              </mc:Fallback>
            </mc:AlternateContent>
          </a:graphicData>
        </a:graphic>
      </p:graphicFrame>
    </p:spTree>
    <p:extLst>
      <p:ext uri="{BB962C8B-B14F-4D97-AF65-F5344CB8AC3E}">
        <p14:creationId xmlns:p14="http://schemas.microsoft.com/office/powerpoint/2010/main" val="3277080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26C0149-5009-315F-4481-13BE058942D5}"/>
              </a:ext>
            </a:extLst>
          </p:cNvPr>
          <p:cNvSpPr>
            <a:spLocks noGrp="1"/>
          </p:cNvSpPr>
          <p:nvPr>
            <p:ph type="title"/>
          </p:nvPr>
        </p:nvSpPr>
        <p:spPr>
          <a:xfrm>
            <a:off x="369864" y="534843"/>
            <a:ext cx="8065526" cy="551255"/>
          </a:xfrm>
        </p:spPr>
        <p:txBody>
          <a:bodyPr>
            <a:normAutofit/>
          </a:bodyPr>
          <a:lstStyle/>
          <a:p>
            <a:r>
              <a:rPr lang="en-US" sz="1800" dirty="0">
                <a:solidFill>
                  <a:srgbClr val="000000"/>
                </a:solidFill>
              </a:rPr>
              <a:t>KEY FINANCIAL DATA – QUARTER SEGMENT DETAIL</a:t>
            </a:r>
          </a:p>
        </p:txBody>
      </p:sp>
      <p:sp>
        <p:nvSpPr>
          <p:cNvPr id="3" name="Text Box 3">
            <a:extLst>
              <a:ext uri="{FF2B5EF4-FFF2-40B4-BE49-F238E27FC236}">
                <a16:creationId xmlns:a16="http://schemas.microsoft.com/office/drawing/2014/main" id="{CB10C275-BD16-BCC6-E541-46ABBFE19CD9}"/>
              </a:ext>
            </a:extLst>
          </p:cNvPr>
          <p:cNvSpPr txBox="1">
            <a:spLocks noChangeArrowheads="1"/>
          </p:cNvSpPr>
          <p:nvPr/>
        </p:nvSpPr>
        <p:spPr bwMode="auto">
          <a:xfrm>
            <a:off x="378628" y="1112263"/>
            <a:ext cx="9701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800" dirty="0">
                <a:solidFill>
                  <a:srgbClr val="000000"/>
                </a:solidFill>
                <a:latin typeface="Verdana" panose="020B0604030504040204" pitchFamily="34" charset="0"/>
                <a:ea typeface="Verdana" panose="020B0604030504040204" pitchFamily="34" charset="0"/>
              </a:rPr>
              <a:t>($ Thousands) </a:t>
            </a:r>
            <a:endParaRPr kumimoji="0" lang="en-US" altLang="en-US" sz="800" b="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p:txBody>
      </p:sp>
      <p:sp>
        <p:nvSpPr>
          <p:cNvPr id="20" name="Text Box 3">
            <a:extLst>
              <a:ext uri="{FF2B5EF4-FFF2-40B4-BE49-F238E27FC236}">
                <a16:creationId xmlns:a16="http://schemas.microsoft.com/office/drawing/2014/main" id="{C03109FC-876C-AA99-96D2-F6D9F3B62B3C}"/>
              </a:ext>
            </a:extLst>
          </p:cNvPr>
          <p:cNvSpPr txBox="1">
            <a:spLocks noChangeArrowheads="1"/>
          </p:cNvSpPr>
          <p:nvPr/>
        </p:nvSpPr>
        <p:spPr bwMode="auto">
          <a:xfrm>
            <a:off x="1153635" y="1112263"/>
            <a:ext cx="8402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800" dirty="0">
                <a:solidFill>
                  <a:srgbClr val="000000"/>
                </a:solidFill>
                <a:latin typeface="Verdana" panose="020B0604030504040204" pitchFamily="34" charset="0"/>
                <a:ea typeface="Verdana" panose="020B0604030504040204" pitchFamily="34" charset="0"/>
              </a:rPr>
              <a:t>(Unaudited) </a:t>
            </a:r>
            <a:endParaRPr kumimoji="0" lang="en-US" altLang="en-US" sz="800" b="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p:txBody>
      </p:sp>
      <p:sp>
        <p:nvSpPr>
          <p:cNvPr id="8" name="Rectangle 7">
            <a:extLst>
              <a:ext uri="{FF2B5EF4-FFF2-40B4-BE49-F238E27FC236}">
                <a16:creationId xmlns:a16="http://schemas.microsoft.com/office/drawing/2014/main" id="{1FED9F61-4154-7B4E-D282-82554F3ECF95}"/>
              </a:ext>
            </a:extLst>
          </p:cNvPr>
          <p:cNvSpPr/>
          <p:nvPr/>
        </p:nvSpPr>
        <p:spPr>
          <a:xfrm>
            <a:off x="7418569" y="6216258"/>
            <a:ext cx="1725433" cy="63379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Object 4">
            <a:extLst>
              <a:ext uri="{FF2B5EF4-FFF2-40B4-BE49-F238E27FC236}">
                <a16:creationId xmlns:a16="http://schemas.microsoft.com/office/drawing/2014/main" id="{33F7203C-2011-6684-9314-E97F0B7747D2}"/>
              </a:ext>
            </a:extLst>
          </p:cNvPr>
          <p:cNvGraphicFramePr>
            <a:graphicFrameLocks noChangeAspect="1"/>
          </p:cNvGraphicFramePr>
          <p:nvPr>
            <p:extLst>
              <p:ext uri="{D42A27DB-BD31-4B8C-83A1-F6EECF244321}">
                <p14:modId xmlns:p14="http://schemas.microsoft.com/office/powerpoint/2010/main" val="1070827876"/>
              </p:ext>
            </p:extLst>
          </p:nvPr>
        </p:nvGraphicFramePr>
        <p:xfrm>
          <a:off x="885825" y="1163288"/>
          <a:ext cx="7372350" cy="2514600"/>
        </p:xfrm>
        <a:graphic>
          <a:graphicData uri="http://schemas.openxmlformats.org/presentationml/2006/ole">
            <mc:AlternateContent xmlns:mc="http://schemas.openxmlformats.org/markup-compatibility/2006">
              <mc:Choice xmlns:v="urn:schemas-microsoft-com:vml" Requires="v">
                <p:oleObj name="Worksheet" r:id="rId4" imgW="7372458" imgH="2514754" progId="Excel.Sheet.12">
                  <p:link updateAutomatic="1"/>
                </p:oleObj>
              </mc:Choice>
              <mc:Fallback>
                <p:oleObj name="Worksheet" r:id="rId4" imgW="7372458" imgH="2514754" progId="Excel.Sheet.12">
                  <p:link updateAutomatic="1"/>
                  <p:pic>
                    <p:nvPicPr>
                      <p:cNvPr id="0" name=""/>
                      <p:cNvPicPr/>
                      <p:nvPr/>
                    </p:nvPicPr>
                    <p:blipFill>
                      <a:blip r:embed="rId5"/>
                      <a:stretch>
                        <a:fillRect/>
                      </a:stretch>
                    </p:blipFill>
                    <p:spPr>
                      <a:xfrm>
                        <a:off x="885825" y="1163288"/>
                        <a:ext cx="7372350" cy="2514600"/>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B23E2D40-FA6B-68CD-B2C2-94AAA2DC01C1}"/>
              </a:ext>
            </a:extLst>
          </p:cNvPr>
          <p:cNvGraphicFramePr>
            <a:graphicFrameLocks noChangeAspect="1"/>
          </p:cNvGraphicFramePr>
          <p:nvPr>
            <p:extLst>
              <p:ext uri="{D42A27DB-BD31-4B8C-83A1-F6EECF244321}">
                <p14:modId xmlns:p14="http://schemas.microsoft.com/office/powerpoint/2010/main" val="3581438527"/>
              </p:ext>
            </p:extLst>
          </p:nvPr>
        </p:nvGraphicFramePr>
        <p:xfrm>
          <a:off x="885825" y="3663354"/>
          <a:ext cx="7372350" cy="3171825"/>
        </p:xfrm>
        <a:graphic>
          <a:graphicData uri="http://schemas.openxmlformats.org/presentationml/2006/ole">
            <mc:AlternateContent xmlns:mc="http://schemas.openxmlformats.org/markup-compatibility/2006">
              <mc:Choice xmlns:v="urn:schemas-microsoft-com:vml" Requires="v">
                <p:oleObj name="Worksheet" r:id="rId6" imgW="7372458" imgH="3171941" progId="Excel.Sheet.12">
                  <p:link updateAutomatic="1"/>
                </p:oleObj>
              </mc:Choice>
              <mc:Fallback>
                <p:oleObj name="Worksheet" r:id="rId6" imgW="7372458" imgH="3171941" progId="Excel.Sheet.12">
                  <p:link updateAutomatic="1"/>
                  <p:pic>
                    <p:nvPicPr>
                      <p:cNvPr id="0" name=""/>
                      <p:cNvPicPr/>
                      <p:nvPr/>
                    </p:nvPicPr>
                    <p:blipFill>
                      <a:blip r:embed="rId7"/>
                      <a:stretch>
                        <a:fillRect/>
                      </a:stretch>
                    </p:blipFill>
                    <p:spPr>
                      <a:xfrm>
                        <a:off x="885825" y="3663354"/>
                        <a:ext cx="7372350" cy="3171825"/>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2374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26C0149-5009-315F-4481-13BE058942D5}"/>
              </a:ext>
            </a:extLst>
          </p:cNvPr>
          <p:cNvSpPr>
            <a:spLocks noGrp="1"/>
          </p:cNvSpPr>
          <p:nvPr>
            <p:ph type="title"/>
          </p:nvPr>
        </p:nvSpPr>
        <p:spPr>
          <a:xfrm>
            <a:off x="369864" y="534843"/>
            <a:ext cx="8065526" cy="551255"/>
          </a:xfrm>
        </p:spPr>
        <p:txBody>
          <a:bodyPr>
            <a:normAutofit/>
          </a:bodyPr>
          <a:lstStyle/>
          <a:p>
            <a:r>
              <a:rPr lang="en-US" sz="1800" dirty="0">
                <a:solidFill>
                  <a:srgbClr val="000000"/>
                </a:solidFill>
              </a:rPr>
              <a:t>KEY FINANCIAL DATA – ANNUAL SEGMENT DETAIL</a:t>
            </a:r>
          </a:p>
        </p:txBody>
      </p:sp>
      <p:sp>
        <p:nvSpPr>
          <p:cNvPr id="3" name="Text Box 3">
            <a:extLst>
              <a:ext uri="{FF2B5EF4-FFF2-40B4-BE49-F238E27FC236}">
                <a16:creationId xmlns:a16="http://schemas.microsoft.com/office/drawing/2014/main" id="{CB10C275-BD16-BCC6-E541-46ABBFE19CD9}"/>
              </a:ext>
            </a:extLst>
          </p:cNvPr>
          <p:cNvSpPr txBox="1">
            <a:spLocks noChangeArrowheads="1"/>
          </p:cNvSpPr>
          <p:nvPr/>
        </p:nvSpPr>
        <p:spPr bwMode="auto">
          <a:xfrm>
            <a:off x="378628" y="1112263"/>
            <a:ext cx="9701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800" dirty="0">
                <a:solidFill>
                  <a:srgbClr val="000000"/>
                </a:solidFill>
                <a:latin typeface="Verdana" panose="020B0604030504040204" pitchFamily="34" charset="0"/>
                <a:ea typeface="Verdana" panose="020B0604030504040204" pitchFamily="34" charset="0"/>
              </a:rPr>
              <a:t>($ Thousands) </a:t>
            </a:r>
            <a:endParaRPr kumimoji="0" lang="en-US" altLang="en-US" sz="800" b="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p:txBody>
      </p:sp>
      <p:graphicFrame>
        <p:nvGraphicFramePr>
          <p:cNvPr id="4" name="Object 3">
            <a:extLst>
              <a:ext uri="{FF2B5EF4-FFF2-40B4-BE49-F238E27FC236}">
                <a16:creationId xmlns:a16="http://schemas.microsoft.com/office/drawing/2014/main" id="{439FC6EB-2231-B5F8-78AC-778FFB2D9882}"/>
              </a:ext>
            </a:extLst>
          </p:cNvPr>
          <p:cNvGraphicFramePr>
            <a:graphicFrameLocks noChangeAspect="1"/>
          </p:cNvGraphicFramePr>
          <p:nvPr>
            <p:extLst>
              <p:ext uri="{D42A27DB-BD31-4B8C-83A1-F6EECF244321}">
                <p14:modId xmlns:p14="http://schemas.microsoft.com/office/powerpoint/2010/main" val="3060772031"/>
              </p:ext>
            </p:extLst>
          </p:nvPr>
        </p:nvGraphicFramePr>
        <p:xfrm>
          <a:off x="885825" y="1138034"/>
          <a:ext cx="7372350" cy="2514600"/>
        </p:xfrm>
        <a:graphic>
          <a:graphicData uri="http://schemas.openxmlformats.org/presentationml/2006/ole">
            <mc:AlternateContent xmlns:mc="http://schemas.openxmlformats.org/markup-compatibility/2006">
              <mc:Choice xmlns:v="urn:schemas-microsoft-com:vml" Requires="v">
                <p:oleObj name="Worksheet" r:id="rId4" imgW="7372458" imgH="2514754" progId="Excel.Sheet.12">
                  <p:link updateAutomatic="1"/>
                </p:oleObj>
              </mc:Choice>
              <mc:Fallback>
                <p:oleObj name="Worksheet" r:id="rId4" imgW="7372458" imgH="2514754" progId="Excel.Sheet.12">
                  <p:link updateAutomatic="1"/>
                  <p:pic>
                    <p:nvPicPr>
                      <p:cNvPr id="4" name="Object 3">
                        <a:extLst>
                          <a:ext uri="{FF2B5EF4-FFF2-40B4-BE49-F238E27FC236}">
                            <a16:creationId xmlns:a16="http://schemas.microsoft.com/office/drawing/2014/main" id="{439FC6EB-2231-B5F8-78AC-778FFB2D9882}"/>
                          </a:ext>
                        </a:extLst>
                      </p:cNvPr>
                      <p:cNvPicPr/>
                      <p:nvPr/>
                    </p:nvPicPr>
                    <p:blipFill>
                      <a:blip r:embed="rId5"/>
                      <a:stretch>
                        <a:fillRect/>
                      </a:stretch>
                    </p:blipFill>
                    <p:spPr>
                      <a:xfrm>
                        <a:off x="885825" y="1138034"/>
                        <a:ext cx="7372350" cy="2514600"/>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282C578C-B318-D772-42CF-7BDFF62DD77D}"/>
              </a:ext>
            </a:extLst>
          </p:cNvPr>
          <p:cNvSpPr/>
          <p:nvPr/>
        </p:nvSpPr>
        <p:spPr>
          <a:xfrm>
            <a:off x="7418569" y="6216258"/>
            <a:ext cx="1725433" cy="63379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 name="Object 7">
            <a:extLst>
              <a:ext uri="{FF2B5EF4-FFF2-40B4-BE49-F238E27FC236}">
                <a16:creationId xmlns:a16="http://schemas.microsoft.com/office/drawing/2014/main" id="{30BBD79F-7439-3251-5306-64615A32F275}"/>
              </a:ext>
            </a:extLst>
          </p:cNvPr>
          <p:cNvGraphicFramePr>
            <a:graphicFrameLocks noChangeAspect="1"/>
          </p:cNvGraphicFramePr>
          <p:nvPr>
            <p:extLst>
              <p:ext uri="{D42A27DB-BD31-4B8C-83A1-F6EECF244321}">
                <p14:modId xmlns:p14="http://schemas.microsoft.com/office/powerpoint/2010/main" val="1266331890"/>
              </p:ext>
            </p:extLst>
          </p:nvPr>
        </p:nvGraphicFramePr>
        <p:xfrm>
          <a:off x="885825" y="3743443"/>
          <a:ext cx="7372350" cy="3171825"/>
        </p:xfrm>
        <a:graphic>
          <a:graphicData uri="http://schemas.openxmlformats.org/presentationml/2006/ole">
            <mc:AlternateContent xmlns:mc="http://schemas.openxmlformats.org/markup-compatibility/2006">
              <mc:Choice xmlns:v="urn:schemas-microsoft-com:vml" Requires="v">
                <p:oleObj name="Worksheet" r:id="rId6" imgW="7372458" imgH="3171941" progId="Excel.Sheet.12">
                  <p:link updateAutomatic="1"/>
                </p:oleObj>
              </mc:Choice>
              <mc:Fallback>
                <p:oleObj name="Worksheet" r:id="rId6" imgW="7372458" imgH="3171941" progId="Excel.Sheet.12">
                  <p:link updateAutomatic="1"/>
                  <p:pic>
                    <p:nvPicPr>
                      <p:cNvPr id="8" name="Object 7">
                        <a:extLst>
                          <a:ext uri="{FF2B5EF4-FFF2-40B4-BE49-F238E27FC236}">
                            <a16:creationId xmlns:a16="http://schemas.microsoft.com/office/drawing/2014/main" id="{30BBD79F-7439-3251-5306-64615A32F275}"/>
                          </a:ext>
                        </a:extLst>
                      </p:cNvPr>
                      <p:cNvPicPr/>
                      <p:nvPr/>
                    </p:nvPicPr>
                    <p:blipFill>
                      <a:blip r:embed="rId7"/>
                      <a:stretch>
                        <a:fillRect/>
                      </a:stretch>
                    </p:blipFill>
                    <p:spPr>
                      <a:xfrm>
                        <a:off x="885825" y="3743443"/>
                        <a:ext cx="7372350" cy="3171825"/>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3465482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D8BBF4-96EA-BD2B-D2D7-4F280E5B8530}"/>
              </a:ext>
            </a:extLst>
          </p:cNvPr>
          <p:cNvSpPr txBox="1"/>
          <p:nvPr/>
        </p:nvSpPr>
        <p:spPr>
          <a:xfrm>
            <a:off x="551227" y="2506091"/>
            <a:ext cx="8041547"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4800" dirty="0">
                <a:solidFill>
                  <a:schemeClr val="bg2"/>
                </a:solidFill>
                <a:latin typeface="Verdana" panose="020B0604030504040204" pitchFamily="34" charset="0"/>
                <a:ea typeface="Verdana" panose="020B0604030504040204" pitchFamily="34" charset="0"/>
              </a:rPr>
              <a:t>Thank You </a:t>
            </a:r>
          </a:p>
        </p:txBody>
      </p:sp>
      <p:sp>
        <p:nvSpPr>
          <p:cNvPr id="4" name="TextBox 3">
            <a:extLst>
              <a:ext uri="{FF2B5EF4-FFF2-40B4-BE49-F238E27FC236}">
                <a16:creationId xmlns:a16="http://schemas.microsoft.com/office/drawing/2014/main" id="{0EBFDE6C-0105-EFA6-ABD5-2F0A8E8DA26C}"/>
              </a:ext>
            </a:extLst>
          </p:cNvPr>
          <p:cNvSpPr txBox="1"/>
          <p:nvPr/>
        </p:nvSpPr>
        <p:spPr>
          <a:xfrm>
            <a:off x="307116" y="3864203"/>
            <a:ext cx="2573649" cy="22295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5000"/>
              </a:lnSpc>
            </a:pPr>
            <a:r>
              <a:rPr lang="en-US" sz="800" b="1" dirty="0">
                <a:solidFill>
                  <a:schemeClr val="bg2"/>
                </a:solidFill>
                <a:latin typeface="Verdana" panose="020B0604030504040204" pitchFamily="34" charset="0"/>
                <a:ea typeface="Verdana" panose="020B0604030504040204" pitchFamily="34" charset="0"/>
              </a:rPr>
              <a:t>Corporate Headquarters</a:t>
            </a:r>
          </a:p>
          <a:p>
            <a:pPr>
              <a:lnSpc>
                <a:spcPct val="125000"/>
              </a:lnSpc>
            </a:pPr>
            <a:r>
              <a:rPr lang="en-US" sz="800" dirty="0">
                <a:solidFill>
                  <a:schemeClr val="bg2"/>
                </a:solidFill>
                <a:latin typeface="Verdana" panose="020B0604030504040204" pitchFamily="34" charset="0"/>
                <a:ea typeface="Verdana" panose="020B0604030504040204" pitchFamily="34" charset="0"/>
              </a:rPr>
              <a:t>EMCOR Group, Inc.</a:t>
            </a:r>
          </a:p>
          <a:p>
            <a:pPr>
              <a:lnSpc>
                <a:spcPct val="125000"/>
              </a:lnSpc>
            </a:pPr>
            <a:r>
              <a:rPr lang="en-US" sz="800" dirty="0">
                <a:solidFill>
                  <a:schemeClr val="bg2"/>
                </a:solidFill>
                <a:latin typeface="Verdana" panose="020B0604030504040204" pitchFamily="34" charset="0"/>
                <a:ea typeface="Verdana" panose="020B0604030504040204" pitchFamily="34" charset="0"/>
              </a:rPr>
              <a:t>301 Merritt Seven</a:t>
            </a:r>
          </a:p>
          <a:p>
            <a:pPr>
              <a:lnSpc>
                <a:spcPct val="125000"/>
              </a:lnSpc>
            </a:pPr>
            <a:r>
              <a:rPr lang="en-US" sz="800" dirty="0">
                <a:solidFill>
                  <a:schemeClr val="bg2"/>
                </a:solidFill>
                <a:latin typeface="Verdana" panose="020B0604030504040204" pitchFamily="34" charset="0"/>
                <a:ea typeface="Verdana" panose="020B0604030504040204" pitchFamily="34" charset="0"/>
              </a:rPr>
              <a:t>Norwalk, CT 06851 USA</a:t>
            </a:r>
          </a:p>
          <a:p>
            <a:pPr>
              <a:lnSpc>
                <a:spcPct val="125000"/>
              </a:lnSpc>
            </a:pPr>
            <a:endParaRPr lang="en-US" sz="800" dirty="0">
              <a:solidFill>
                <a:schemeClr val="bg2"/>
              </a:solidFill>
              <a:latin typeface="Verdana" panose="020B0604030504040204" pitchFamily="34" charset="0"/>
              <a:ea typeface="Verdana" panose="020B0604030504040204" pitchFamily="34" charset="0"/>
            </a:endParaRPr>
          </a:p>
          <a:p>
            <a:pPr>
              <a:lnSpc>
                <a:spcPct val="125000"/>
              </a:lnSpc>
            </a:pPr>
            <a:r>
              <a:rPr lang="en-US" sz="800" dirty="0">
                <a:solidFill>
                  <a:schemeClr val="bg2"/>
                </a:solidFill>
                <a:latin typeface="Verdana" panose="020B0604030504040204" pitchFamily="34" charset="0"/>
                <a:ea typeface="Verdana" panose="020B0604030504040204" pitchFamily="34" charset="0"/>
              </a:rPr>
              <a:t>203.849.7938</a:t>
            </a:r>
            <a:endParaRPr lang="en-US" sz="800" dirty="0">
              <a:solidFill>
                <a:schemeClr val="bg1"/>
              </a:solidFill>
              <a:latin typeface="Verdana" panose="020B0604030504040204" pitchFamily="34" charset="0"/>
              <a:ea typeface="Verdana" panose="020B0604030504040204" pitchFamily="34" charset="0"/>
            </a:endParaRPr>
          </a:p>
          <a:p>
            <a:pPr>
              <a:lnSpc>
                <a:spcPct val="125000"/>
              </a:lnSpc>
            </a:pPr>
            <a:r>
              <a:rPr lang="en-US" sz="800" dirty="0">
                <a:solidFill>
                  <a:schemeClr val="bg1"/>
                </a:solidFill>
                <a:latin typeface="Verdana" panose="020B0604030504040204" pitchFamily="34" charset="0"/>
                <a:ea typeface="Verdana" panose="020B0604030504040204" pitchFamily="34" charset="0"/>
              </a:rPr>
              <a:t>emcor_info@emcor.net</a:t>
            </a:r>
          </a:p>
          <a:p>
            <a:pPr>
              <a:lnSpc>
                <a:spcPct val="125000"/>
              </a:lnSpc>
            </a:pPr>
            <a:r>
              <a:rPr lang="en-US" sz="800" dirty="0">
                <a:solidFill>
                  <a:schemeClr val="bg2"/>
                </a:solidFill>
                <a:latin typeface="Verdana" panose="020B0604030504040204" pitchFamily="34" charset="0"/>
                <a:ea typeface="Verdana" panose="020B0604030504040204" pitchFamily="34" charset="0"/>
              </a:rPr>
              <a:t>emcorgroup.com</a:t>
            </a:r>
          </a:p>
          <a:p>
            <a:pPr>
              <a:lnSpc>
                <a:spcPct val="125000"/>
              </a:lnSpc>
            </a:pPr>
            <a:endParaRPr lang="en-US" sz="800" dirty="0">
              <a:solidFill>
                <a:schemeClr val="bg2"/>
              </a:solidFill>
              <a:latin typeface="Verdana" panose="020B0604030504040204" pitchFamily="34" charset="0"/>
              <a:ea typeface="Verdana" panose="020B0604030504040204" pitchFamily="34" charset="0"/>
            </a:endParaRPr>
          </a:p>
          <a:p>
            <a:pPr>
              <a:lnSpc>
                <a:spcPct val="125000"/>
              </a:lnSpc>
            </a:pPr>
            <a:endParaRPr lang="en-US" sz="800" dirty="0">
              <a:solidFill>
                <a:schemeClr val="bg2"/>
              </a:solidFill>
              <a:latin typeface="Verdana" panose="020B0604030504040204" pitchFamily="34" charset="0"/>
              <a:ea typeface="Verdana" panose="020B0604030504040204" pitchFamily="34" charset="0"/>
            </a:endParaRPr>
          </a:p>
          <a:p>
            <a:pPr>
              <a:lnSpc>
                <a:spcPct val="125000"/>
              </a:lnSpc>
            </a:pPr>
            <a:endParaRPr lang="en-US" sz="800" dirty="0">
              <a:solidFill>
                <a:schemeClr val="bg2"/>
              </a:solidFill>
              <a:latin typeface="Verdana" panose="020B0604030504040204" pitchFamily="34" charset="0"/>
              <a:ea typeface="Verdana" panose="020B0604030504040204" pitchFamily="34" charset="0"/>
            </a:endParaRPr>
          </a:p>
          <a:p>
            <a:pPr>
              <a:lnSpc>
                <a:spcPct val="125000"/>
              </a:lnSpc>
            </a:pPr>
            <a:r>
              <a:rPr lang="en-US" sz="800" dirty="0">
                <a:solidFill>
                  <a:schemeClr val="bg2"/>
                </a:solidFill>
                <a:latin typeface="Verdana" panose="020B0604030504040204" pitchFamily="34" charset="0"/>
                <a:ea typeface="Verdana" panose="020B0604030504040204" pitchFamily="34" charset="0"/>
              </a:rPr>
              <a:t>Andrew G. Backman</a:t>
            </a:r>
          </a:p>
          <a:p>
            <a:pPr>
              <a:lnSpc>
                <a:spcPct val="125000"/>
              </a:lnSpc>
            </a:pPr>
            <a:r>
              <a:rPr lang="en-US" sz="800" dirty="0">
                <a:solidFill>
                  <a:schemeClr val="bg2"/>
                </a:solidFill>
                <a:latin typeface="Verdana" panose="020B0604030504040204" pitchFamily="34" charset="0"/>
                <a:ea typeface="Verdana" panose="020B0604030504040204" pitchFamily="34" charset="0"/>
              </a:rPr>
              <a:t>Vice President, Investor Relations</a:t>
            </a:r>
          </a:p>
          <a:p>
            <a:pPr>
              <a:lnSpc>
                <a:spcPct val="125000"/>
              </a:lnSpc>
            </a:pPr>
            <a:r>
              <a:rPr lang="en-US" sz="800" dirty="0">
                <a:solidFill>
                  <a:schemeClr val="bg2"/>
                </a:solidFill>
                <a:latin typeface="Verdana" panose="020B0604030504040204" pitchFamily="34" charset="0"/>
                <a:ea typeface="Verdana" panose="020B0604030504040204" pitchFamily="34" charset="0"/>
              </a:rPr>
              <a:t>ABackman@emcor.net</a:t>
            </a:r>
          </a:p>
        </p:txBody>
      </p:sp>
    </p:spTree>
    <p:custDataLst>
      <p:tags r:id="rId1"/>
    </p:custDataLst>
    <p:extLst>
      <p:ext uri="{BB962C8B-B14F-4D97-AF65-F5344CB8AC3E}">
        <p14:creationId xmlns:p14="http://schemas.microsoft.com/office/powerpoint/2010/main" val="40644262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AGENUMBER" val="True"/>
</p:tagLst>
</file>

<file path=ppt/tags/tag2.xml><?xml version="1.0" encoding="utf-8"?>
<p:tagLst xmlns:a="http://schemas.openxmlformats.org/drawingml/2006/main" xmlns:r="http://schemas.openxmlformats.org/officeDocument/2006/relationships" xmlns:p="http://schemas.openxmlformats.org/presentationml/2006/main">
  <p:tag name="NOPAGENUMBER" val="True"/>
</p:tagLst>
</file>

<file path=ppt/tags/tag3.xml><?xml version="1.0" encoding="utf-8"?>
<p:tagLst xmlns:a="http://schemas.openxmlformats.org/drawingml/2006/main" xmlns:r="http://schemas.openxmlformats.org/officeDocument/2006/relationships" xmlns:p="http://schemas.openxmlformats.org/presentationml/2006/main">
  <p:tag name="NOPAGENUMBER" val="True"/>
</p:tagLst>
</file>

<file path=ppt/tags/tag4.xml><?xml version="1.0" encoding="utf-8"?>
<p:tagLst xmlns:a="http://schemas.openxmlformats.org/drawingml/2006/main" xmlns:r="http://schemas.openxmlformats.org/officeDocument/2006/relationships" xmlns:p="http://schemas.openxmlformats.org/presentationml/2006/main">
  <p:tag name="NOPAGENUMBER" val="True"/>
</p:tagLst>
</file>

<file path=ppt/tags/tag5.xml><?xml version="1.0" encoding="utf-8"?>
<p:tagLst xmlns:a="http://schemas.openxmlformats.org/drawingml/2006/main" xmlns:r="http://schemas.openxmlformats.org/officeDocument/2006/relationships" xmlns:p="http://schemas.openxmlformats.org/presentationml/2006/main">
  <p:tag name="DMSOFTTAG" val="&lt;Data vendor=&quot;FactSet&quot; application=&quot;PresLink&quot; version=&quot;2013.1&quot; XMLVersion=&quot;C591227E-C126-49DE-B816-0EB840665770&quot; iXMLVersion=&quot;1&quot;&gt;&#10;  &lt;Main FileType=&quot;2&quot; FileUID=&quot;&quot; FileName=&quot;Emcor At a Glance_v05.xlsx&quot; Path=&quot;\\evercore.local\dfs\Advisory\NY\Industrials\Clients\EMCOR\01 Presentation\2024.01.xx - Investor Presentation\04. Draft Presentation\Backup&quot; Landmark=&quot;Chart 2&quot; LMFriendly=&quot;Chart 2 (mechanical services)&quot; SheetSlideName=&quot;_bdm.c1f20125d22941439b7cbf5322c7ceee.edm&quot; Address=&quot;mechanical services!Chart 2&quot; AddrAdjusted=&quot;mechanical services!Chart 2&quot; LastUpdate=&quot;2024.05.17:19.44.14&quot; FileDesc=&quot;Emcor At a Glance_v05.xlsx&quot; Text=&quot;&quot; Value=&quot;&quot; Inst=&quot;0&quot; SBR=&quot;False&quot; SBC=&quot;False&quot; DestType=&quot;1&quot; HeaderRows=&quot;0&quot; TableRowIndex=&quot;0&quot; TableColIndex=&quot;0&quot; ChartType=&quot;5&quot; ChartAlignFixedStartRate=&quot;0&quot; /&gt;&#10;&lt;/Data&gt;"/>
</p:tagLst>
</file>

<file path=ppt/tags/tag6.xml><?xml version="1.0" encoding="utf-8"?>
<p:tagLst xmlns:a="http://schemas.openxmlformats.org/drawingml/2006/main" xmlns:r="http://schemas.openxmlformats.org/officeDocument/2006/relationships" xmlns:p="http://schemas.openxmlformats.org/presentationml/2006/main">
  <p:tag name="SHAPENAME" val="4. Footnote"/>
</p:tagLst>
</file>

<file path=ppt/tags/tag7.xml><?xml version="1.0" encoding="utf-8"?>
<p:tagLst xmlns:a="http://schemas.openxmlformats.org/drawingml/2006/main" xmlns:r="http://schemas.openxmlformats.org/officeDocument/2006/relationships" xmlns:p="http://schemas.openxmlformats.org/presentationml/2006/main">
  <p:tag name="NOPAGENUMBER" val="True"/>
</p:tagLst>
</file>

<file path=ppt/tags/tag8.xml><?xml version="1.0" encoding="utf-8"?>
<p:tagLst xmlns:a="http://schemas.openxmlformats.org/drawingml/2006/main" xmlns:r="http://schemas.openxmlformats.org/officeDocument/2006/relationships" xmlns:p="http://schemas.openxmlformats.org/presentationml/2006/main">
  <p:tag name="DMSOFTTAG" val="&lt;Data vendor=&quot;FactSet&quot; application=&quot;PresLink&quot; version=&quot;2013.1&quot; XMLVersion=&quot;C591227E-C126-49DE-B816-0EB840665770&quot; iXMLVersion=&quot;1&quot;&gt;&#10;  &lt;Main FileType=&quot;2&quot; FileUID=&quot;&quot; FileName=&quot;Emcor At a Glance_v05.xlsx&quot; Path=&quot;\\evercore.local\dfs\Advisory\NY\Industrials\Clients\EMCOR\01 Presentation\2024.01.xx - Investor Presentation\04. Draft Presentation\Backup&quot; Landmark=&quot;Chart 2&quot; LMFriendly=&quot;Chart 2 (Emcor At A Glance)&quot; SheetSlideName=&quot;_bdm.e7023b7d1f2d41488c2004a8d6a74569.edm&quot; Address=&quot;Emcor At A Glance!Chart 2&quot; AddrAdjusted=&quot;Emcor At A Glance!Chart 2&quot; LastUpdate=&quot;2024.05.13:11.08.08&quot; FileDesc=&quot;Emcor At a Glance_v05.xlsx&quot; Text=&quot;&quot; Value=&quot;&quot; Inst=&quot;0&quot; SBR=&quot;False&quot; SBC=&quot;False&quot; DestType=&quot;1&quot; HeaderRows=&quot;0&quot; TableRowIndex=&quot;0&quot; TableColIndex=&quot;0&quot; ChartType=&quot;5&quot; ChartAlignFixedStartRate=&quot;0&quot; /&gt;&#10;&lt;/Data&gt;"/>
</p:tagLst>
</file>

<file path=ppt/tags/tag9.xml><?xml version="1.0" encoding="utf-8"?>
<p:tagLst xmlns:a="http://schemas.openxmlformats.org/drawingml/2006/main" xmlns:r="http://schemas.openxmlformats.org/officeDocument/2006/relationships" xmlns:p="http://schemas.openxmlformats.org/presentationml/2006/main">
  <p:tag name="NOPAGENUMBER" val="True"/>
</p:tagLst>
</file>

<file path=ppt/tags/tag10.xml><?xml version="1.0" encoding="utf-8"?>
<p:tagLst xmlns:a="http://schemas.openxmlformats.org/drawingml/2006/main" xmlns:r="http://schemas.openxmlformats.org/officeDocument/2006/relationships" xmlns:p="http://schemas.openxmlformats.org/presentationml/2006/main">
  <p:tag name="DMSOFTTAG" val="&lt;Data vendor=&quot;FactSet&quot; application=&quot;PresLink&quot; version=&quot;2013.1&quot; XMLVersion=&quot;C591227E-C126-49DE-B816-0EB840665770&quot; iXMLVersion=&quot;1&quot;&gt;&#10;  &lt;Main FileType=&quot;2&quot; FileUID=&quot;&quot; FileName=&quot;EMCOR_Track Record_v2024.05.09 1620.xlsx&quot; Path=&quot;\\evercore.local\dfs\Advisory\NY\Industrials\Clients\EMCOR\01 Presentation\2024.01.xx - Investor Presentation\04. Draft Presentation\Backup&quot; Landmark=&quot;Chart 3 (1) (3) (2)&quot; LMFriendly=&quot;Chart 3 (1) (3) (2) (RPO Charts)&quot; SheetSlideName=&quot;_bdm.6ce5621f2e7c44eb98128f839cd2c6da.edm&quot; Address=&quot;RPO Charts!Chart 3 (1) (3) (2)&quot; AddrAdjusted=&quot;RPO Charts!Chart 3 (1) (3) (2)&quot; LastUpdate=&quot;2024.05.09:17.06.19&quot; FileDesc=&quot;EMCOR_Track Record_v2024.05.09 1620.xlsx&quot; Text=&quot;&quot; Value=&quot;&quot; Inst=&quot;0&quot; SBR=&quot;False&quot; SBC=&quot;False&quot; DestType=&quot;1&quot; HeaderRows=&quot;0&quot; TableRowIndex=&quot;0&quot; TableColIndex=&quot;0&quot; ChartType=&quot;52&quot; ChartAlignFixedStartRate=&quot;0.9632055&quot; ChartAlignPositionRates=&quot;0.4919503&quot; /&gt;&#10;&lt;/Data&gt;"/>
</p:tagLst>
</file>

<file path=ppt/tags/tag11.xml><?xml version="1.0" encoding="utf-8"?>
<p:tagLst xmlns:a="http://schemas.openxmlformats.org/drawingml/2006/main" xmlns:r="http://schemas.openxmlformats.org/officeDocument/2006/relationships" xmlns:p="http://schemas.openxmlformats.org/presentationml/2006/main">
  <p:tag name="NOPAGENUMBER" val="True"/>
</p:tagLst>
</file>

<file path=ppt/tags/tag12.xml><?xml version="1.0" encoding="utf-8"?>
<p:tagLst xmlns:a="http://schemas.openxmlformats.org/drawingml/2006/main" xmlns:r="http://schemas.openxmlformats.org/officeDocument/2006/relationships" xmlns:p="http://schemas.openxmlformats.org/presentationml/2006/main">
  <p:tag name="NOPAGENUMBER" val="True"/>
</p:tagLst>
</file>

<file path=ppt/tags/tag13.xml><?xml version="1.0" encoding="utf-8"?>
<p:tagLst xmlns:a="http://schemas.openxmlformats.org/drawingml/2006/main" xmlns:r="http://schemas.openxmlformats.org/officeDocument/2006/relationships" xmlns:p="http://schemas.openxmlformats.org/presentationml/2006/main">
  <p:tag name="DMSOFTTAG" val="&lt;Data vendor=&quot;FactSet&quot; application=&quot;PresLink&quot; version=&quot;2013.1&quot; XMLVersion=&quot;C591227E-C126-49DE-B816-0EB840665770&quot; iXMLVersion=&quot;1&quot;&gt;&#10;  &lt;Main FileType=&quot;2&quot; FileUID=&quot;&quot; FileName=&quot;EMCOR_Track Record_v2024.05.09 1620.xlsx&quot; Path=&quot;\\evercore.local\dfs\Advisory\NY\Industrials\Clients\EMCOR\01 Presentation\2024.01.xx - Investor Presentation\04. Draft Presentation\Backup&quot; Landmark=&quot;Chart 1 (1) (1)&quot; LMFriendly=&quot;Chart 1 (1) (1) (EMCOR 2014-2023 Hours)&quot; SheetSlideName=&quot;_bdm.9882b466f67a44709988a4bb919b2f30.edm&quot; Address=&quot;EMCOR 2014-2023 Hours!Chart 1 (1) (1)&quot; AddrAdjusted=&quot;EMCOR 2014-2023 Hours!Chart 1 (1) (1)&quot; LastUpdate=&quot;2024.05.09:16.25.07&quot; FileDesc=&quot;EMCOR_Track Record_v2024.05.09 1620.xlsx&quot; Text=&quot;&quot; Value=&quot;&quot; Inst=&quot;0&quot; SBR=&quot;False&quot; SBC=&quot;False&quot; DestType=&quot;1&quot; HeaderRows=&quot;0&quot; TableRowIndex=&quot;0&quot; TableColIndex=&quot;0&quot; ChartType=&quot;52&quot; ChartAlignFixedStartRate=&quot;0.9368052&quot; ChartAlignPositionRates=&quot;0.1170457 0.302473 0.4879003 0.6733277 0.8587551&quot; /&gt;&#10;&lt;/Data&gt;"/>
</p:tagLst>
</file>

<file path=ppt/tags/tag14.xml><?xml version="1.0" encoding="utf-8"?>
<p:tagLst xmlns:a="http://schemas.openxmlformats.org/drawingml/2006/main" xmlns:r="http://schemas.openxmlformats.org/officeDocument/2006/relationships" xmlns:p="http://schemas.openxmlformats.org/presentationml/2006/main">
  <p:tag name="NOPAGENUMBER" val="True"/>
</p:tagLst>
</file>

<file path=ppt/tags/tag15.xml><?xml version="1.0" encoding="utf-8"?>
<p:tagLst xmlns:a="http://schemas.openxmlformats.org/drawingml/2006/main" xmlns:r="http://schemas.openxmlformats.org/officeDocument/2006/relationships" xmlns:p="http://schemas.openxmlformats.org/presentationml/2006/main">
  <p:tag name="NOPAGENUMBER" val="True"/>
</p:tagLst>
</file>

<file path=ppt/tags/tag16.xml><?xml version="1.0" encoding="utf-8"?>
<p:tagLst xmlns:a="http://schemas.openxmlformats.org/drawingml/2006/main" xmlns:r="http://schemas.openxmlformats.org/officeDocument/2006/relationships" xmlns:p="http://schemas.openxmlformats.org/presentationml/2006/main">
  <p:tag name="NOPAGENUMBER" val="True"/>
</p:tagLst>
</file>

<file path=ppt/tags/tag17.xml><?xml version="1.0" encoding="utf-8"?>
<p:tagLst xmlns:a="http://schemas.openxmlformats.org/drawingml/2006/main" xmlns:r="http://schemas.openxmlformats.org/officeDocument/2006/relationships" xmlns:p="http://schemas.openxmlformats.org/presentationml/2006/main">
  <p:tag name="NOPAGENUMBER" val="True"/>
</p:tagLst>
</file>

<file path=ppt/theme/theme1.xml><?xml version="1.0" encoding="utf-8"?>
<a:theme xmlns:a="http://schemas.openxmlformats.org/drawingml/2006/main" name="Office Theme">
  <a:themeElements>
    <a:clrScheme name="EMCOR">
      <a:dk1>
        <a:srgbClr val="007474"/>
      </a:dk1>
      <a:lt1>
        <a:sysClr val="window" lastClr="FFFFFF"/>
      </a:lt1>
      <a:dk2>
        <a:srgbClr val="264D82"/>
      </a:dk2>
      <a:lt2>
        <a:srgbClr val="FFFFFF"/>
      </a:lt2>
      <a:accent1>
        <a:srgbClr val="00B5C8"/>
      </a:accent1>
      <a:accent2>
        <a:srgbClr val="FFC000"/>
      </a:accent2>
      <a:accent3>
        <a:srgbClr val="646464"/>
      </a:accent3>
      <a:accent4>
        <a:srgbClr val="C10202"/>
      </a:accent4>
      <a:accent5>
        <a:srgbClr val="8AAD46"/>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29376</TotalTime>
  <Words>2570</Words>
  <Application>Microsoft Office PowerPoint</Application>
  <PresentationFormat>On-screen Show (4:3)</PresentationFormat>
  <Paragraphs>385</Paragraphs>
  <Slides>23</Slides>
  <Notes>23</Notes>
  <HiddenSlides>0</HiddenSlides>
  <MMClips>1</MMClips>
  <ScaleCrop>false</ScaleCrop>
  <HeadingPairs>
    <vt:vector size="8" baseType="variant">
      <vt:variant>
        <vt:lpstr>Fonts Used</vt:lpstr>
      </vt:variant>
      <vt:variant>
        <vt:i4>11</vt:i4>
      </vt:variant>
      <vt:variant>
        <vt:lpstr>Theme</vt:lpstr>
      </vt:variant>
      <vt:variant>
        <vt:i4>1</vt:i4>
      </vt:variant>
      <vt:variant>
        <vt:lpstr>Links</vt:lpstr>
      </vt:variant>
      <vt:variant>
        <vt:i4>9</vt:i4>
      </vt:variant>
      <vt:variant>
        <vt:lpstr>Slide Titles</vt:lpstr>
      </vt:variant>
      <vt:variant>
        <vt:i4>23</vt:i4>
      </vt:variant>
    </vt:vector>
  </HeadingPairs>
  <TitlesOfParts>
    <vt:vector size="44" baseType="lpstr">
      <vt:lpstr>Arial</vt:lpstr>
      <vt:lpstr>Arial Narrow</vt:lpstr>
      <vt:lpstr>Arial Narrow Bold</vt:lpstr>
      <vt:lpstr>big-caslon-fb</vt:lpstr>
      <vt:lpstr>Calibri</vt:lpstr>
      <vt:lpstr>Helvetica</vt:lpstr>
      <vt:lpstr>Times</vt:lpstr>
      <vt:lpstr>Times New Roman</vt:lpstr>
      <vt:lpstr>Veranda</vt:lpstr>
      <vt:lpstr>Verdana</vt:lpstr>
      <vt:lpstr>Wingdings</vt:lpstr>
      <vt:lpstr>Office Theme</vt:lpstr>
      <vt:lpstr>file:///\\zeus\shared\INVESTOR%20RELATIONS\Corporate%20Overview\RPOs%20by%20Market%20Sector%20-%203rd%20Qtr%2024%20(10-22-24).xlsx!RPO%20Charts%20Over%20Time!%5bRPOs%20by%20Market%20Sector%20-%203rd%20Qtr%2024%20(10-22-24).xlsx%5dRPO%20Charts%20Over%20Time%20Chart%201%20(1)</vt:lpstr>
      <vt:lpstr>file:///\\zeus\shared\INVESTOR%20RELATIONS\Corporate%20Overview\RPOs%20by%20Market%20Sector%20-%203rd%20Qtr%2024%20(10-22-24).xlsx!RPO%20Charts%20Over%20Time!%5bRPOs%20by%20Market%20Sector%20-%203rd%20Qtr%2024%20(10-22-24).xlsx%5dRPO%20Charts%20Over%20Time%20Chart%207</vt:lpstr>
      <vt:lpstr>file:///\\zeus\shared\INVESTOR%20RELATIONS\3Q24%20Earnings\Presentation\income%20statement.xlsx!Three%20Month!R1C1:R22C9</vt:lpstr>
      <vt:lpstr>file:///\\zeus\shared\INVESTOR%20RELATIONS\3Q24%20Earnings\Presentation\income%20statement%209%20months.xlsx!Six%20Month!R1C1:R22C9</vt:lpstr>
      <vt:lpstr>file:///\\zeus\shared\INVESTOR%20RELATIONS\3Q24%20Earnings\Presentation\balance%20sheet.xlsx!BalanceSheet!R1C1:R20C5</vt:lpstr>
      <vt:lpstr>file:///\\zeus\shared\INVESTOR%20RELATIONS\3Q24%20Earnings\Financials\Segment%20Info.xlsx!Sept24%20QTD!R2C2:R12C10</vt:lpstr>
      <vt:lpstr>file:///\\zeus\shared\INVESTOR%20RELATIONS\3Q24%20Earnings\Financials\Segment%20Info.xlsx!Sept24%20QTD!R14C2:R26C10</vt:lpstr>
      <vt:lpstr>file:///\\zeus\shared\INVESTOR%20RELATIONS\2Q24%20Earnings\Segment%20Info.xlsx!Dec23%20YTD!R2C2:R12C10</vt:lpstr>
      <vt:lpstr>file:///\\zeus\shared\INVESTOR%20RELATIONS\2Q24%20Earnings\Segment%20Info.xlsx!Dec23%20YTD!R14C2:R26C10</vt:lpstr>
      <vt:lpstr>PowerPoint Presentation</vt:lpstr>
      <vt:lpstr>PowerPoint Presentation</vt:lpstr>
      <vt:lpstr>PowerPoint Presentation</vt:lpstr>
      <vt:lpstr>FORWARD-LOOKING STATEMENTS AND NON-GAAP FINANCIAL DISCLOSURES</vt:lpstr>
      <vt:lpstr>KEY takeaways</vt:lpstr>
      <vt:lpstr>Emcor AT A GLANCE</vt:lpstr>
      <vt:lpstr>Broad construction AND services platform</vt:lpstr>
      <vt:lpstr>WELL-POSITIONED TO BENEFIT FROM MULTIPLE TRENDS DRIVING PROFITABLE ORGANIC GROWTH</vt:lpstr>
      <vt:lpstr>WELL-POSITIONED TO BENEFIT FROM EXPECTED ENERGY EFFICIENCY AND SUSTAINABILITY TRENDS</vt:lpstr>
      <vt:lpstr>Emcor’s Diverse business mix</vt:lpstr>
      <vt:lpstr>PARTICIPATING IN DIVERSE AND RESILIENT SECTORS</vt:lpstr>
      <vt:lpstr>Local execution, national reach</vt:lpstr>
      <vt:lpstr>WHY EMCOR WINS</vt:lpstr>
      <vt:lpstr>LEADER IN VIRTUAL DESIGN AND CONSTRUCTION AND PREFABRICATION </vt:lpstr>
      <vt:lpstr>Mission FIRST, People ALWAYS culture GUIDEs OUR STRATEGY and operations</vt:lpstr>
      <vt:lpstr>COMMITMENT TO BALANCED CAPITAL ALLOCATION</vt:lpstr>
      <vt:lpstr>SUMMARY</vt:lpstr>
      <vt:lpstr>KEY FINANCIAL DATA – INCOME STATEMENT</vt:lpstr>
      <vt:lpstr>KEY FINANCIAL DATA – INCOME STATEMENT</vt:lpstr>
      <vt:lpstr>PowerPoint Presentation</vt:lpstr>
      <vt:lpstr>KEY FINANCIAL DATA – QUARTER SEGMENT DETAIL</vt:lpstr>
      <vt:lpstr>KEY FINANCIAL DATA – ANNUAL SEGMENT DETAIL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 Investor Presentation</dc:title>
  <dc:creator>Sheila Tardibuono</dc:creator>
  <cp:lastModifiedBy>Andy Backman</cp:lastModifiedBy>
  <cp:revision>838</cp:revision>
  <cp:lastPrinted>2024-10-28T13:04:14Z</cp:lastPrinted>
  <dcterms:created xsi:type="dcterms:W3CDTF">2021-06-04T19:28:07Z</dcterms:created>
  <dcterms:modified xsi:type="dcterms:W3CDTF">2024-11-26T14:28:34Z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34b5fd3-3c57-4dcf-b54e-12b80005a7c0_Enabled">
    <vt:lpwstr>true</vt:lpwstr>
  </property>
  <property fmtid="{D5CDD505-2E9C-101B-9397-08002B2CF9AE}" pid="3" name="MSIP_Label_334b5fd3-3c57-4dcf-b54e-12b80005a7c0_SetDate">
    <vt:lpwstr>2024-10-30T14:00:15Z</vt:lpwstr>
  </property>
  <property fmtid="{D5CDD505-2E9C-101B-9397-08002B2CF9AE}" pid="4" name="MSIP_Label_334b5fd3-3c57-4dcf-b54e-12b80005a7c0_Method">
    <vt:lpwstr>Standard</vt:lpwstr>
  </property>
  <property fmtid="{D5CDD505-2E9C-101B-9397-08002B2CF9AE}" pid="5" name="MSIP_Label_334b5fd3-3c57-4dcf-b54e-12b80005a7c0_Name">
    <vt:lpwstr>General</vt:lpwstr>
  </property>
  <property fmtid="{D5CDD505-2E9C-101B-9397-08002B2CF9AE}" pid="6" name="MSIP_Label_334b5fd3-3c57-4dcf-b54e-12b80005a7c0_SiteId">
    <vt:lpwstr>8394aafa-3edd-43d8-b71b-2681a4a11804</vt:lpwstr>
  </property>
  <property fmtid="{D5CDD505-2E9C-101B-9397-08002B2CF9AE}" pid="7" name="MSIP_Label_334b5fd3-3c57-4dcf-b54e-12b80005a7c0_ActionId">
    <vt:lpwstr>5883297b-3e2b-460c-a33a-e0876beeef69</vt:lpwstr>
  </property>
  <property fmtid="{D5CDD505-2E9C-101B-9397-08002B2CF9AE}" pid="8" name="MSIP_Label_334b5fd3-3c57-4dcf-b54e-12b80005a7c0_ContentBits">
    <vt:lpwstr>0</vt:lpwstr>
  </property>
</Properties>
</file>